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70" r:id="rId4"/>
    <p:sldId id="271" r:id="rId5"/>
    <p:sldId id="269" r:id="rId6"/>
    <p:sldId id="267" r:id="rId7"/>
    <p:sldId id="268" r:id="rId8"/>
    <p:sldId id="272" r:id="rId9"/>
    <p:sldId id="27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.Н. Ковалева" initials="ВК" lastIdx="1" clrIdx="0">
    <p:extLst>
      <p:ext uri="{19B8F6BF-5375-455C-9EA6-DF929625EA0E}">
        <p15:presenceInfo xmlns:p15="http://schemas.microsoft.com/office/powerpoint/2012/main" userId="S-1-5-21-1550027116-1376463256-1133838943-12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949"/>
    <a:srgbClr val="481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12T14:21:15.394" idx="1">
    <p:pos x="7544" y="249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E126E-1BC7-4FE7-A64F-59494208C118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8FDC3-0564-4F48-8687-831710354F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8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8FDC3-0564-4F48-8687-831710354F3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46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8FDC3-0564-4F48-8687-831710354F3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0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95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60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38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24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90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95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97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39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563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4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82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8DFB-479F-4520-9D6A-C2F69D39AC61}" type="datetimeFigureOut">
              <a:rPr lang="ru-RU" smtClean="0"/>
              <a:t>16.03.2026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15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C0056D-421A-47F8-B524-33C1CCABE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481820"/>
                </a:solidFill>
              </a:rPr>
              <a:t/>
            </a:r>
            <a:br>
              <a:rPr lang="ru-RU" b="1" dirty="0">
                <a:solidFill>
                  <a:srgbClr val="48182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«Беларусь и Россия: единство двух братских народов»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B1CA57-47C0-439E-B4C6-28360CCB1C54}"/>
              </a:ext>
            </a:extLst>
          </p:cNvPr>
          <p:cNvSpPr txBox="1"/>
          <p:nvPr/>
        </p:nvSpPr>
        <p:spPr>
          <a:xfrm>
            <a:off x="1136270" y="2387600"/>
            <a:ext cx="10414000" cy="2135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«Единство наших братских народов сформировали общие культура, мировоззренческие ценности и история, которую мы свято храним и оберегаем»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r">
              <a:lnSpc>
                <a:spcPct val="115000"/>
              </a:lnSpc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А.Г.Лукашенко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68891" y="4373098"/>
            <a:ext cx="108616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4B4B4B"/>
                </a:solidFill>
                <a:latin typeface="Montserrat"/>
              </a:rPr>
              <a:t> </a:t>
            </a:r>
            <a:r>
              <a:rPr lang="ru-RU" dirty="0" smtClean="0">
                <a:solidFill>
                  <a:srgbClr val="4B4B4B"/>
                </a:solidFill>
                <a:latin typeface="Montserrat"/>
              </a:rPr>
              <a:t>         «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Конструктивные российско-белорусские отношения будут и впредь активно развиваться на всех направлениях. Это в полной мере отвечает интересам</a:t>
            </a:r>
            <a:r>
              <a:rPr lang="ru-RU" dirty="0">
                <a:solidFill>
                  <a:srgbClr val="4B4B4B"/>
                </a:solidFill>
                <a:latin typeface="Montserrat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наших братских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народов» </a:t>
            </a:r>
          </a:p>
          <a:p>
            <a:pPr marL="7710488" algn="just" fontAlgn="base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В.В.Путин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876E83-88B3-4AFF-8781-8BD4AFE9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304" y="334502"/>
            <a:ext cx="9956474" cy="69567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17294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Этапы развития сотрудничества </a:t>
            </a:r>
            <a:br>
              <a:rPr lang="ru-RU" sz="3600" b="1" dirty="0">
                <a:solidFill>
                  <a:srgbClr val="17294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rgbClr val="17294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Республики Беларусь и Российской Федерации</a:t>
            </a:r>
            <a:endParaRPr lang="ru-RU" sz="3600" b="1" dirty="0">
              <a:solidFill>
                <a:srgbClr val="17294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0F6BDFC-B624-4F47-8C2F-1480DAA9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59" r="13604"/>
          <a:stretch/>
        </p:blipFill>
        <p:spPr>
          <a:xfrm>
            <a:off x="232834" y="212577"/>
            <a:ext cx="1430866" cy="116244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3C2DA087-F97F-4F3D-A95F-69E2EAA6DF32}"/>
              </a:ext>
            </a:extLst>
          </p:cNvPr>
          <p:cNvSpPr/>
          <p:nvPr/>
        </p:nvSpPr>
        <p:spPr>
          <a:xfrm>
            <a:off x="4831305" y="2715316"/>
            <a:ext cx="6751094" cy="1061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апреля 1996 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 -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Сообществе Беларуси и России. 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C49DB70A-8C3D-4D91-9E0E-01515F1F7AD7}"/>
              </a:ext>
            </a:extLst>
          </p:cNvPr>
          <p:cNvSpPr/>
          <p:nvPr/>
        </p:nvSpPr>
        <p:spPr>
          <a:xfrm>
            <a:off x="4831306" y="1375021"/>
            <a:ext cx="6751093" cy="1133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февраля 1995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-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дружбе, добрососедстве и сотрудничестве между Беларусью и Россией. </a:t>
            </a:r>
          </a:p>
        </p:txBody>
      </p:sp>
      <p:sp>
        <p:nvSpPr>
          <p:cNvPr id="7" name="Прямоугольник: скругленные углы 5">
            <a:extLst>
              <a:ext uri="{FF2B5EF4-FFF2-40B4-BE49-F238E27FC236}">
                <a16:creationId xmlns="" xmlns:a16="http://schemas.microsoft.com/office/drawing/2014/main" id="{3C2DA087-F97F-4F3D-A95F-69E2EAA6DF32}"/>
              </a:ext>
            </a:extLst>
          </p:cNvPr>
          <p:cNvSpPr/>
          <p:nvPr/>
        </p:nvSpPr>
        <p:spPr>
          <a:xfrm>
            <a:off x="4831305" y="3983742"/>
            <a:ext cx="6751094" cy="1061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апреля 1997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г.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Договор о Союзе Беларуси и России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5">
            <a:extLst>
              <a:ext uri="{FF2B5EF4-FFF2-40B4-BE49-F238E27FC236}">
                <a16:creationId xmlns="" xmlns:a16="http://schemas.microsoft.com/office/drawing/2014/main" id="{3C2DA087-F97F-4F3D-A95F-69E2EAA6DF32}"/>
              </a:ext>
            </a:extLst>
          </p:cNvPr>
          <p:cNvSpPr/>
          <p:nvPr/>
        </p:nvSpPr>
        <p:spPr>
          <a:xfrm>
            <a:off x="4831305" y="5291433"/>
            <a:ext cx="6751094" cy="1061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8 декабря 1999 г. 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Договор о создании Союзного государства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834" y="1719862"/>
            <a:ext cx="4148097" cy="1938992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Сотрудничество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Беларуси и России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строится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на принципах </a:t>
            </a:r>
            <a:r>
              <a:rPr lang="ru-RU" sz="20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безусловного сохранения государственного суверенитета и территориальной </a:t>
            </a:r>
            <a:r>
              <a:rPr lang="ru-RU" sz="2000" b="1" i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целостности двух государств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8839" y="4108795"/>
            <a:ext cx="39160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Указом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Президента Республики Беларусь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в</a:t>
            </a:r>
            <a:r>
              <a:rPr lang="be-BY" sz="200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нашей стране установлен государственный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праздник: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 апреля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- 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День единения народов Беларуси и России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34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73E3B9-40DA-4DDC-8AD2-CA0C370D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977" y="319472"/>
            <a:ext cx="9185207" cy="48463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Совместные </a:t>
            </a:r>
            <a:r>
              <a:rPr lang="ru-RU" sz="3600" b="1" dirty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проекты Союзного государства </a:t>
            </a:r>
            <a:endParaRPr lang="ru-RU" sz="36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9CBCCE6-52B7-493F-B48D-FA69BF2EE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16" y="936765"/>
            <a:ext cx="4275868" cy="2734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D34F12D-2828-4CE4-BED0-270EF678B3D9}"/>
              </a:ext>
            </a:extLst>
          </p:cNvPr>
          <p:cNvSpPr txBox="1"/>
          <p:nvPr/>
        </p:nvSpPr>
        <p:spPr>
          <a:xfrm>
            <a:off x="6405944" y="4226924"/>
            <a:ext cx="5422900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Благодаря тесному сотрудничеству белорусских и российских ученых стал возможен полет на орбиту первого в истории суверенной Беларуси </a:t>
            </a:r>
            <a:r>
              <a:rPr lang="ru-RU" sz="2000" b="1" dirty="0" smtClean="0"/>
              <a:t>космонавта </a:t>
            </a:r>
            <a:r>
              <a:rPr lang="ru-RU" sz="2000" dirty="0" smtClean="0"/>
              <a:t>- </a:t>
            </a:r>
            <a:r>
              <a:rPr lang="ru-RU" sz="2400" b="1" dirty="0" smtClean="0">
                <a:solidFill>
                  <a:srgbClr val="172949"/>
                </a:solidFill>
                <a:effectLst/>
                <a:ea typeface="Arial" panose="020B0604020202020204" pitchFamily="34" charset="0"/>
              </a:rPr>
              <a:t>Марины Василевской (2024 г.)</a:t>
            </a:r>
            <a:endParaRPr lang="ru-RU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92D034C-3B12-4B6C-920E-C09A4B24C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04" y="3429000"/>
            <a:ext cx="4528246" cy="30945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200004E-C320-4CE3-878C-3A12A3C9607A}"/>
              </a:ext>
            </a:extLst>
          </p:cNvPr>
          <p:cNvSpPr txBox="1"/>
          <p:nvPr/>
        </p:nvSpPr>
        <p:spPr>
          <a:xfrm>
            <a:off x="204093" y="1553892"/>
            <a:ext cx="5806914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effectLst/>
                <a:ea typeface="Arial" panose="020B0604020202020204" pitchFamily="34" charset="0"/>
              </a:rPr>
              <a:t>Белорусская </a:t>
            </a:r>
            <a:r>
              <a:rPr lang="ru-RU" sz="3200" b="1" dirty="0">
                <a:solidFill>
                  <a:srgbClr val="172949"/>
                </a:solidFill>
                <a:effectLst/>
                <a:ea typeface="Arial" panose="020B0604020202020204" pitchFamily="34" charset="0"/>
              </a:rPr>
              <a:t>атомная станция</a:t>
            </a:r>
          </a:p>
          <a:p>
            <a:r>
              <a:rPr lang="ru-RU" sz="2000" b="1" dirty="0"/>
              <a:t>Первый блок БелАЭС введен в промышленную эксплуатацию в июне 2021 года, второй - в ноябре 2023 </a:t>
            </a:r>
            <a:r>
              <a:rPr lang="ru-RU" sz="2000" b="1" dirty="0" smtClean="0"/>
              <a:t>года.</a:t>
            </a:r>
            <a:endParaRPr lang="ru-RU" sz="2000" b="1" dirty="0"/>
          </a:p>
        </p:txBody>
      </p:sp>
      <p:sp>
        <p:nvSpPr>
          <p:cNvPr id="21" name="Стрелка: влево 20">
            <a:extLst>
              <a:ext uri="{FF2B5EF4-FFF2-40B4-BE49-F238E27FC236}">
                <a16:creationId xmlns="" xmlns:a16="http://schemas.microsoft.com/office/drawing/2014/main" id="{38BE4108-3620-4F4D-BD2C-BFE5B0D575C6}"/>
              </a:ext>
            </a:extLst>
          </p:cNvPr>
          <p:cNvSpPr/>
          <p:nvPr/>
        </p:nvSpPr>
        <p:spPr>
          <a:xfrm>
            <a:off x="6011007" y="1856817"/>
            <a:ext cx="789874" cy="54688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="" xmlns:a16="http://schemas.microsoft.com/office/drawing/2014/main" id="{9412C0B3-4828-4032-B808-136124A82861}"/>
              </a:ext>
            </a:extLst>
          </p:cNvPr>
          <p:cNvSpPr/>
          <p:nvPr/>
        </p:nvSpPr>
        <p:spPr>
          <a:xfrm>
            <a:off x="5459308" y="4550194"/>
            <a:ext cx="789874" cy="6769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Объект 3">
            <a:extLst>
              <a:ext uri="{FF2B5EF4-FFF2-40B4-BE49-F238E27FC236}">
                <a16:creationId xmlns="" xmlns:a16="http://schemas.microsoft.com/office/drawing/2014/main" id="{90F6BDFC-B624-4F47-8C2F-1480DAA9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659" r="13604"/>
          <a:stretch/>
        </p:blipFill>
        <p:spPr>
          <a:xfrm>
            <a:off x="150947" y="222882"/>
            <a:ext cx="1430866" cy="11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7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34FF95-55E9-4344-A0DF-9DAC5DC0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327" y="327215"/>
            <a:ext cx="9154236" cy="7651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Совместные </a:t>
            </a:r>
            <a:r>
              <a:rPr lang="ru-RU" sz="3200" b="1" dirty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проекты Союзного государства </a:t>
            </a:r>
            <a:endParaRPr lang="ru-RU" sz="3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4754BAC4-2425-493A-9A86-52B4C29E7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39" y="1346862"/>
            <a:ext cx="3950722" cy="24556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0D5599E-7F63-443A-B495-DA3D5B35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445" y="3770434"/>
            <a:ext cx="4584700" cy="28521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35101" y="1697544"/>
            <a:ext cx="62081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«Освей» — лёгкий многоцелевой 19-местный турбовидный самолёт</a:t>
            </a:r>
            <a:r>
              <a:rPr lang="ru-RU" sz="2400" dirty="0" smtClean="0">
                <a:solidFill>
                  <a:srgbClr val="002060"/>
                </a:solidFill>
              </a:rPr>
              <a:t>. </a:t>
            </a:r>
            <a:r>
              <a:rPr lang="ru-RU" sz="2000" b="1" dirty="0" smtClean="0">
                <a:solidFill>
                  <a:srgbClr val="002060"/>
                </a:solidFill>
              </a:rPr>
              <a:t>Опытный </a:t>
            </a:r>
            <a:r>
              <a:rPr lang="ru-RU" sz="2000" b="1" dirty="0">
                <a:solidFill>
                  <a:srgbClr val="002060"/>
                </a:solidFill>
              </a:rPr>
              <a:t>образец самолета </a:t>
            </a:r>
            <a:r>
              <a:rPr lang="ru-RU" sz="2000" b="1" dirty="0" smtClean="0">
                <a:solidFill>
                  <a:srgbClr val="002060"/>
                </a:solidFill>
              </a:rPr>
              <a:t>будет </a:t>
            </a:r>
            <a:r>
              <a:rPr lang="ru-RU" sz="2000" b="1" dirty="0">
                <a:solidFill>
                  <a:srgbClr val="002060"/>
                </a:solidFill>
              </a:rPr>
              <a:t>произведен в 2026 </a:t>
            </a:r>
            <a:r>
              <a:rPr lang="ru-RU" sz="2000" b="1" dirty="0" smtClean="0">
                <a:solidFill>
                  <a:srgbClr val="002060"/>
                </a:solidFill>
              </a:rPr>
              <a:t>г. </a:t>
            </a:r>
            <a:r>
              <a:rPr lang="ru-RU" sz="2000" b="1" dirty="0">
                <a:solidFill>
                  <a:srgbClr val="002060"/>
                </a:solidFill>
              </a:rPr>
              <a:t>Этот проект </a:t>
            </a:r>
            <a:r>
              <a:rPr lang="ru-RU" sz="2000" b="1" dirty="0" smtClean="0">
                <a:solidFill>
                  <a:srgbClr val="002060"/>
                </a:solidFill>
              </a:rPr>
              <a:t>позволит фактически </a:t>
            </a:r>
            <a:r>
              <a:rPr lang="ru-RU" sz="2000" b="1" dirty="0">
                <a:solidFill>
                  <a:srgbClr val="002060"/>
                </a:solidFill>
              </a:rPr>
              <a:t>впервые создать школу в </a:t>
            </a:r>
            <a:r>
              <a:rPr lang="ru-RU" sz="2000" b="1" dirty="0" smtClean="0">
                <a:solidFill>
                  <a:srgbClr val="002060"/>
                </a:solidFill>
              </a:rPr>
              <a:t>сфере авиастроения в </a:t>
            </a:r>
            <a:r>
              <a:rPr lang="ru-RU" sz="2000" b="1" dirty="0">
                <a:solidFill>
                  <a:srgbClr val="002060"/>
                </a:solidFill>
              </a:rPr>
              <a:t>Республике </a:t>
            </a:r>
            <a:r>
              <a:rPr lang="ru-RU" sz="2000" b="1" dirty="0" smtClean="0">
                <a:solidFill>
                  <a:srgbClr val="002060"/>
                </a:solidFill>
              </a:rPr>
              <a:t>Беларусь.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9652" y="4227014"/>
            <a:ext cx="51520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a typeface="Arial" panose="020B0604020202020204" pitchFamily="34" charset="0"/>
              </a:rPr>
              <a:t>Союзный </a:t>
            </a:r>
            <a:r>
              <a:rPr lang="ru-RU" sz="2400" b="1" dirty="0" smtClean="0">
                <a:solidFill>
                  <a:srgbClr val="002060"/>
                </a:solidFill>
                <a:ea typeface="Arial" panose="020B0604020202020204" pitchFamily="34" charset="0"/>
              </a:rPr>
              <a:t>электротранспорт (</a:t>
            </a:r>
            <a:r>
              <a:rPr lang="ru-RU" sz="2400" b="1" dirty="0">
                <a:solidFill>
                  <a:srgbClr val="002060"/>
                </a:solidFill>
              </a:rPr>
              <a:t>троллейбусы, электробусы, трамваи</a:t>
            </a:r>
            <a:r>
              <a:rPr lang="ru-RU" sz="2400" b="1" dirty="0" smtClean="0">
                <a:solidFill>
                  <a:srgbClr val="002060"/>
                </a:solidFill>
                <a:ea typeface="Arial" panose="020B0604020202020204" pitchFamily="34" charset="0"/>
              </a:rPr>
              <a:t>)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– совместные разработки минского и нижегородского предприятий для обновления электротранспортной инфраструктуры двух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стран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686987" y="2132709"/>
            <a:ext cx="804742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107" y="4595417"/>
            <a:ext cx="804742" cy="883997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="" xmlns:a16="http://schemas.microsoft.com/office/drawing/2014/main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59" r="13604"/>
          <a:stretch/>
        </p:blipFill>
        <p:spPr>
          <a:xfrm>
            <a:off x="164232" y="142739"/>
            <a:ext cx="1430866" cy="11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8F38F2-CC89-4B02-A73A-F44FA38A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768" y="365125"/>
            <a:ext cx="8678839" cy="5746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Совместные </a:t>
            </a:r>
            <a:r>
              <a:rPr lang="ru-RU" sz="3200" b="1" dirty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проекты Союзного государства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867D9BE-E382-41EC-842F-0711FFC4D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9931" y="1183034"/>
            <a:ext cx="4630791" cy="5240282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200" b="1" dirty="0"/>
              <a:t>Ежегодно в рамках </a:t>
            </a:r>
            <a:r>
              <a:rPr lang="ru-RU" sz="2200" b="1" dirty="0" smtClean="0"/>
              <a:t>Международного фестиваля </a:t>
            </a:r>
            <a:r>
              <a:rPr lang="ru-RU" sz="2200" b="1" dirty="0"/>
              <a:t>искусств «СЛАВЯНСКИЙ БАЗАР В ВИТЕБСКЕ» </a:t>
            </a:r>
            <a:r>
              <a:rPr lang="ru-RU" sz="2200" b="1" dirty="0" smtClean="0"/>
              <a:t>проходит </a:t>
            </a:r>
            <a:r>
              <a:rPr lang="ru-RU" sz="2200" b="1" dirty="0" smtClean="0">
                <a:solidFill>
                  <a:srgbClr val="FF0000"/>
                </a:solidFill>
              </a:rPr>
              <a:t>День Союзного государства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2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ru-RU" sz="2200" dirty="0" smtClean="0"/>
              <a:t>Самый крупный проект - </a:t>
            </a:r>
            <a:r>
              <a:rPr lang="ru-RU" sz="2200" dirty="0" smtClean="0">
                <a:solidFill>
                  <a:srgbClr val="FF0000"/>
                </a:solidFill>
              </a:rPr>
              <a:t>ежегодный </a:t>
            </a:r>
            <a:r>
              <a:rPr lang="ru-RU" sz="2200" dirty="0">
                <a:solidFill>
                  <a:srgbClr val="FF0000"/>
                </a:solidFill>
              </a:rPr>
              <a:t>гала-концерт «СОЮЗНОЕ ГОСУДАРСТВО ПРИГЛАШАЕТ</a:t>
            </a:r>
            <a:r>
              <a:rPr lang="ru-RU" sz="2200" dirty="0"/>
              <a:t>…», объединяющий на одной сцене ведущих мастеров искусств Беларуси и России. В </a:t>
            </a:r>
            <a:r>
              <a:rPr lang="ru-RU" sz="2200" dirty="0" smtClean="0"/>
              <a:t>2024 г. концертная </a:t>
            </a:r>
            <a:r>
              <a:rPr lang="ru-RU" sz="2200" dirty="0"/>
              <a:t>программа получила название </a:t>
            </a:r>
            <a:r>
              <a:rPr lang="ru-RU" sz="2200" b="1" dirty="0">
                <a:solidFill>
                  <a:srgbClr val="FF0000"/>
                </a:solidFill>
              </a:rPr>
              <a:t>«НАРОДНОЕ БРАТСТВО ДОРОЖЕ ВСЯКОГО БОГАТСТВА». </a:t>
            </a: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2D80E27-4543-4764-B045-5E5AF101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" y="1698011"/>
            <a:ext cx="3762640" cy="19833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0A4DFB5-BE93-4CC9-8476-73B4C36F5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54" y="3248167"/>
            <a:ext cx="5837407" cy="3175149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="" xmlns:a16="http://schemas.microsoft.com/office/drawing/2014/main" id="{90F6BDFC-B624-4F47-8C2F-1480DAA9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659" r="13604"/>
          <a:stretch/>
        </p:blipFill>
        <p:spPr>
          <a:xfrm>
            <a:off x="122766" y="181938"/>
            <a:ext cx="1430866" cy="11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6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7906DC-7006-4400-9DA6-F3A132F9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869" y="365126"/>
            <a:ext cx="9681511" cy="7905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Сотрудничество в сфере науки</a:t>
            </a:r>
            <a:endParaRPr lang="ru-RU" sz="3200" b="1" dirty="0">
              <a:solidFill>
                <a:srgbClr val="17294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C307A85-77C6-4EC3-AB9C-AB87E8106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391" y="1861574"/>
            <a:ext cx="4991100" cy="22058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6 декабря 2024 </a:t>
            </a:r>
            <a:r>
              <a:rPr lang="ru-RU" sz="3000" b="1" dirty="0" smtClean="0">
                <a:solidFill>
                  <a:srgbClr val="0020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г. </a:t>
            </a:r>
            <a:r>
              <a:rPr lang="ru-RU" sz="3000" b="1" i="0" dirty="0" smtClean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принята </a:t>
            </a:r>
            <a:r>
              <a:rPr lang="ru-RU" sz="30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Стратегия научно-технологического развития Союзного государства до 2035 года.</a:t>
            </a:r>
            <a:r>
              <a:rPr lang="ru-RU" sz="3000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4115E41-8B6D-46C2-8058-E380452458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0347" y="1155700"/>
            <a:ext cx="5076601" cy="3000327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="" xmlns:a16="http://schemas.microsoft.com/office/drawing/2014/main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9" r="13604"/>
          <a:stretch/>
        </p:blipFill>
        <p:spPr>
          <a:xfrm>
            <a:off x="122766" y="181938"/>
            <a:ext cx="1430866" cy="11624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026" y="4533391"/>
            <a:ext cx="11191921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      </a:t>
            </a:r>
            <a:r>
              <a:rPr lang="ru-RU" sz="2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В совместных планах -</a:t>
            </a:r>
            <a:r>
              <a:rPr lang="ru-RU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Arial" panose="020B0604020202020204" pitchFamily="34" charset="0"/>
              </a:rPr>
              <a:t>разработка солнечных энергетических систем (программа «Солнечная энергетика»), создание мембранных белков и их комплексов (программа «Союз-Биомембраны»), средств диагностики, лечения и профилактики заболеваний вирусной природы (программа «Вирусология»), а также развитие агропромышленного комплекса (программы «Комбикорм-3», «Продовольственная безопасность СГ», «БелРосЖивПлем», «Интеллектуальная ферма СГ») и </a:t>
            </a:r>
            <a:r>
              <a:rPr lang="ru-RU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др.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3269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D20901-945D-434B-8529-0D68E9ED9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031" y="295019"/>
            <a:ext cx="8552257" cy="6886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Сотрудничество в сфере образования</a:t>
            </a:r>
            <a:endParaRPr lang="ru-RU" sz="3200" dirty="0">
              <a:solidFill>
                <a:srgbClr val="17294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4605B28-1B2F-43B9-B36C-37BF4F1057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438" y="1614642"/>
            <a:ext cx="2439185" cy="146833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B2708B0-728B-4346-A03B-A73825C94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232" y="3543230"/>
            <a:ext cx="3333130" cy="2588395"/>
          </a:xfrm>
          <a:ln>
            <a:solidFill>
              <a:srgbClr val="C0000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8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Союзного государства </a:t>
            </a:r>
            <a:r>
              <a:rPr lang="ru-RU" sz="8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и Беларусь: историческая и духовная общность» </a:t>
            </a:r>
            <a:r>
              <a:rPr lang="ru-RU" sz="8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с 2004 </a:t>
            </a:r>
            <a:r>
              <a:rPr lang="ru-RU" sz="88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8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направлена на укрепление дружеских связей между молодежью Республики Беларусь и Российской Федерации.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735D913-202A-407A-8867-0185E086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287" y="3848669"/>
            <a:ext cx="3907653" cy="238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234F8D-02BA-4765-AC8A-8B9626543394}"/>
              </a:ext>
            </a:extLst>
          </p:cNvPr>
          <p:cNvSpPr txBox="1"/>
          <p:nvPr/>
        </p:nvSpPr>
        <p:spPr>
          <a:xfrm>
            <a:off x="8443796" y="1005150"/>
            <a:ext cx="3285360" cy="22467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Белорусско-Российский университет </a:t>
            </a:r>
            <a:r>
              <a:rPr lang="ru-RU" sz="2000" dirty="0"/>
              <a:t>обеспечивает подготовку высококвалифицированных инженерных кадров для экономики Союзного государства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9268250-6DE5-483C-AB98-73BD8AF36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169" y="1005150"/>
            <a:ext cx="3961698" cy="2483662"/>
          </a:xfrm>
          <a:prstGeom prst="rect">
            <a:avLst/>
          </a:prstGeom>
        </p:spPr>
      </p:pic>
      <p:sp>
        <p:nvSpPr>
          <p:cNvPr id="13" name="Стрелка: вниз 12">
            <a:extLst>
              <a:ext uri="{FF2B5EF4-FFF2-40B4-BE49-F238E27FC236}">
                <a16:creationId xmlns="" xmlns:a16="http://schemas.microsoft.com/office/drawing/2014/main" id="{71003437-112C-4D92-A892-E8716B04DB04}"/>
              </a:ext>
            </a:extLst>
          </p:cNvPr>
          <p:cNvSpPr/>
          <p:nvPr/>
        </p:nvSpPr>
        <p:spPr>
          <a:xfrm>
            <a:off x="1521899" y="3082980"/>
            <a:ext cx="547898" cy="45021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Объект 3">
            <a:extLst>
              <a:ext uri="{FF2B5EF4-FFF2-40B4-BE49-F238E27FC236}">
                <a16:creationId xmlns="" xmlns:a16="http://schemas.microsoft.com/office/drawing/2014/main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59" r="13604"/>
          <a:stretch/>
        </p:blipFill>
        <p:spPr>
          <a:xfrm>
            <a:off x="124216" y="205582"/>
            <a:ext cx="1430866" cy="1162444"/>
          </a:xfrm>
          <a:prstGeom prst="rect">
            <a:avLst/>
          </a:prstGeom>
        </p:spPr>
      </p:pic>
      <p:sp>
        <p:nvSpPr>
          <p:cNvPr id="14" name="Стрелка: вниз 12">
            <a:extLst>
              <a:ext uri="{FF2B5EF4-FFF2-40B4-BE49-F238E27FC236}">
                <a16:creationId xmlns="" xmlns:a16="http://schemas.microsoft.com/office/drawing/2014/main" id="{71003437-112C-4D92-A892-E8716B04DB04}"/>
              </a:ext>
            </a:extLst>
          </p:cNvPr>
          <p:cNvSpPr/>
          <p:nvPr/>
        </p:nvSpPr>
        <p:spPr>
          <a:xfrm>
            <a:off x="9667164" y="3374763"/>
            <a:ext cx="547898" cy="45021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27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C8CCF4-7874-4E4F-8B00-DEB77823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87" y="284540"/>
            <a:ext cx="9404864" cy="710943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e-BY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Белорусско-российский</a:t>
            </a: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студенческий </a:t>
            </a: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стройотряд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6C209B2-684B-4427-958B-2974F0F1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54" y="3916907"/>
            <a:ext cx="4139867" cy="2487801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="" xmlns:a16="http://schemas.microsoft.com/office/drawing/2014/main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9" r="13604"/>
          <a:stretch/>
        </p:blipFill>
        <p:spPr>
          <a:xfrm>
            <a:off x="93517" y="192615"/>
            <a:ext cx="1430866" cy="1162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5" y="1543983"/>
            <a:ext cx="2234530" cy="20863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12842" y="1677241"/>
            <a:ext cx="685055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be-BY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благоустройство </a:t>
            </a:r>
            <a:r>
              <a:rPr lang="be-BY" sz="2000" dirty="0">
                <a:latin typeface="Times New Roman" panose="02020603050405020304" pitchFamily="18" charset="0"/>
                <a:ea typeface="Arial" panose="020B0604020202020204" pitchFamily="34" charset="0"/>
              </a:rPr>
              <a:t>территории мемориального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 комплекса «Курган Славы»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12841" y="2510256"/>
            <a:ext cx="685055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строительство Республиканского центра патриотического воспитания молодежи на территории Кобринского укрепления Брестской крепости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12840" y="3666112"/>
            <a:ext cx="685055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сооружение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Белорусской АЭС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12840" y="4797859"/>
            <a:ext cx="6850557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Всероссийская студенческая стройка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«Бованенково» (полуостров Ямал, Российская Федерация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строительство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железной дороги Нарын-Лукоган в Забайкальском крае, автодороги в Ямало-Ненецком автономном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округе;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абота на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олимпийских объектах в Сочи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112840" y="4242049"/>
            <a:ext cx="685055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сооружение железнодорожной магистрали БАМ 2.0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12845" y="1020763"/>
            <a:ext cx="685055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Совместные строительные объекты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242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D20901-945D-434B-8529-0D68E9ED9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031" y="295019"/>
            <a:ext cx="9594146" cy="6886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Победа советского народа в Великой Отечественной войне</a:t>
            </a:r>
            <a:endParaRPr lang="ru-RU" sz="32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3">
            <a:extLst>
              <a:ext uri="{FF2B5EF4-FFF2-40B4-BE49-F238E27FC236}">
                <a16:creationId xmlns="" xmlns:a16="http://schemas.microsoft.com/office/drawing/2014/main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9" r="13604"/>
          <a:stretch/>
        </p:blipFill>
        <p:spPr>
          <a:xfrm>
            <a:off x="124216" y="205582"/>
            <a:ext cx="1430866" cy="11624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90F2831-E788-4FD2-8E82-BF553F129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363" y="786804"/>
            <a:ext cx="5201763" cy="35216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AE5270-A6AF-4801-ABAE-8D86F3CF557D}"/>
              </a:ext>
            </a:extLst>
          </p:cNvPr>
          <p:cNvSpPr txBox="1"/>
          <p:nvPr/>
        </p:nvSpPr>
        <p:spPr>
          <a:xfrm>
            <a:off x="6935163" y="4773808"/>
            <a:ext cx="4488014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Проект Союзного государства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созданию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экспозиции музея на территории мемориального комплекса «Буйничское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поле»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Могилевский район)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7" name="Стрелка: вверх 10">
            <a:extLst>
              <a:ext uri="{FF2B5EF4-FFF2-40B4-BE49-F238E27FC236}">
                <a16:creationId xmlns="" xmlns:a16="http://schemas.microsoft.com/office/drawing/2014/main" id="{234028E0-1E2C-4380-8F84-68A7160F95A0}"/>
              </a:ext>
            </a:extLst>
          </p:cNvPr>
          <p:cNvSpPr/>
          <p:nvPr/>
        </p:nvSpPr>
        <p:spPr>
          <a:xfrm>
            <a:off x="8701089" y="4291957"/>
            <a:ext cx="956161" cy="498373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8347" y="2832983"/>
            <a:ext cx="5383953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a typeface="Times New Roman" panose="02020603050405020304" pitchFamily="18" charset="0"/>
              </a:rPr>
              <a:t>Уроки </a:t>
            </a:r>
            <a:r>
              <a:rPr lang="ru-RU" dirty="0">
                <a:ea typeface="Times New Roman" panose="02020603050405020304" pitchFamily="18" charset="0"/>
              </a:rPr>
              <a:t>мужества в учреждениях </a:t>
            </a:r>
            <a:r>
              <a:rPr lang="ru-RU" dirty="0" smtClean="0">
                <a:ea typeface="Times New Roman" panose="02020603050405020304" pitchFamily="18" charset="0"/>
              </a:rPr>
              <a:t>образования.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a typeface="Times New Roman" panose="02020603050405020304" pitchFamily="18" charset="0"/>
              </a:rPr>
              <a:t>Благоустройство </a:t>
            </a:r>
            <a:r>
              <a:rPr lang="ru-RU" dirty="0">
                <a:ea typeface="Times New Roman" panose="02020603050405020304" pitchFamily="18" charset="0"/>
              </a:rPr>
              <a:t>мемориальных комплексов и мест захоронений погибших во время Великой Отечественной </a:t>
            </a:r>
            <a:r>
              <a:rPr lang="ru-RU" dirty="0" smtClean="0">
                <a:ea typeface="Times New Roman" panose="02020603050405020304" pitchFamily="18" charset="0"/>
              </a:rPr>
              <a:t>войны,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ea typeface="Arial" panose="020B0604020202020204" pitchFamily="34" charset="0"/>
              </a:rPr>
              <a:t>Военно-патриотическая </a:t>
            </a:r>
            <a:r>
              <a:rPr lang="ru-RU" dirty="0">
                <a:ea typeface="Arial" panose="020B0604020202020204" pitchFamily="34" charset="0"/>
              </a:rPr>
              <a:t>смена учащихся суворовских военных и кадетских училищ Беларуси и России (Всероссийский детский центр «</a:t>
            </a:r>
            <a:r>
              <a:rPr lang="ru-RU" dirty="0" smtClean="0">
                <a:ea typeface="Arial" panose="020B0604020202020204" pitchFamily="34" charset="0"/>
              </a:rPr>
              <a:t>Орленок»),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ea typeface="Arial" panose="020B0604020202020204" pitchFamily="34" charset="0"/>
              </a:rPr>
              <a:t> Гражданско-патриотическая </a:t>
            </a:r>
            <a:r>
              <a:rPr lang="ru-RU" dirty="0">
                <a:ea typeface="Arial" panose="020B0604020202020204" pitchFamily="34" charset="0"/>
              </a:rPr>
              <a:t>смена Союзного государства «За честь Отчизны» (Национальный детский образовательно-оздоровительный центр «</a:t>
            </a:r>
            <a:r>
              <a:rPr lang="ru-RU" dirty="0" smtClean="0">
                <a:ea typeface="Arial" panose="020B0604020202020204" pitchFamily="34" charset="0"/>
              </a:rPr>
              <a:t>Зубренок»).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2223" y="1790253"/>
            <a:ext cx="5174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Россия и Беларусь едины в сохранении исторической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памяти.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93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1325</TotalTime>
  <Words>574</Words>
  <Application>Microsoft Office PowerPoint</Application>
  <PresentationFormat>Широкоэкранный</PresentationFormat>
  <Paragraphs>48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Montserrat</vt:lpstr>
      <vt:lpstr>Times New Roman</vt:lpstr>
      <vt:lpstr>Wingdings</vt:lpstr>
      <vt:lpstr>Office Theme</vt:lpstr>
      <vt:lpstr>  «Беларусь и Россия: единство двух братских народов»</vt:lpstr>
      <vt:lpstr>Этапы развития сотрудничества  Республики Беларусь и Российской Федерации</vt:lpstr>
      <vt:lpstr>Совместные проекты Союзного государства </vt:lpstr>
      <vt:lpstr>Совместные проекты Союзного государства </vt:lpstr>
      <vt:lpstr>Совместные проекты Союзного государства </vt:lpstr>
      <vt:lpstr>Сотрудничество в сфере науки</vt:lpstr>
      <vt:lpstr>Сотрудничество в сфере образования</vt:lpstr>
      <vt:lpstr>Белорусско-российский студенческий стройотряд</vt:lpstr>
      <vt:lpstr>Победа советского народа в Великой Отечественной войне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В.Н. Ковалева</dc:creator>
  <cp:lastModifiedBy>Ирина Андрончик</cp:lastModifiedBy>
  <cp:revision>65</cp:revision>
  <dcterms:created xsi:type="dcterms:W3CDTF">2025-03-06T08:23:35Z</dcterms:created>
  <dcterms:modified xsi:type="dcterms:W3CDTF">2026-03-16T13:24:48Z</dcterms:modified>
</cp:coreProperties>
</file>