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8" r:id="rId1"/>
  </p:sldMasterIdLst>
  <p:sldIdLst>
    <p:sldId id="256" r:id="rId2"/>
    <p:sldId id="268" r:id="rId3"/>
    <p:sldId id="267" r:id="rId4"/>
    <p:sldId id="270" r:id="rId5"/>
    <p:sldId id="265" r:id="rId6"/>
    <p:sldId id="266" r:id="rId7"/>
    <p:sldId id="259" r:id="rId8"/>
    <p:sldId id="260" r:id="rId9"/>
    <p:sldId id="257" r:id="rId10"/>
    <p:sldId id="262" r:id="rId11"/>
    <p:sldId id="263"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5" autoAdjust="0"/>
    <p:restoredTop sz="94660"/>
  </p:normalViewPr>
  <p:slideViewPr>
    <p:cSldViewPr snapToGrid="0">
      <p:cViewPr varScale="1">
        <p:scale>
          <a:sx n="90" d="100"/>
          <a:sy n="90" d="100"/>
        </p:scale>
        <p:origin x="3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1520071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1169952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7DEFA2A-8AAA-407F-A6A6-539CC23F23CC}" type="slidenum">
              <a:rPr lang="ru-RU" smtClean="0"/>
              <a:t>‹#›</a:t>
            </a:fld>
            <a:endParaRPr lang="ru-RU"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78510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3306304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7DEFA2A-8AAA-407F-A6A6-539CC23F23CC}" type="slidenum">
              <a:rPr lang="ru-RU" smtClean="0"/>
              <a:t>‹#›</a:t>
            </a:fld>
            <a:endParaRPr lang="ru-RU"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13409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4231928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3114468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861991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81432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1946779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3652011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108609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1674181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4242381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4089941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CAE21AC-A66A-4D29-8313-1F9938AE945C}" type="datetimeFigureOut">
              <a:rPr lang="ru-RU" smtClean="0"/>
              <a:t>05.05.2026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17DEFA2A-8AAA-407F-A6A6-539CC23F23CC}" type="slidenum">
              <a:rPr lang="ru-RU" smtClean="0"/>
              <a:t>‹#›</a:t>
            </a:fld>
            <a:endParaRPr lang="ru-RU" dirty="0"/>
          </a:p>
        </p:txBody>
      </p:sp>
    </p:spTree>
    <p:extLst>
      <p:ext uri="{BB962C8B-B14F-4D97-AF65-F5344CB8AC3E}">
        <p14:creationId xmlns:p14="http://schemas.microsoft.com/office/powerpoint/2010/main" val="400159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AE21AC-A66A-4D29-8313-1F9938AE945C}" type="datetimeFigureOut">
              <a:rPr lang="ru-RU" smtClean="0"/>
              <a:t>05.05.2026</a:t>
            </a:fld>
            <a:endParaRPr lang="ru-RU"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7DEFA2A-8AAA-407F-A6A6-539CC23F23CC}" type="slidenum">
              <a:rPr lang="ru-RU" smtClean="0"/>
              <a:t>‹#›</a:t>
            </a:fld>
            <a:endParaRPr lang="ru-RU" dirty="0"/>
          </a:p>
        </p:txBody>
      </p:sp>
    </p:spTree>
    <p:extLst>
      <p:ext uri="{BB962C8B-B14F-4D97-AF65-F5344CB8AC3E}">
        <p14:creationId xmlns:p14="http://schemas.microsoft.com/office/powerpoint/2010/main" val="1260796632"/>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 id="2147484123" r:id="rId15"/>
    <p:sldLayoutId id="214748412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51A086-6426-4834-9A12-C6D484D4BEFE}"/>
              </a:ext>
            </a:extLst>
          </p:cNvPr>
          <p:cNvSpPr>
            <a:spLocks noGrp="1"/>
          </p:cNvSpPr>
          <p:nvPr>
            <p:ph type="ctrTitle"/>
          </p:nvPr>
        </p:nvSpPr>
        <p:spPr>
          <a:xfrm>
            <a:off x="1172276" y="2946836"/>
            <a:ext cx="9399343" cy="1373070"/>
          </a:xfrm>
        </p:spPr>
        <p:txBody>
          <a:bodyPr>
            <a:normAutofit fontScale="90000"/>
          </a:bodyPr>
          <a:lstStyle/>
          <a:p>
            <a:pPr algn="ctr"/>
            <a:br>
              <a:rPr lang="ru-RU" dirty="0">
                <a:effectLst>
                  <a:outerShdw blurRad="38100" dist="38100" dir="2700000" algn="tl">
                    <a:srgbClr val="000000">
                      <a:alpha val="43137"/>
                    </a:srgbClr>
                  </a:outerShdw>
                </a:effectLst>
              </a:rPr>
            </a:br>
            <a:r>
              <a:rPr lang="ru-RU" sz="7000" dirty="0">
                <a:effectLst>
                  <a:glow rad="63500">
                    <a:schemeClr val="accent1">
                      <a:satMod val="175000"/>
                      <a:alpha val="40000"/>
                    </a:schemeClr>
                  </a:glow>
                  <a:outerShdw blurRad="38100" dist="38100" dir="2700000" algn="tl">
                    <a:srgbClr val="000000">
                      <a:alpha val="43137"/>
                    </a:srgbClr>
                  </a:outerShdw>
                </a:effectLst>
                <a:latin typeface="Batang" panose="02030600000101010101" pitchFamily="18" charset="-127"/>
                <a:ea typeface="Batang" panose="02030600000101010101" pitchFamily="18" charset="-127"/>
              </a:rPr>
              <a:t>9 мая – День Победы</a:t>
            </a:r>
          </a:p>
        </p:txBody>
      </p:sp>
      <p:pic>
        <p:nvPicPr>
          <p:cNvPr id="9" name="Рисунок 8">
            <a:extLst>
              <a:ext uri="{FF2B5EF4-FFF2-40B4-BE49-F238E27FC236}">
                <a16:creationId xmlns:a16="http://schemas.microsoft.com/office/drawing/2014/main" id="{E00B3E4C-249E-4168-995C-F30C9952B6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Рисунок 3">
            <a:extLst>
              <a:ext uri="{FF2B5EF4-FFF2-40B4-BE49-F238E27FC236}">
                <a16:creationId xmlns:a16="http://schemas.microsoft.com/office/drawing/2014/main" id="{1E6D4A32-B6C7-4910-82DE-DB683270A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3755" y="121185"/>
            <a:ext cx="1888245" cy="1888245"/>
          </a:xfrm>
          <a:prstGeom prst="rect">
            <a:avLst/>
          </a:prstGeom>
        </p:spPr>
      </p:pic>
    </p:spTree>
    <p:extLst>
      <p:ext uri="{BB962C8B-B14F-4D97-AF65-F5344CB8AC3E}">
        <p14:creationId xmlns:p14="http://schemas.microsoft.com/office/powerpoint/2010/main" val="3764433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3F3B50-9F6A-407B-9BDE-EED750144A46}"/>
              </a:ext>
            </a:extLst>
          </p:cNvPr>
          <p:cNvSpPr>
            <a:spLocks noGrp="1"/>
          </p:cNvSpPr>
          <p:nvPr>
            <p:ph type="title"/>
          </p:nvPr>
        </p:nvSpPr>
        <p:spPr>
          <a:xfrm>
            <a:off x="1078566" y="167944"/>
            <a:ext cx="8534400" cy="1507067"/>
          </a:xfrm>
        </p:spPr>
        <p:txBody>
          <a:bodyPr>
            <a:normAutofit/>
          </a:bodyPr>
          <a:lstStyle/>
          <a:p>
            <a:pPr algn="ctr"/>
            <a:r>
              <a:rPr lang="ru-RU" sz="4300" dirty="0">
                <a:latin typeface="Batang" panose="02030600000101010101" pitchFamily="18" charset="-127"/>
                <a:ea typeface="Batang" panose="02030600000101010101" pitchFamily="18" charset="-127"/>
              </a:rPr>
              <a:t>ЕЛЕНА МАЗАНИК</a:t>
            </a:r>
          </a:p>
        </p:txBody>
      </p:sp>
      <p:sp>
        <p:nvSpPr>
          <p:cNvPr id="7" name="TextBox 6">
            <a:extLst>
              <a:ext uri="{FF2B5EF4-FFF2-40B4-BE49-F238E27FC236}">
                <a16:creationId xmlns:a16="http://schemas.microsoft.com/office/drawing/2014/main" id="{4023CA4F-97EB-47CE-BAEE-8C762A7EE4CD}"/>
              </a:ext>
            </a:extLst>
          </p:cNvPr>
          <p:cNvSpPr txBox="1"/>
          <p:nvPr/>
        </p:nvSpPr>
        <p:spPr>
          <a:xfrm>
            <a:off x="2938257" y="1184564"/>
            <a:ext cx="7399687" cy="3477875"/>
          </a:xfrm>
          <a:prstGeom prst="rect">
            <a:avLst/>
          </a:prstGeom>
          <a:noFill/>
        </p:spPr>
        <p:txBody>
          <a:bodyPr wrap="square" rtlCol="0">
            <a:spAutoFit/>
          </a:bodyPr>
          <a:lstStyle/>
          <a:p>
            <a:pPr algn="just"/>
            <a:r>
              <a:rPr lang="be-BY" sz="2000" dirty="0">
                <a:latin typeface="Times New Roman" panose="02020603050405020304" pitchFamily="18" charset="0"/>
                <a:cs typeface="Times New Roman" panose="02020603050405020304" pitchFamily="18" charset="0"/>
              </a:rPr>
              <a:t>С лета 1943 г. Елена Григорьевна Мазаник сотрудничала с партизанами. Вместе с другими отважными подпольщиками -  Осиповой М.Б., Троян Н.В.- она привела в исполнение приговор палачу белорусского народа генеральному комиссару Беларуси Вильгельму Кубе, </a:t>
            </a:r>
            <a:r>
              <a:rPr lang="ru-RU" sz="2000" dirty="0">
                <a:latin typeface="Times New Roman" panose="02020603050405020304" pitchFamily="18" charset="0"/>
                <a:cs typeface="Times New Roman" panose="02020603050405020304" pitchFamily="18" charset="0"/>
              </a:rPr>
              <a:t>пронеся мину в дом, в котором он проживал</a:t>
            </a:r>
            <a:r>
              <a:rPr lang="be-BY"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r>
              <a:rPr lang="be-BY" sz="2000" dirty="0">
                <a:latin typeface="Times New Roman" panose="02020603050405020304" pitchFamily="18" charset="0"/>
                <a:cs typeface="Times New Roman" panose="02020603050405020304" pitchFamily="18" charset="0"/>
              </a:rPr>
              <a:t>За мужество и героизм, проявленные при выполнении специального задания в тылу врага, Елене Григорьевне Мазаник было присвоено звание Героя Советского Союза. Также она была награждена орденом Ленина, орденом Отечественной войны </a:t>
            </a:r>
            <a:r>
              <a:rPr lang="en-US" sz="2000" dirty="0">
                <a:latin typeface="Times New Roman" panose="02020603050405020304" pitchFamily="18" charset="0"/>
                <a:cs typeface="Times New Roman" panose="02020603050405020304" pitchFamily="18" charset="0"/>
              </a:rPr>
              <a:t>I</a:t>
            </a:r>
            <a:r>
              <a:rPr lang="ru-RU" sz="2000" dirty="0">
                <a:latin typeface="Times New Roman" panose="02020603050405020304" pitchFamily="18" charset="0"/>
                <a:cs typeface="Times New Roman" panose="02020603050405020304" pitchFamily="18" charset="0"/>
              </a:rPr>
              <a:t> степени и медалями. </a:t>
            </a:r>
            <a:endParaRPr lang="ru-RU" sz="2000" dirty="0"/>
          </a:p>
        </p:txBody>
      </p:sp>
      <p:pic>
        <p:nvPicPr>
          <p:cNvPr id="6" name="Рисунок 5">
            <a:extLst>
              <a:ext uri="{FF2B5EF4-FFF2-40B4-BE49-F238E27FC236}">
                <a16:creationId xmlns:a16="http://schemas.microsoft.com/office/drawing/2014/main" id="{7CDBE454-ADC9-4146-95BD-3875D3E2AC50}"/>
              </a:ext>
            </a:extLst>
          </p:cNvPr>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3606" t="2745" r="5047" b="2745"/>
          <a:stretch/>
        </p:blipFill>
        <p:spPr bwMode="auto">
          <a:xfrm>
            <a:off x="252693" y="1184564"/>
            <a:ext cx="2546952" cy="3492579"/>
          </a:xfrm>
          <a:prstGeom prst="rect">
            <a:avLst/>
          </a:prstGeom>
          <a:noFill/>
          <a:ln>
            <a:noFill/>
          </a:ln>
          <a:extLst>
            <a:ext uri="{53640926-AAD7-44D8-BBD7-CCE9431645EC}">
              <a14:shadowObscured xmlns:a14="http://schemas.microsoft.com/office/drawing/2010/main"/>
            </a:ext>
          </a:extLst>
        </p:spPr>
      </p:pic>
      <p:pic>
        <p:nvPicPr>
          <p:cNvPr id="8" name="Рисунок 7">
            <a:extLst>
              <a:ext uri="{FF2B5EF4-FFF2-40B4-BE49-F238E27FC236}">
                <a16:creationId xmlns:a16="http://schemas.microsoft.com/office/drawing/2014/main" id="{60FA0946-3CC5-4777-86CA-409CE3E15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94789"/>
            <a:ext cx="12192000" cy="1897937"/>
          </a:xfrm>
          <a:prstGeom prst="rect">
            <a:avLst/>
          </a:prstGeom>
        </p:spPr>
      </p:pic>
      <p:pic>
        <p:nvPicPr>
          <p:cNvPr id="9" name="Рисунок 8">
            <a:extLst>
              <a:ext uri="{FF2B5EF4-FFF2-40B4-BE49-F238E27FC236}">
                <a16:creationId xmlns:a16="http://schemas.microsoft.com/office/drawing/2014/main" id="{CFD1006B-4F12-4E5D-883F-620C175D3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3755" y="121185"/>
            <a:ext cx="1888245" cy="1888245"/>
          </a:xfrm>
          <a:prstGeom prst="rect">
            <a:avLst/>
          </a:prstGeom>
        </p:spPr>
      </p:pic>
    </p:spTree>
    <p:extLst>
      <p:ext uri="{BB962C8B-B14F-4D97-AF65-F5344CB8AC3E}">
        <p14:creationId xmlns:p14="http://schemas.microsoft.com/office/powerpoint/2010/main" val="2282087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3F3B50-9F6A-407B-9BDE-EED750144A46}"/>
              </a:ext>
            </a:extLst>
          </p:cNvPr>
          <p:cNvSpPr>
            <a:spLocks noGrp="1"/>
          </p:cNvSpPr>
          <p:nvPr>
            <p:ph type="title"/>
          </p:nvPr>
        </p:nvSpPr>
        <p:spPr>
          <a:xfrm>
            <a:off x="762316" y="-48445"/>
            <a:ext cx="8534400" cy="1507067"/>
          </a:xfrm>
        </p:spPr>
        <p:txBody>
          <a:bodyPr>
            <a:normAutofit/>
          </a:bodyPr>
          <a:lstStyle/>
          <a:p>
            <a:pPr algn="ctr"/>
            <a:r>
              <a:rPr lang="ru-RU" sz="4300" dirty="0">
                <a:latin typeface="Batang" panose="02030600000101010101" pitchFamily="18" charset="-127"/>
                <a:ea typeface="Batang" panose="02030600000101010101" pitchFamily="18" charset="-127"/>
              </a:rPr>
              <a:t>МАРИЯ ОСИПОВА</a:t>
            </a:r>
          </a:p>
        </p:txBody>
      </p:sp>
      <p:sp>
        <p:nvSpPr>
          <p:cNvPr id="7" name="TextBox 6">
            <a:extLst>
              <a:ext uri="{FF2B5EF4-FFF2-40B4-BE49-F238E27FC236}">
                <a16:creationId xmlns:a16="http://schemas.microsoft.com/office/drawing/2014/main" id="{4023CA4F-97EB-47CE-BAEE-8C762A7EE4CD}"/>
              </a:ext>
            </a:extLst>
          </p:cNvPr>
          <p:cNvSpPr txBox="1"/>
          <p:nvPr/>
        </p:nvSpPr>
        <p:spPr>
          <a:xfrm>
            <a:off x="2477760" y="706581"/>
            <a:ext cx="8245500" cy="4154984"/>
          </a:xfrm>
          <a:prstGeom prst="rect">
            <a:avLst/>
          </a:prstGeom>
          <a:noFill/>
        </p:spPr>
        <p:txBody>
          <a:bodyPr wrap="square" rtlCol="0">
            <a:spAutoFit/>
          </a:bodyPr>
          <a:lstStyle/>
          <a:p>
            <a:pPr algn="just"/>
            <a:r>
              <a:rPr lang="be-BY" sz="2000" dirty="0">
                <a:latin typeface="Times New Roman" panose="02020603050405020304" pitchFamily="18" charset="0"/>
                <a:cs typeface="Times New Roman" panose="02020603050405020304" pitchFamily="18" charset="0"/>
              </a:rPr>
              <a:t>В годы Великой Отечественной войны, находясь в оккупированном гитлеровцами Минске, Осипова Мария с июля 1941 года по сентябрь 1943 года руководила территориальной подпольной организацией, имеющей связь с Минским подпольным горкомом партии, </a:t>
            </a:r>
            <a:r>
              <a:rPr lang="ru-RU" sz="2000" dirty="0">
                <a:latin typeface="Times New Roman" panose="02020603050405020304" pitchFamily="18" charset="0"/>
                <a:cs typeface="Times New Roman" panose="02020603050405020304" pitchFamily="18" charset="0"/>
              </a:rPr>
              <a:t>была связной партизанских отрядов.</a:t>
            </a:r>
          </a:p>
          <a:p>
            <a:pPr algn="just"/>
            <a:endParaRPr lang="ru-RU" sz="1200" dirty="0">
              <a:latin typeface="Times New Roman" panose="02020603050405020304" pitchFamily="18" charset="0"/>
              <a:cs typeface="Times New Roman" panose="02020603050405020304" pitchFamily="18" charset="0"/>
            </a:endParaRPr>
          </a:p>
          <a:p>
            <a:pPr algn="just"/>
            <a:r>
              <a:rPr lang="be-BY" sz="2000" dirty="0">
                <a:latin typeface="Times New Roman" panose="02020603050405020304" pitchFamily="18" charset="0"/>
                <a:cs typeface="Times New Roman" panose="02020603050405020304" pitchFamily="18" charset="0"/>
              </a:rPr>
              <a:t>Мария Осипова – одна из участниц ликвидации в 1943 году гауляйтера Вильгельма Кубе. За этот подвиг Марии Осиповой Указом Президиума Верховного Совета СССР присвоено звание Героя Советского Союза.</a:t>
            </a:r>
            <a:endParaRPr lang="ru-RU" sz="2000" dirty="0">
              <a:latin typeface="Times New Roman" panose="02020603050405020304" pitchFamily="18" charset="0"/>
              <a:cs typeface="Times New Roman" panose="02020603050405020304" pitchFamily="18" charset="0"/>
            </a:endParaRPr>
          </a:p>
          <a:p>
            <a:endParaRPr lang="be-BY" sz="1200" dirty="0"/>
          </a:p>
          <a:p>
            <a:pPr algn="just"/>
            <a:r>
              <a:rPr lang="be-BY" sz="2000" dirty="0">
                <a:latin typeface="Times New Roman" panose="02020603050405020304" pitchFamily="18" charset="0"/>
                <a:cs typeface="Times New Roman" panose="02020603050405020304" pitchFamily="18" charset="0"/>
              </a:rPr>
              <a:t>Награждена орденом Ленина, Отечественной войны 1-й степени, Трудового Красного Знамени, медалями.</a:t>
            </a:r>
            <a:r>
              <a:rPr lang="ru-RU" sz="2000" dirty="0">
                <a:latin typeface="Times New Roman" panose="02020603050405020304" pitchFamily="18" charset="0"/>
                <a:cs typeface="Times New Roman" panose="02020603050405020304" pitchFamily="18" charset="0"/>
              </a:rPr>
              <a:t> </a:t>
            </a:r>
            <a:r>
              <a:rPr lang="be-BY" sz="2000" dirty="0">
                <a:latin typeface="Times New Roman" panose="02020603050405020304" pitchFamily="18" charset="0"/>
                <a:cs typeface="Times New Roman" panose="02020603050405020304" pitchFamily="18" charset="0"/>
              </a:rPr>
              <a:t>Почётный гражданин города Минска (1968 г.) и города Нурек (Таджикистан). </a:t>
            </a:r>
            <a:br>
              <a:rPr lang="be-BY" dirty="0"/>
            </a:br>
            <a:endParaRPr lang="ru-RU" sz="2000"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CECB3A16-9D8A-4291-BE9F-2B49E04904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94789"/>
            <a:ext cx="12192000" cy="1897937"/>
          </a:xfrm>
          <a:prstGeom prst="rect">
            <a:avLst/>
          </a:prstGeom>
        </p:spPr>
      </p:pic>
      <p:pic>
        <p:nvPicPr>
          <p:cNvPr id="9" name="Рисунок 8">
            <a:extLst>
              <a:ext uri="{FF2B5EF4-FFF2-40B4-BE49-F238E27FC236}">
                <a16:creationId xmlns:a16="http://schemas.microsoft.com/office/drawing/2014/main" id="{7E1FC225-86ED-4362-B582-D12170D18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3755" y="121185"/>
            <a:ext cx="1888245" cy="1888245"/>
          </a:xfrm>
          <a:prstGeom prst="rect">
            <a:avLst/>
          </a:prstGeom>
        </p:spPr>
      </p:pic>
      <p:pic>
        <p:nvPicPr>
          <p:cNvPr id="3" name="Рисунок 2">
            <a:extLst>
              <a:ext uri="{FF2B5EF4-FFF2-40B4-BE49-F238E27FC236}">
                <a16:creationId xmlns:a16="http://schemas.microsoft.com/office/drawing/2014/main" id="{45483BCD-8483-448E-8004-F77CBED95227}"/>
              </a:ext>
            </a:extLst>
          </p:cNvPr>
          <p:cNvPicPr>
            <a:picLocks noChangeAspect="1"/>
          </p:cNvPicPr>
          <p:nvPr/>
        </p:nvPicPr>
        <p:blipFill>
          <a:blip r:embed="rId4"/>
          <a:stretch>
            <a:fillRect/>
          </a:stretch>
        </p:blipFill>
        <p:spPr>
          <a:xfrm>
            <a:off x="335617" y="946298"/>
            <a:ext cx="2142143" cy="3067160"/>
          </a:xfrm>
          <a:prstGeom prst="rect">
            <a:avLst/>
          </a:prstGeom>
        </p:spPr>
      </p:pic>
    </p:spTree>
    <p:extLst>
      <p:ext uri="{BB962C8B-B14F-4D97-AF65-F5344CB8AC3E}">
        <p14:creationId xmlns:p14="http://schemas.microsoft.com/office/powerpoint/2010/main" val="2924401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3F3B50-9F6A-407B-9BDE-EED750144A46}"/>
              </a:ext>
            </a:extLst>
          </p:cNvPr>
          <p:cNvSpPr>
            <a:spLocks noGrp="1"/>
          </p:cNvSpPr>
          <p:nvPr>
            <p:ph type="title"/>
          </p:nvPr>
        </p:nvSpPr>
        <p:spPr>
          <a:xfrm>
            <a:off x="831104" y="0"/>
            <a:ext cx="8534400" cy="1507067"/>
          </a:xfrm>
        </p:spPr>
        <p:txBody>
          <a:bodyPr>
            <a:normAutofit/>
          </a:bodyPr>
          <a:lstStyle/>
          <a:p>
            <a:pPr algn="ctr"/>
            <a:r>
              <a:rPr lang="ru-RU" sz="4300" dirty="0">
                <a:latin typeface="Batang" panose="02030600000101010101" pitchFamily="18" charset="-127"/>
                <a:ea typeface="Batang" panose="02030600000101010101" pitchFamily="18" charset="-127"/>
              </a:rPr>
              <a:t>НАДЕЖДА ТРОЯН</a:t>
            </a:r>
          </a:p>
        </p:txBody>
      </p:sp>
      <p:sp>
        <p:nvSpPr>
          <p:cNvPr id="7" name="TextBox 6">
            <a:extLst>
              <a:ext uri="{FF2B5EF4-FFF2-40B4-BE49-F238E27FC236}">
                <a16:creationId xmlns:a16="http://schemas.microsoft.com/office/drawing/2014/main" id="{4023CA4F-97EB-47CE-BAEE-8C762A7EE4CD}"/>
              </a:ext>
            </a:extLst>
          </p:cNvPr>
          <p:cNvSpPr txBox="1"/>
          <p:nvPr/>
        </p:nvSpPr>
        <p:spPr>
          <a:xfrm>
            <a:off x="2771078" y="703527"/>
            <a:ext cx="7434078" cy="3847207"/>
          </a:xfrm>
          <a:prstGeom prst="rect">
            <a:avLst/>
          </a:prstGeom>
          <a:noFill/>
        </p:spPr>
        <p:txBody>
          <a:bodyPr wrap="square" rtlCol="0">
            <a:spAutoFit/>
          </a:bodyPr>
          <a:lstStyle/>
          <a:p>
            <a:pPr algn="just"/>
            <a:r>
              <a:rPr lang="ru-RU" sz="2000" dirty="0">
                <a:latin typeface="Times New Roman" panose="02020603050405020304" pitchFamily="18" charset="0"/>
                <a:cs typeface="Times New Roman" panose="02020603050405020304" pitchFamily="18" charset="0"/>
              </a:rPr>
              <a:t>С начала Великой Отечественной войны, находясь на территории, оккупированной фашистскими войсками, участвовала в работе подпольной организации в городе Смолевичи. </a:t>
            </a:r>
          </a:p>
          <a:p>
            <a:pPr algn="just"/>
            <a:endParaRPr lang="ru-RU" sz="1200" dirty="0">
              <a:latin typeface="Times New Roman" panose="02020603050405020304" pitchFamily="18" charset="0"/>
              <a:cs typeface="Times New Roman" panose="02020603050405020304" pitchFamily="18" charset="0"/>
            </a:endParaRPr>
          </a:p>
          <a:p>
            <a:pPr algn="just"/>
            <a:r>
              <a:rPr lang="be-BY" sz="2000" dirty="0">
                <a:latin typeface="Times New Roman" panose="02020603050405020304" pitchFamily="18" charset="0"/>
                <a:cs typeface="Times New Roman" panose="02020603050405020304" pitchFamily="18" charset="0"/>
              </a:rPr>
              <a:t>Приняла участие в подготовке операции по уничтожению фашистского гауляйтера Вильгельма Кубе. За геройский подвиг, проявленный при выполнении боевого задания в тылу врага, Троян Надежде Викторовне присвоено звание Героя Советского Союза.</a:t>
            </a:r>
            <a:endParaRPr lang="ru-RU" sz="2000" dirty="0">
              <a:latin typeface="Times New Roman" panose="02020603050405020304" pitchFamily="18" charset="0"/>
              <a:cs typeface="Times New Roman" panose="02020603050405020304" pitchFamily="18" charset="0"/>
            </a:endParaRPr>
          </a:p>
          <a:p>
            <a:endParaRPr lang="be-BY" sz="1200" dirty="0"/>
          </a:p>
          <a:p>
            <a:pPr algn="just"/>
            <a:r>
              <a:rPr lang="be-BY" sz="2000" dirty="0">
                <a:latin typeface="Times New Roman" panose="02020603050405020304" pitchFamily="18" charset="0"/>
                <a:cs typeface="Times New Roman" panose="02020603050405020304" pitchFamily="18" charset="0"/>
              </a:rPr>
              <a:t>Награждена орденами Ленина, Отечественной войны 1-й степени, 2 орденами Трудового Красного Знамени, орденами Дружбы народов, Красной Звезды, медалями. Кандидат медицинских наук.</a:t>
            </a:r>
            <a:endParaRPr lang="ru-RU" sz="20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293F2215-3413-4C41-BC98-E830F2977C8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916" y="1262322"/>
            <a:ext cx="2460497" cy="3173673"/>
          </a:xfrm>
          <a:prstGeom prst="rect">
            <a:avLst/>
          </a:prstGeom>
          <a:noFill/>
          <a:ln>
            <a:noFill/>
          </a:ln>
        </p:spPr>
      </p:pic>
      <p:pic>
        <p:nvPicPr>
          <p:cNvPr id="8" name="Рисунок 7">
            <a:extLst>
              <a:ext uri="{FF2B5EF4-FFF2-40B4-BE49-F238E27FC236}">
                <a16:creationId xmlns:a16="http://schemas.microsoft.com/office/drawing/2014/main" id="{58EDCCF9-82EE-45C3-9B91-B4ED147F4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94789"/>
            <a:ext cx="12192000" cy="1897937"/>
          </a:xfrm>
          <a:prstGeom prst="rect">
            <a:avLst/>
          </a:prstGeom>
        </p:spPr>
      </p:pic>
      <p:pic>
        <p:nvPicPr>
          <p:cNvPr id="9" name="Рисунок 8">
            <a:extLst>
              <a:ext uri="{FF2B5EF4-FFF2-40B4-BE49-F238E27FC236}">
                <a16:creationId xmlns:a16="http://schemas.microsoft.com/office/drawing/2014/main" id="{A17DEB9F-8562-45A4-8A8D-8022CFD28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755" y="121185"/>
            <a:ext cx="1888245" cy="1888245"/>
          </a:xfrm>
          <a:prstGeom prst="rect">
            <a:avLst/>
          </a:prstGeom>
        </p:spPr>
      </p:pic>
    </p:spTree>
    <p:extLst>
      <p:ext uri="{BB962C8B-B14F-4D97-AF65-F5344CB8AC3E}">
        <p14:creationId xmlns:p14="http://schemas.microsoft.com/office/powerpoint/2010/main" val="1227591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9 мая ролик с эмблемой">
            <a:hlinkClick r:id="" action="ppaction://media"/>
            <a:extLst>
              <a:ext uri="{FF2B5EF4-FFF2-40B4-BE49-F238E27FC236}">
                <a16:creationId xmlns:a16="http://schemas.microsoft.com/office/drawing/2014/main" id="{302871E4-E838-4195-99CF-BC1A1B9ADF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11" y="0"/>
            <a:ext cx="12180589" cy="6858000"/>
          </a:xfrm>
          <a:prstGeom prst="rect">
            <a:avLst/>
          </a:prstGeom>
        </p:spPr>
      </p:pic>
    </p:spTree>
    <p:extLst>
      <p:ext uri="{BB962C8B-B14F-4D97-AF65-F5344CB8AC3E}">
        <p14:creationId xmlns:p14="http://schemas.microsoft.com/office/powerpoint/2010/main" val="58101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9C22844C-78C3-4C6A-901C-A6D068B22C62}"/>
              </a:ext>
            </a:extLst>
          </p:cNvPr>
          <p:cNvSpPr>
            <a:spLocks noGrp="1"/>
          </p:cNvSpPr>
          <p:nvPr>
            <p:ph type="title"/>
          </p:nvPr>
        </p:nvSpPr>
        <p:spPr>
          <a:xfrm>
            <a:off x="649815" y="61664"/>
            <a:ext cx="9551623" cy="2718303"/>
          </a:xfrm>
        </p:spPr>
        <p:txBody>
          <a:bodyPr>
            <a:normAutofit/>
          </a:bodyPr>
          <a:lstStyle/>
          <a:p>
            <a:pPr algn="ctr"/>
            <a:r>
              <a:rPr lang="ru-RU" sz="3200"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cs typeface="Times New Roman" panose="02020603050405020304" pitchFamily="18" charset="0"/>
              </a:rPr>
              <a:t>Тысячи девушек и женщин </a:t>
            </a:r>
            <a:br>
              <a:rPr lang="ru-RU" sz="3200"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cs typeface="Times New Roman" panose="02020603050405020304" pitchFamily="18" charset="0"/>
              </a:rPr>
            </a:br>
            <a:r>
              <a:rPr lang="ru-RU" sz="3200"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cs typeface="Times New Roman" panose="02020603050405020304" pitchFamily="18" charset="0"/>
              </a:rPr>
              <a:t>отважно сражались с </a:t>
            </a:r>
            <a:br>
              <a:rPr lang="en-US" sz="3200"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cs typeface="Times New Roman" panose="02020603050405020304" pitchFamily="18" charset="0"/>
              </a:rPr>
            </a:br>
            <a:r>
              <a:rPr lang="ru-RU" sz="3200" dirty="0">
                <a:effectLst>
                  <a:outerShdw blurRad="38100" dist="38100" dir="2700000" algn="tl">
                    <a:srgbClr val="000000">
                      <a:alpha val="43137"/>
                    </a:srgbClr>
                  </a:outerShdw>
                </a:effectLst>
                <a:latin typeface="Times New Roman" panose="02020603050405020304" pitchFamily="18" charset="0"/>
                <a:ea typeface="Batang" panose="02030600000101010101" pitchFamily="18" charset="-127"/>
                <a:cs typeface="Times New Roman" panose="02020603050405020304" pitchFamily="18" charset="0"/>
              </a:rPr>
              <a:t>врагом в годы Великой Отечественной войны </a:t>
            </a:r>
            <a:endParaRPr lang="ru-RU"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5A19F6C4-8658-4E62-BDA1-C4588B2E128F}"/>
              </a:ext>
            </a:extLst>
          </p:cNvPr>
          <p:cNvPicPr>
            <a:picLocks noChangeAspect="1"/>
          </p:cNvPicPr>
          <p:nvPr/>
        </p:nvPicPr>
        <p:blipFill rotWithShape="1">
          <a:blip r:embed="rId2"/>
          <a:srcRect t="6094"/>
          <a:stretch/>
        </p:blipFill>
        <p:spPr>
          <a:xfrm>
            <a:off x="127975" y="2062974"/>
            <a:ext cx="4789713" cy="2577536"/>
          </a:xfrm>
          <a:prstGeom prst="rect">
            <a:avLst/>
          </a:prstGeom>
        </p:spPr>
      </p:pic>
      <p:sp>
        <p:nvSpPr>
          <p:cNvPr id="10" name="TextBox 9">
            <a:extLst>
              <a:ext uri="{FF2B5EF4-FFF2-40B4-BE49-F238E27FC236}">
                <a16:creationId xmlns:a16="http://schemas.microsoft.com/office/drawing/2014/main" id="{8D597762-2C73-4AC7-85FE-4036FF621E59}"/>
              </a:ext>
            </a:extLst>
          </p:cNvPr>
          <p:cNvSpPr txBox="1"/>
          <p:nvPr/>
        </p:nvSpPr>
        <p:spPr>
          <a:xfrm>
            <a:off x="127975" y="4813802"/>
            <a:ext cx="3429723" cy="1323439"/>
          </a:xfrm>
          <a:prstGeom prst="rect">
            <a:avLst/>
          </a:prstGeom>
          <a:noFill/>
        </p:spPr>
        <p:txBody>
          <a:bodyPr wrap="square">
            <a:spAutoFit/>
          </a:bodyPr>
          <a:lstStyle/>
          <a:p>
            <a:pPr algn="ctr"/>
            <a:r>
              <a:rPr lang="ru-RU" sz="2000" dirty="0">
                <a:latin typeface="Times New Roman" panose="02020603050405020304" pitchFamily="18" charset="0"/>
                <a:ea typeface="Batang" panose="02030600000101010101" pitchFamily="18" charset="-127"/>
                <a:cs typeface="Times New Roman" panose="02020603050405020304" pitchFamily="18" charset="0"/>
              </a:rPr>
              <a:t>Летчицы 46-го гвардейского Таманского женского ночного бомбардировочного полка, июнь 1944 года</a:t>
            </a:r>
          </a:p>
        </p:txBody>
      </p:sp>
      <p:pic>
        <p:nvPicPr>
          <p:cNvPr id="2" name="Рисунок 1"/>
          <p:cNvPicPr>
            <a:picLocks noChangeAspect="1"/>
          </p:cNvPicPr>
          <p:nvPr/>
        </p:nvPicPr>
        <p:blipFill>
          <a:blip r:embed="rId3"/>
          <a:stretch>
            <a:fillRect/>
          </a:stretch>
        </p:blipFill>
        <p:spPr>
          <a:xfrm>
            <a:off x="7326352" y="2062974"/>
            <a:ext cx="4738438" cy="2544082"/>
          </a:xfrm>
          <a:prstGeom prst="rect">
            <a:avLst/>
          </a:prstGeom>
        </p:spPr>
      </p:pic>
      <p:sp>
        <p:nvSpPr>
          <p:cNvPr id="3" name="Прямоугольник 2"/>
          <p:cNvSpPr/>
          <p:nvPr/>
        </p:nvSpPr>
        <p:spPr>
          <a:xfrm>
            <a:off x="8526966" y="4813802"/>
            <a:ext cx="3665034" cy="1323439"/>
          </a:xfrm>
          <a:prstGeom prst="rect">
            <a:avLst/>
          </a:prstGeom>
        </p:spPr>
        <p:txBody>
          <a:bodyPr wrap="square">
            <a:spAutoFit/>
          </a:bodyPr>
          <a:lstStyle/>
          <a:p>
            <a:pPr algn="ctr"/>
            <a:r>
              <a:rPr lang="ru-RU" sz="2000" dirty="0">
                <a:latin typeface="Times New Roman" panose="02020603050405020304" pitchFamily="18" charset="0"/>
                <a:ea typeface="Batang" panose="02030600000101010101" pitchFamily="18" charset="-127"/>
                <a:cs typeface="Times New Roman" panose="02020603050405020304" pitchFamily="18" charset="0"/>
              </a:rPr>
              <a:t>Снайперы женской роты </a:t>
            </a:r>
          </a:p>
          <a:p>
            <a:pPr algn="ctr"/>
            <a:r>
              <a:rPr lang="ru-RU" sz="2000" dirty="0">
                <a:latin typeface="Times New Roman" panose="02020603050405020304" pitchFamily="18" charset="0"/>
                <a:ea typeface="Batang" panose="02030600000101010101" pitchFamily="18" charset="-127"/>
                <a:cs typeface="Times New Roman" panose="02020603050405020304" pitchFamily="18" charset="0"/>
              </a:rPr>
              <a:t>3-й Ударной армии (командир - гвардии лейтенант Нина Лобковская, май 1945 года</a:t>
            </a:r>
          </a:p>
        </p:txBody>
      </p:sp>
      <p:pic>
        <p:nvPicPr>
          <p:cNvPr id="5" name="Рисунок 4"/>
          <p:cNvPicPr>
            <a:picLocks noChangeAspect="1"/>
          </p:cNvPicPr>
          <p:nvPr/>
        </p:nvPicPr>
        <p:blipFill rotWithShape="1">
          <a:blip r:embed="rId4"/>
          <a:srcRect l="14505" t="23837" r="-68" b="3104"/>
          <a:stretch/>
        </p:blipFill>
        <p:spPr>
          <a:xfrm>
            <a:off x="3847214" y="4449337"/>
            <a:ext cx="4304371" cy="2374368"/>
          </a:xfrm>
          <a:prstGeom prst="rect">
            <a:avLst/>
          </a:prstGeom>
        </p:spPr>
      </p:pic>
      <p:sp>
        <p:nvSpPr>
          <p:cNvPr id="7" name="Прямоугольник 6"/>
          <p:cNvSpPr/>
          <p:nvPr/>
        </p:nvSpPr>
        <p:spPr>
          <a:xfrm>
            <a:off x="4969770" y="2673295"/>
            <a:ext cx="2356582" cy="1323439"/>
          </a:xfrm>
          <a:prstGeom prst="rect">
            <a:avLst/>
          </a:prstGeom>
        </p:spPr>
        <p:txBody>
          <a:bodyPr wrap="square">
            <a:spAutoFit/>
          </a:bodyPr>
          <a:lstStyle/>
          <a:p>
            <a:pPr algn="ctr"/>
            <a:r>
              <a:rPr lang="ru-RU" sz="2000" dirty="0">
                <a:latin typeface="Times New Roman" panose="02020603050405020304" pitchFamily="18" charset="0"/>
                <a:ea typeface="Batang" panose="02030600000101010101" pitchFamily="18" charset="-127"/>
                <a:cs typeface="Times New Roman" panose="02020603050405020304" pitchFamily="18" charset="0"/>
              </a:rPr>
              <a:t>Белорусская деревня во время войны. Крестьянки пашут землю</a:t>
            </a:r>
          </a:p>
        </p:txBody>
      </p:sp>
      <p:pic>
        <p:nvPicPr>
          <p:cNvPr id="12" name="Рисунок 11">
            <a:extLst>
              <a:ext uri="{FF2B5EF4-FFF2-40B4-BE49-F238E27FC236}">
                <a16:creationId xmlns:a16="http://schemas.microsoft.com/office/drawing/2014/main" id="{F08843FA-9108-4497-BB0C-D505FA8B2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3755" y="121185"/>
            <a:ext cx="1888245" cy="1888245"/>
          </a:xfrm>
          <a:prstGeom prst="rect">
            <a:avLst/>
          </a:prstGeom>
        </p:spPr>
      </p:pic>
    </p:spTree>
    <p:extLst>
      <p:ext uri="{BB962C8B-B14F-4D97-AF65-F5344CB8AC3E}">
        <p14:creationId xmlns:p14="http://schemas.microsoft.com/office/powerpoint/2010/main" val="1693109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51A086-6426-4834-9A12-C6D484D4BEFE}"/>
              </a:ext>
            </a:extLst>
          </p:cNvPr>
          <p:cNvSpPr>
            <a:spLocks noGrp="1"/>
          </p:cNvSpPr>
          <p:nvPr>
            <p:ph type="ctrTitle"/>
          </p:nvPr>
        </p:nvSpPr>
        <p:spPr>
          <a:xfrm>
            <a:off x="2095500" y="990858"/>
            <a:ext cx="8001000" cy="2971801"/>
          </a:xfrm>
        </p:spPr>
        <p:txBody>
          <a:bodyPr>
            <a:normAutofit/>
          </a:bodyPr>
          <a:lstStyle/>
          <a:p>
            <a:pPr algn="ctr"/>
            <a:r>
              <a:rPr lang="ru-RU" sz="6300"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Героические белорусские женщины</a:t>
            </a:r>
          </a:p>
        </p:txBody>
      </p:sp>
      <p:pic>
        <p:nvPicPr>
          <p:cNvPr id="6" name="Рисунок 5">
            <a:extLst>
              <a:ext uri="{FF2B5EF4-FFF2-40B4-BE49-F238E27FC236}">
                <a16:creationId xmlns:a16="http://schemas.microsoft.com/office/drawing/2014/main" id="{4319E6EF-B0B9-4DC1-B6CA-916113102C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70764"/>
            <a:ext cx="12192000" cy="1787236"/>
          </a:xfrm>
          <a:prstGeom prst="rect">
            <a:avLst/>
          </a:prstGeom>
        </p:spPr>
      </p:pic>
      <p:pic>
        <p:nvPicPr>
          <p:cNvPr id="5" name="Рисунок 4">
            <a:extLst>
              <a:ext uri="{FF2B5EF4-FFF2-40B4-BE49-F238E27FC236}">
                <a16:creationId xmlns:a16="http://schemas.microsoft.com/office/drawing/2014/main" id="{BE7E99F3-B40C-4F37-B780-E4B5F9761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3755" y="121185"/>
            <a:ext cx="1888245" cy="1888245"/>
          </a:xfrm>
          <a:prstGeom prst="rect">
            <a:avLst/>
          </a:prstGeom>
        </p:spPr>
      </p:pic>
    </p:spTree>
    <p:extLst>
      <p:ext uri="{BB962C8B-B14F-4D97-AF65-F5344CB8AC3E}">
        <p14:creationId xmlns:p14="http://schemas.microsoft.com/office/powerpoint/2010/main" val="723116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D70CBE98-0558-4B8F-9104-134F350AC524}"/>
              </a:ext>
            </a:extLst>
          </p:cNvPr>
          <p:cNvPicPr>
            <a:picLocks noChangeAspect="1"/>
          </p:cNvPicPr>
          <p:nvPr/>
        </p:nvPicPr>
        <p:blipFill rotWithShape="1">
          <a:blip r:embed="rId2"/>
          <a:srcRect l="34657" t="37576" r="35679" b="6667"/>
          <a:stretch/>
        </p:blipFill>
        <p:spPr>
          <a:xfrm>
            <a:off x="8258050" y="937260"/>
            <a:ext cx="3740371" cy="3954780"/>
          </a:xfrm>
          <a:prstGeom prst="rect">
            <a:avLst/>
          </a:prstGeom>
        </p:spPr>
      </p:pic>
      <p:sp>
        <p:nvSpPr>
          <p:cNvPr id="2" name="Заголовок 1">
            <a:extLst>
              <a:ext uri="{FF2B5EF4-FFF2-40B4-BE49-F238E27FC236}">
                <a16:creationId xmlns:a16="http://schemas.microsoft.com/office/drawing/2014/main" id="{3F51A086-6426-4834-9A12-C6D484D4BEFE}"/>
              </a:ext>
            </a:extLst>
          </p:cNvPr>
          <p:cNvSpPr>
            <a:spLocks noGrp="1"/>
          </p:cNvSpPr>
          <p:nvPr>
            <p:ph type="ctrTitle"/>
          </p:nvPr>
        </p:nvSpPr>
        <p:spPr>
          <a:xfrm>
            <a:off x="699911" y="451555"/>
            <a:ext cx="7387138" cy="4246675"/>
          </a:xfrm>
        </p:spPr>
        <p:txBody>
          <a:bodyPr>
            <a:noAutofit/>
          </a:bodyPr>
          <a:lstStyle/>
          <a:p>
            <a:pPr algn="just"/>
            <a:r>
              <a:rPr lang="ru-RU" sz="2000" dirty="0">
                <a:solidFill>
                  <a:schemeClr val="tx1"/>
                </a:solidFill>
                <a:latin typeface="Times New Roman" panose="02020603050405020304" pitchFamily="18" charset="0"/>
                <a:cs typeface="Times New Roman" panose="02020603050405020304" pitchFamily="18" charset="0"/>
              </a:rPr>
              <a:t>	«Память о Великой Победе - это часть национальной идеи.</a:t>
            </a:r>
            <a:br>
              <a:rPr lang="ru-RU" sz="2000" dirty="0">
                <a:solidFill>
                  <a:schemeClr val="tx1"/>
                </a:solidFill>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a:solidFill>
                  <a:schemeClr val="tx1"/>
                </a:solidFill>
                <a:latin typeface="Times New Roman" panose="02020603050405020304" pitchFamily="18" charset="0"/>
                <a:cs typeface="Times New Roman" panose="02020603050405020304" pitchFamily="18" charset="0"/>
              </a:rPr>
              <a:t>Мы стараемся делать все, чтобы наши дети помнили, что этой Победой мы крепко связаны со всеми народами бывшего Советского Союза. Нам это нельзя потерять. Потому что вместе мы не просто мощная, мы - мощнейшая сила. И нас никогда не победить!</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	… Великая Победа священна. Правда о Великой Отечественной войне - наш щит. Держать его в своих руках - большая честь и ответственность. И нам надо об этом помнить»</a:t>
            </a:r>
            <a:br>
              <a:rPr lang="ru-RU" sz="2000" dirty="0">
                <a:solidFill>
                  <a:schemeClr val="tx1"/>
                </a:solidFill>
                <a:latin typeface="Times New Roman" panose="02020603050405020304" pitchFamily="18" charset="0"/>
                <a:cs typeface="Times New Roman" panose="02020603050405020304" pitchFamily="18" charset="0"/>
              </a:rPr>
            </a:b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Президент Республики Беларусь А.Г. Лукашенко</a:t>
            </a:r>
            <a:br>
              <a:rPr lang="ru-RU" sz="2000" dirty="0"/>
            </a:br>
            <a:endParaRPr lang="ru-RU" sz="2000"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pic>
        <p:nvPicPr>
          <p:cNvPr id="6" name="Рисунок 5">
            <a:extLst>
              <a:ext uri="{FF2B5EF4-FFF2-40B4-BE49-F238E27FC236}">
                <a16:creationId xmlns:a16="http://schemas.microsoft.com/office/drawing/2014/main" id="{4319E6EF-B0B9-4DC1-B6CA-916113102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70764"/>
            <a:ext cx="12192000" cy="1787236"/>
          </a:xfrm>
          <a:prstGeom prst="rect">
            <a:avLst/>
          </a:prstGeom>
        </p:spPr>
      </p:pic>
    </p:spTree>
    <p:extLst>
      <p:ext uri="{BB962C8B-B14F-4D97-AF65-F5344CB8AC3E}">
        <p14:creationId xmlns:p14="http://schemas.microsoft.com/office/powerpoint/2010/main" val="2882749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3F3B50-9F6A-407B-9BDE-EED750144A46}"/>
              </a:ext>
            </a:extLst>
          </p:cNvPr>
          <p:cNvSpPr>
            <a:spLocks noGrp="1"/>
          </p:cNvSpPr>
          <p:nvPr>
            <p:ph type="title"/>
          </p:nvPr>
        </p:nvSpPr>
        <p:spPr>
          <a:xfrm>
            <a:off x="1495115" y="55391"/>
            <a:ext cx="8534400" cy="1507067"/>
          </a:xfrm>
        </p:spPr>
        <p:txBody>
          <a:bodyPr>
            <a:normAutofit/>
          </a:bodyPr>
          <a:lstStyle/>
          <a:p>
            <a:pPr algn="ctr"/>
            <a:r>
              <a:rPr lang="ru-RU" sz="4300" dirty="0">
                <a:latin typeface="Batang" panose="02030600000101010101" pitchFamily="18" charset="-127"/>
                <a:ea typeface="Batang" panose="02030600000101010101" pitchFamily="18" charset="-127"/>
              </a:rPr>
              <a:t>НАДЕЖДА БОГДАНОВА</a:t>
            </a:r>
          </a:p>
        </p:txBody>
      </p:sp>
      <p:sp>
        <p:nvSpPr>
          <p:cNvPr id="7" name="TextBox 6">
            <a:extLst>
              <a:ext uri="{FF2B5EF4-FFF2-40B4-BE49-F238E27FC236}">
                <a16:creationId xmlns:a16="http://schemas.microsoft.com/office/drawing/2014/main" id="{4023CA4F-97EB-47CE-BAEE-8C762A7EE4CD}"/>
              </a:ext>
            </a:extLst>
          </p:cNvPr>
          <p:cNvSpPr txBox="1"/>
          <p:nvPr/>
        </p:nvSpPr>
        <p:spPr>
          <a:xfrm>
            <a:off x="3401291" y="990857"/>
            <a:ext cx="7183582" cy="4401205"/>
          </a:xfrm>
          <a:prstGeom prst="rect">
            <a:avLst/>
          </a:prstGeom>
          <a:noFill/>
        </p:spPr>
        <p:txBody>
          <a:bodyPr wrap="square" rtlCol="0">
            <a:spAutoFit/>
          </a:bodyPr>
          <a:lstStyle/>
          <a:p>
            <a:pPr algn="just"/>
            <a:r>
              <a:rPr lang="ru-RU" sz="2000" dirty="0">
                <a:latin typeface="Times New Roman" panose="02020603050405020304" pitchFamily="18" charset="0"/>
                <a:cs typeface="Times New Roman" panose="02020603050405020304" pitchFamily="18" charset="0"/>
              </a:rPr>
              <a:t>В возрасте 13 лет Надежда стала разведчицей в партизанском отряде, выполняла опасные задания по сбору информации о вражеских укреплениях и гарнизонах. </a:t>
            </a:r>
          </a:p>
          <a:p>
            <a:pPr algn="just"/>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Даже после травм Надежда вернулась в отряд и участвовала в новых операциях, включая захват немецкого генерала и подрыв вражеского эшелона.</a:t>
            </a:r>
          </a:p>
          <a:p>
            <a:pPr algn="just"/>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Надежда Богданова была награждена орденами Отечественной войны </a:t>
            </a:r>
            <a:r>
              <a:rPr lang="en-US" sz="2000" dirty="0">
                <a:latin typeface="Times New Roman" panose="02020603050405020304" pitchFamily="18" charset="0"/>
                <a:cs typeface="Times New Roman" panose="02020603050405020304" pitchFamily="18" charset="0"/>
              </a:rPr>
              <a:t>I</a:t>
            </a:r>
            <a:r>
              <a:rPr lang="ru-RU" sz="2000" dirty="0">
                <a:latin typeface="Times New Roman" panose="02020603050405020304" pitchFamily="18" charset="0"/>
                <a:cs typeface="Times New Roman" panose="02020603050405020304" pitchFamily="18" charset="0"/>
              </a:rPr>
              <a:t> и </a:t>
            </a:r>
            <a:r>
              <a:rPr lang="en-US" sz="2000" dirty="0">
                <a:latin typeface="Times New Roman" panose="02020603050405020304" pitchFamily="18" charset="0"/>
                <a:cs typeface="Times New Roman" panose="02020603050405020304" pitchFamily="18" charset="0"/>
              </a:rPr>
              <a:t>II</a:t>
            </a:r>
            <a:r>
              <a:rPr lang="ru-RU" sz="2000" dirty="0">
                <a:latin typeface="Times New Roman" panose="02020603050405020304" pitchFamily="18" charset="0"/>
                <a:cs typeface="Times New Roman" panose="02020603050405020304" pitchFamily="18" charset="0"/>
              </a:rPr>
              <a:t> степени, Красного Знамени, медалями «За отвагу», «За боевые заслуги», «Партизану Отечественной войны»</a:t>
            </a:r>
          </a:p>
          <a:p>
            <a:pPr algn="just"/>
            <a:r>
              <a:rPr lang="en-US" sz="2000" dirty="0">
                <a:latin typeface="Times New Roman" panose="02020603050405020304" pitchFamily="18" charset="0"/>
                <a:cs typeface="Times New Roman" panose="02020603050405020304" pitchFamily="18" charset="0"/>
              </a:rPr>
              <a:t>I</a:t>
            </a:r>
            <a:r>
              <a:rPr lang="ru-RU" sz="2000" dirty="0">
                <a:latin typeface="Times New Roman" panose="02020603050405020304" pitchFamily="18" charset="0"/>
                <a:cs typeface="Times New Roman" panose="02020603050405020304" pitchFamily="18" charset="0"/>
              </a:rPr>
              <a:t> степени и др.  </a:t>
            </a:r>
          </a:p>
          <a:p>
            <a:pPr algn="just"/>
            <a:endParaRPr lang="ru-RU" sz="2000" dirty="0">
              <a:latin typeface="Times New Roman" panose="02020603050405020304" pitchFamily="18" charset="0"/>
              <a:cs typeface="Times New Roman" panose="02020603050405020304" pitchFamily="18" charset="0"/>
            </a:endParaRPr>
          </a:p>
          <a:p>
            <a:endParaRPr lang="ru-RU" sz="2000" dirty="0"/>
          </a:p>
        </p:txBody>
      </p:sp>
      <p:pic>
        <p:nvPicPr>
          <p:cNvPr id="8" name="Рисунок 7">
            <a:extLst>
              <a:ext uri="{FF2B5EF4-FFF2-40B4-BE49-F238E27FC236}">
                <a16:creationId xmlns:a16="http://schemas.microsoft.com/office/drawing/2014/main" id="{4AF9F16B-8DD1-4154-8F10-98073ECBFE6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8822" y="1225964"/>
            <a:ext cx="2851361" cy="3517072"/>
          </a:xfrm>
          <a:prstGeom prst="rect">
            <a:avLst/>
          </a:prstGeom>
          <a:noFill/>
          <a:ln>
            <a:noFill/>
          </a:ln>
        </p:spPr>
      </p:pic>
      <p:pic>
        <p:nvPicPr>
          <p:cNvPr id="9" name="Рисунок 8">
            <a:extLst>
              <a:ext uri="{FF2B5EF4-FFF2-40B4-BE49-F238E27FC236}">
                <a16:creationId xmlns:a16="http://schemas.microsoft.com/office/drawing/2014/main" id="{B2BE2CF6-8AE8-4375-9DE6-AB307C854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64640"/>
            <a:ext cx="12192000" cy="1897937"/>
          </a:xfrm>
          <a:prstGeom prst="rect">
            <a:avLst/>
          </a:prstGeom>
        </p:spPr>
      </p:pic>
      <p:pic>
        <p:nvPicPr>
          <p:cNvPr id="10" name="Рисунок 9">
            <a:extLst>
              <a:ext uri="{FF2B5EF4-FFF2-40B4-BE49-F238E27FC236}">
                <a16:creationId xmlns:a16="http://schemas.microsoft.com/office/drawing/2014/main" id="{DD2B657A-3024-4918-A6FD-A608FB4CC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755" y="121185"/>
            <a:ext cx="1888245" cy="1888245"/>
          </a:xfrm>
          <a:prstGeom prst="rect">
            <a:avLst/>
          </a:prstGeom>
        </p:spPr>
      </p:pic>
    </p:spTree>
    <p:extLst>
      <p:ext uri="{BB962C8B-B14F-4D97-AF65-F5344CB8AC3E}">
        <p14:creationId xmlns:p14="http://schemas.microsoft.com/office/powerpoint/2010/main" val="1730372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3F3B50-9F6A-407B-9BDE-EED750144A46}"/>
              </a:ext>
            </a:extLst>
          </p:cNvPr>
          <p:cNvSpPr>
            <a:spLocks noGrp="1"/>
          </p:cNvSpPr>
          <p:nvPr>
            <p:ph type="title"/>
          </p:nvPr>
        </p:nvSpPr>
        <p:spPr>
          <a:xfrm>
            <a:off x="1154993" y="0"/>
            <a:ext cx="8534400" cy="1507067"/>
          </a:xfrm>
        </p:spPr>
        <p:txBody>
          <a:bodyPr>
            <a:normAutofit/>
          </a:bodyPr>
          <a:lstStyle/>
          <a:p>
            <a:pPr algn="ctr"/>
            <a:r>
              <a:rPr lang="ru-RU" sz="4300" dirty="0">
                <a:latin typeface="Batang" panose="02030600000101010101" pitchFamily="18" charset="-127"/>
                <a:ea typeface="Batang" panose="02030600000101010101" pitchFamily="18" charset="-127"/>
              </a:rPr>
              <a:t>ВАЛЕНТИНА КУЛЬБЕЕВА</a:t>
            </a:r>
          </a:p>
        </p:txBody>
      </p:sp>
      <p:sp>
        <p:nvSpPr>
          <p:cNvPr id="7" name="TextBox 6">
            <a:extLst>
              <a:ext uri="{FF2B5EF4-FFF2-40B4-BE49-F238E27FC236}">
                <a16:creationId xmlns:a16="http://schemas.microsoft.com/office/drawing/2014/main" id="{4023CA4F-97EB-47CE-BAEE-8C762A7EE4CD}"/>
              </a:ext>
            </a:extLst>
          </p:cNvPr>
          <p:cNvSpPr txBox="1"/>
          <p:nvPr/>
        </p:nvSpPr>
        <p:spPr>
          <a:xfrm>
            <a:off x="3274824" y="864516"/>
            <a:ext cx="7536703" cy="4708981"/>
          </a:xfrm>
          <a:prstGeom prst="rect">
            <a:avLst/>
          </a:prstGeom>
          <a:noFill/>
        </p:spPr>
        <p:txBody>
          <a:bodyPr wrap="square" rtlCol="0">
            <a:spAutoFit/>
          </a:bodyPr>
          <a:lstStyle/>
          <a:p>
            <a:pPr algn="just"/>
            <a:r>
              <a:rPr lang="ru-RU" sz="2000" dirty="0">
                <a:latin typeface="Times New Roman" panose="02020603050405020304" pitchFamily="18" charset="0"/>
                <a:cs typeface="Times New Roman" panose="02020603050405020304" pitchFamily="18" charset="0"/>
              </a:rPr>
              <a:t>В возрасте 15 лет Валентина стала связной партизанского отряда. Она организовывала обмен продуктов на соль, мыло, медикаменты и другие жизненно важные ресурсы для партизан, передавала информацию и листовки.</a:t>
            </a:r>
          </a:p>
          <a:p>
            <a:pPr algn="just"/>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Участвовала в разведоперациях, включая сбор сведений о вражеских гарнизонах (например, в им. Билево). Доставляла в отряд опасные грузы (мины, взрывчатку, серную кислоту для производства валенок), проявляя изобретательность и смекалку. </a:t>
            </a:r>
          </a:p>
          <a:p>
            <a:pPr algn="just"/>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За свои заслуги Валентина Николаевна была награждена орденом Отечественной войны </a:t>
            </a:r>
            <a:r>
              <a:rPr lang="en-US" sz="2000" dirty="0">
                <a:latin typeface="Times New Roman" panose="02020603050405020304" pitchFamily="18" charset="0"/>
                <a:cs typeface="Times New Roman" panose="02020603050405020304" pitchFamily="18" charset="0"/>
              </a:rPr>
              <a:t>II</a:t>
            </a:r>
            <a:r>
              <a:rPr lang="ru-RU" sz="2000" dirty="0">
                <a:latin typeface="Times New Roman" panose="02020603050405020304" pitchFamily="18" charset="0"/>
                <a:cs typeface="Times New Roman" panose="02020603050405020304" pitchFamily="18" charset="0"/>
              </a:rPr>
              <a:t> степени, медалями «За отвагу», «За победу над Германией» и др.</a:t>
            </a:r>
          </a:p>
          <a:p>
            <a:pPr algn="just"/>
            <a:endParaRPr lang="ru-RU" sz="2000" dirty="0">
              <a:latin typeface="Times New Roman" panose="02020603050405020304" pitchFamily="18" charset="0"/>
              <a:cs typeface="Times New Roman" panose="02020603050405020304" pitchFamily="18" charset="0"/>
            </a:endParaRPr>
          </a:p>
          <a:p>
            <a:endParaRPr lang="ru-RU" sz="2000" dirty="0"/>
          </a:p>
        </p:txBody>
      </p:sp>
      <p:pic>
        <p:nvPicPr>
          <p:cNvPr id="5" name="Рисунок 4">
            <a:extLst>
              <a:ext uri="{FF2B5EF4-FFF2-40B4-BE49-F238E27FC236}">
                <a16:creationId xmlns:a16="http://schemas.microsoft.com/office/drawing/2014/main" id="{092718C0-8C55-49D0-9483-8BD4A1D57DA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1016" y="1187617"/>
            <a:ext cx="2804384" cy="3491346"/>
          </a:xfrm>
          <a:prstGeom prst="rect">
            <a:avLst/>
          </a:prstGeom>
          <a:noFill/>
          <a:ln>
            <a:noFill/>
          </a:ln>
        </p:spPr>
      </p:pic>
      <p:pic>
        <p:nvPicPr>
          <p:cNvPr id="4" name="Рисунок 3">
            <a:extLst>
              <a:ext uri="{FF2B5EF4-FFF2-40B4-BE49-F238E27FC236}">
                <a16:creationId xmlns:a16="http://schemas.microsoft.com/office/drawing/2014/main" id="{70FA9B69-B239-4D7B-A0F0-BB02BA6E5F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94789"/>
            <a:ext cx="12192000" cy="1897937"/>
          </a:xfrm>
          <a:prstGeom prst="rect">
            <a:avLst/>
          </a:prstGeom>
        </p:spPr>
      </p:pic>
      <p:pic>
        <p:nvPicPr>
          <p:cNvPr id="9" name="Рисунок 8">
            <a:extLst>
              <a:ext uri="{FF2B5EF4-FFF2-40B4-BE49-F238E27FC236}">
                <a16:creationId xmlns:a16="http://schemas.microsoft.com/office/drawing/2014/main" id="{0FB4922C-70A7-4AB2-AF2E-620604AC3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755" y="121185"/>
            <a:ext cx="1888245" cy="1888245"/>
          </a:xfrm>
          <a:prstGeom prst="rect">
            <a:avLst/>
          </a:prstGeom>
        </p:spPr>
      </p:pic>
    </p:spTree>
    <p:extLst>
      <p:ext uri="{BB962C8B-B14F-4D97-AF65-F5344CB8AC3E}">
        <p14:creationId xmlns:p14="http://schemas.microsoft.com/office/powerpoint/2010/main" val="2810861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3F3B50-9F6A-407B-9BDE-EED750144A46}"/>
              </a:ext>
            </a:extLst>
          </p:cNvPr>
          <p:cNvSpPr>
            <a:spLocks noGrp="1"/>
          </p:cNvSpPr>
          <p:nvPr>
            <p:ph type="title"/>
          </p:nvPr>
        </p:nvSpPr>
        <p:spPr>
          <a:xfrm>
            <a:off x="1514013" y="185835"/>
            <a:ext cx="8534400" cy="1507067"/>
          </a:xfrm>
        </p:spPr>
        <p:txBody>
          <a:bodyPr>
            <a:normAutofit/>
          </a:bodyPr>
          <a:lstStyle/>
          <a:p>
            <a:pPr algn="ctr"/>
            <a:r>
              <a:rPr lang="ru-RU" sz="4300" dirty="0">
                <a:latin typeface="Batang" panose="02030600000101010101" pitchFamily="18" charset="-127"/>
                <a:ea typeface="Batang" panose="02030600000101010101" pitchFamily="18" charset="-127"/>
              </a:rPr>
              <a:t>ЭМИЛИЯ ШАВРОВА</a:t>
            </a:r>
          </a:p>
        </p:txBody>
      </p:sp>
      <p:sp>
        <p:nvSpPr>
          <p:cNvPr id="7" name="TextBox 6">
            <a:extLst>
              <a:ext uri="{FF2B5EF4-FFF2-40B4-BE49-F238E27FC236}">
                <a16:creationId xmlns:a16="http://schemas.microsoft.com/office/drawing/2014/main" id="{4023CA4F-97EB-47CE-BAEE-8C762A7EE4CD}"/>
              </a:ext>
            </a:extLst>
          </p:cNvPr>
          <p:cNvSpPr txBox="1"/>
          <p:nvPr/>
        </p:nvSpPr>
        <p:spPr>
          <a:xfrm>
            <a:off x="3305836" y="1071670"/>
            <a:ext cx="7372151" cy="4093428"/>
          </a:xfrm>
          <a:prstGeom prst="rect">
            <a:avLst/>
          </a:prstGeom>
          <a:noFill/>
        </p:spPr>
        <p:txBody>
          <a:bodyPr wrap="square" rtlCol="0">
            <a:spAutoFit/>
          </a:bodyPr>
          <a:lstStyle/>
          <a:p>
            <a:pPr algn="just"/>
            <a:r>
              <a:rPr lang="ru-RU" sz="2000" dirty="0">
                <a:latin typeface="Times New Roman" panose="02020603050405020304" pitchFamily="18" charset="0"/>
                <a:cs typeface="Times New Roman" panose="02020603050405020304" pitchFamily="18" charset="0"/>
              </a:rPr>
              <a:t>В возрасте 14 лет Эмилия стала связной партизанского отряда Ленчикова, позже – разведчицей 115-й Горецкой партизанской бригады; добывала данные о вражеских силах и участвовала в диверсиях.</a:t>
            </a:r>
          </a:p>
          <a:p>
            <a:pPr algn="just"/>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После освобождения Беларуси принимала активное участие в восстановлении разрушенного хозяйства.</a:t>
            </a:r>
          </a:p>
          <a:p>
            <a:pPr algn="just"/>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Эмилия Шаврова награждена орденом Отечественной войны </a:t>
            </a:r>
            <a:r>
              <a:rPr lang="en-US" sz="2000" dirty="0">
                <a:latin typeface="Times New Roman" panose="02020603050405020304" pitchFamily="18" charset="0"/>
                <a:cs typeface="Times New Roman" panose="02020603050405020304" pitchFamily="18" charset="0"/>
              </a:rPr>
              <a:t>I</a:t>
            </a:r>
            <a:r>
              <a:rPr lang="ru-RU" sz="2000" dirty="0">
                <a:latin typeface="Times New Roman" panose="02020603050405020304" pitchFamily="18" charset="0"/>
                <a:cs typeface="Times New Roman" panose="02020603050405020304" pitchFamily="18" charset="0"/>
              </a:rPr>
              <a:t> степени, медалями «За боевые заслуги», «Партизану Отечественной войны» </a:t>
            </a:r>
            <a:r>
              <a:rPr lang="en-US" sz="2000" dirty="0">
                <a:latin typeface="Times New Roman" panose="02020603050405020304" pitchFamily="18" charset="0"/>
                <a:cs typeface="Times New Roman" panose="02020603050405020304" pitchFamily="18" charset="0"/>
              </a:rPr>
              <a:t>I</a:t>
            </a:r>
            <a:r>
              <a:rPr lang="ru-RU" sz="2000" dirty="0">
                <a:latin typeface="Times New Roman" panose="02020603050405020304" pitchFamily="18" charset="0"/>
                <a:cs typeface="Times New Roman" panose="02020603050405020304" pitchFamily="18" charset="0"/>
              </a:rPr>
              <a:t> степени, «За победы над Германией» и др. </a:t>
            </a:r>
          </a:p>
          <a:p>
            <a:endParaRPr lang="ru-RU" sz="2000" dirty="0"/>
          </a:p>
        </p:txBody>
      </p:sp>
      <p:pic>
        <p:nvPicPr>
          <p:cNvPr id="6" name="Рисунок 5">
            <a:extLst>
              <a:ext uri="{FF2B5EF4-FFF2-40B4-BE49-F238E27FC236}">
                <a16:creationId xmlns:a16="http://schemas.microsoft.com/office/drawing/2014/main" id="{24469A2D-BDAE-4531-8428-4149B9123AB2}"/>
              </a:ext>
            </a:extLst>
          </p:cNvPr>
          <p:cNvPicPr/>
          <p:nvPr/>
        </p:nvPicPr>
        <p:blipFill rotWithShape="1">
          <a:blip r:embed="rId2" cstate="print">
            <a:extLst>
              <a:ext uri="{28A0092B-C50C-407E-A947-70E740481C1C}">
                <a14:useLocalDpi xmlns:a14="http://schemas.microsoft.com/office/drawing/2010/main" val="0"/>
              </a:ext>
            </a:extLst>
          </a:blip>
          <a:srcRect r="3841"/>
          <a:stretch/>
        </p:blipFill>
        <p:spPr bwMode="auto">
          <a:xfrm>
            <a:off x="360739" y="1231517"/>
            <a:ext cx="2719611" cy="3361266"/>
          </a:xfrm>
          <a:prstGeom prst="rect">
            <a:avLst/>
          </a:prstGeom>
          <a:noFill/>
          <a:ln>
            <a:noFill/>
          </a:ln>
        </p:spPr>
      </p:pic>
      <p:pic>
        <p:nvPicPr>
          <p:cNvPr id="8" name="Рисунок 7">
            <a:extLst>
              <a:ext uri="{FF2B5EF4-FFF2-40B4-BE49-F238E27FC236}">
                <a16:creationId xmlns:a16="http://schemas.microsoft.com/office/drawing/2014/main" id="{A54E5BEE-86DF-48EE-B961-91D022374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94789"/>
            <a:ext cx="12192000" cy="1897937"/>
          </a:xfrm>
          <a:prstGeom prst="rect">
            <a:avLst/>
          </a:prstGeom>
        </p:spPr>
      </p:pic>
      <p:pic>
        <p:nvPicPr>
          <p:cNvPr id="9" name="Рисунок 8">
            <a:extLst>
              <a:ext uri="{FF2B5EF4-FFF2-40B4-BE49-F238E27FC236}">
                <a16:creationId xmlns:a16="http://schemas.microsoft.com/office/drawing/2014/main" id="{B93E119C-4074-4FD7-A1E9-1A1523BF3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755" y="121185"/>
            <a:ext cx="1888245" cy="1888245"/>
          </a:xfrm>
          <a:prstGeom prst="rect">
            <a:avLst/>
          </a:prstGeom>
        </p:spPr>
      </p:pic>
    </p:spTree>
    <p:extLst>
      <p:ext uri="{BB962C8B-B14F-4D97-AF65-F5344CB8AC3E}">
        <p14:creationId xmlns:p14="http://schemas.microsoft.com/office/powerpoint/2010/main" val="2091262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3F3B50-9F6A-407B-9BDE-EED750144A46}"/>
              </a:ext>
            </a:extLst>
          </p:cNvPr>
          <p:cNvSpPr>
            <a:spLocks noGrp="1"/>
          </p:cNvSpPr>
          <p:nvPr>
            <p:ph type="title"/>
          </p:nvPr>
        </p:nvSpPr>
        <p:spPr>
          <a:xfrm>
            <a:off x="1149381" y="4991"/>
            <a:ext cx="8534400" cy="1507067"/>
          </a:xfrm>
        </p:spPr>
        <p:txBody>
          <a:bodyPr>
            <a:normAutofit/>
          </a:bodyPr>
          <a:lstStyle/>
          <a:p>
            <a:pPr algn="ctr"/>
            <a:r>
              <a:rPr lang="ru-RU" sz="4300" dirty="0">
                <a:latin typeface="Batang" panose="02030600000101010101" pitchFamily="18" charset="-127"/>
                <a:ea typeface="Batang" panose="02030600000101010101" pitchFamily="18" charset="-127"/>
              </a:rPr>
              <a:t>ЕФРОСИНЬЯ ЗЕНЬКОВА</a:t>
            </a:r>
          </a:p>
        </p:txBody>
      </p:sp>
      <p:sp>
        <p:nvSpPr>
          <p:cNvPr id="7" name="TextBox 6">
            <a:extLst>
              <a:ext uri="{FF2B5EF4-FFF2-40B4-BE49-F238E27FC236}">
                <a16:creationId xmlns:a16="http://schemas.microsoft.com/office/drawing/2014/main" id="{4023CA4F-97EB-47CE-BAEE-8C762A7EE4CD}"/>
              </a:ext>
            </a:extLst>
          </p:cNvPr>
          <p:cNvSpPr txBox="1"/>
          <p:nvPr/>
        </p:nvSpPr>
        <p:spPr>
          <a:xfrm>
            <a:off x="2258736" y="720332"/>
            <a:ext cx="8534400" cy="3662541"/>
          </a:xfrm>
          <a:prstGeom prst="rect">
            <a:avLst/>
          </a:prstGeom>
          <a:noFill/>
        </p:spPr>
        <p:txBody>
          <a:bodyPr wrap="square" rtlCol="0">
            <a:spAutoFit/>
          </a:bodyPr>
          <a:lstStyle/>
          <a:p>
            <a:pPr algn="just"/>
            <a:r>
              <a:rPr lang="ru-RU" sz="2000" dirty="0">
                <a:latin typeface="Times New Roman" panose="02020603050405020304" pitchFamily="18" charset="0"/>
                <a:cs typeface="Times New Roman" panose="02020603050405020304" pitchFamily="18" charset="0"/>
              </a:rPr>
              <a:t>Возглавила подпольную комсомольско-молодежную организацию «Юные мстители», действовавшую до августа 1943 года на станции Оболь и в окрестных деревнях. </a:t>
            </a:r>
          </a:p>
          <a:p>
            <a:pPr algn="just"/>
            <a:endParaRPr lang="ru-RU" sz="12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Подпольщики совершили 21 диверсию: сожгли льнозавод, электростанцию, уничтожили несколько воинских эшелонов, мостов и вражеских машин. С сентября 1943 года Е.С. Зенькова была партизанкой бригады им. В.И. Ленина.</a:t>
            </a:r>
          </a:p>
          <a:p>
            <a:pPr algn="just"/>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Ефросинье Савельевне Зеньковой присвоено звание Героя Советского Союза. Награждена орденами Ленина, Отечественной войны 1-й степени, Красной Звезды, медалями. Именем Зеньковой названа улица в г. Витебске. </a:t>
            </a:r>
            <a:endParaRPr lang="ru-RU" sz="2000" dirty="0"/>
          </a:p>
        </p:txBody>
      </p:sp>
      <p:pic>
        <p:nvPicPr>
          <p:cNvPr id="9" name="Рисунок 8">
            <a:extLst>
              <a:ext uri="{FF2B5EF4-FFF2-40B4-BE49-F238E27FC236}">
                <a16:creationId xmlns:a16="http://schemas.microsoft.com/office/drawing/2014/main" id="{736C051C-C851-46A1-A9F9-CE802B247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3" y="983359"/>
            <a:ext cx="2150976" cy="3278425"/>
          </a:xfrm>
          <a:prstGeom prst="rect">
            <a:avLst/>
          </a:prstGeom>
        </p:spPr>
      </p:pic>
      <p:pic>
        <p:nvPicPr>
          <p:cNvPr id="6" name="Рисунок 5">
            <a:extLst>
              <a:ext uri="{FF2B5EF4-FFF2-40B4-BE49-F238E27FC236}">
                <a16:creationId xmlns:a16="http://schemas.microsoft.com/office/drawing/2014/main" id="{522AE323-8B0D-4F9E-A03A-B2F174E31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60063"/>
            <a:ext cx="12192000" cy="1897937"/>
          </a:xfrm>
          <a:prstGeom prst="rect">
            <a:avLst/>
          </a:prstGeom>
        </p:spPr>
      </p:pic>
      <p:pic>
        <p:nvPicPr>
          <p:cNvPr id="8" name="Рисунок 7">
            <a:extLst>
              <a:ext uri="{FF2B5EF4-FFF2-40B4-BE49-F238E27FC236}">
                <a16:creationId xmlns:a16="http://schemas.microsoft.com/office/drawing/2014/main" id="{50D54A15-2BDB-4C97-90B3-7031F61D7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755" y="121185"/>
            <a:ext cx="1888245" cy="1888245"/>
          </a:xfrm>
          <a:prstGeom prst="rect">
            <a:avLst/>
          </a:prstGeom>
        </p:spPr>
      </p:pic>
    </p:spTree>
    <p:extLst>
      <p:ext uri="{BB962C8B-B14F-4D97-AF65-F5344CB8AC3E}">
        <p14:creationId xmlns:p14="http://schemas.microsoft.com/office/powerpoint/2010/main" val="1820418432"/>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410</TotalTime>
  <Words>803</Words>
  <Application>Microsoft Office PowerPoint</Application>
  <PresentationFormat>Широкоэкранный</PresentationFormat>
  <Paragraphs>49</Paragraphs>
  <Slides>12</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12</vt:i4>
      </vt:variant>
    </vt:vector>
  </HeadingPairs>
  <TitlesOfParts>
    <vt:vector size="18" baseType="lpstr">
      <vt:lpstr>Batang</vt:lpstr>
      <vt:lpstr>Arial</vt:lpstr>
      <vt:lpstr>Times New Roman</vt:lpstr>
      <vt:lpstr>Trebuchet MS</vt:lpstr>
      <vt:lpstr>Wingdings 3</vt:lpstr>
      <vt:lpstr>Аспект</vt:lpstr>
      <vt:lpstr> 9 мая – День Победы</vt:lpstr>
      <vt:lpstr>Презентация PowerPoint</vt:lpstr>
      <vt:lpstr>Тысячи девушек и женщин  отважно сражались с  врагом в годы Великой Отечественной войны </vt:lpstr>
      <vt:lpstr>Героические белорусские женщины</vt:lpstr>
      <vt:lpstr> «Память о Великой Победе - это часть национальной идеи.  Мы стараемся делать все, чтобы наши дети помнили, что этой Победой мы крепко связаны со всеми народами бывшего Советского Союза. Нам это нельзя потерять. Потому что вместе мы не просто мощная, мы - мощнейшая сила. И нас никогда не победить!  … Великая Победа священна. Правда о Великой Отечественной войне - наш щит. Держать его в своих руках - большая честь и ответственность. И нам надо об этом помнить»                              Президент Республики Беларусь А.Г. Лукашенко </vt:lpstr>
      <vt:lpstr>НАДЕЖДА БОГДАНОВА</vt:lpstr>
      <vt:lpstr>ВАЛЕНТИНА КУЛЬБЕЕВА</vt:lpstr>
      <vt:lpstr>ЭМИЛИЯ ШАВРОВА</vt:lpstr>
      <vt:lpstr>ЕФРОСИНЬЯ ЗЕНЬКОВА</vt:lpstr>
      <vt:lpstr>ЕЛЕНА МАЗАНИК</vt:lpstr>
      <vt:lpstr>МАРИЯ ОСИПОВА</vt:lpstr>
      <vt:lpstr>НАДЕЖДА ТРОЯН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Героические белорусские женщины</dc:title>
  <dc:creator>Пилипенко М.Н.</dc:creator>
  <cp:lastModifiedBy>О.П. Братухина</cp:lastModifiedBy>
  <cp:revision>29</cp:revision>
  <dcterms:created xsi:type="dcterms:W3CDTF">2026-04-23T12:01:37Z</dcterms:created>
  <dcterms:modified xsi:type="dcterms:W3CDTF">2026-05-05T10:31:04Z</dcterms:modified>
</cp:coreProperties>
</file>