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74" r:id="rId4"/>
    <p:sldId id="286" r:id="rId5"/>
    <p:sldId id="287" r:id="rId6"/>
    <p:sldId id="289" r:id="rId7"/>
    <p:sldId id="290" r:id="rId8"/>
    <p:sldId id="291" r:id="rId9"/>
    <p:sldId id="292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2905814"/>
            <a:ext cx="7924800" cy="1653316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«Авторитетные источники информации для самообразования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2071170" y="99113"/>
            <a:ext cx="903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5" y="3219450"/>
            <a:ext cx="3760438" cy="3704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630D17-C027-40C1-8B04-F6CA14799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5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90399" y="1741263"/>
            <a:ext cx="6897450" cy="3362325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3D9F050-BCFB-4D66-A2BE-73CAE1097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55511"/>
              </p:ext>
            </p:extLst>
          </p:nvPr>
        </p:nvGraphicFramePr>
        <p:xfrm>
          <a:off x="1925864" y="426720"/>
          <a:ext cx="9820366" cy="58490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820366">
                  <a:extLst>
                    <a:ext uri="{9D8B030D-6E8A-4147-A177-3AD203B41FA5}">
                      <a16:colId xmlns:a16="http://schemas.microsoft.com/office/drawing/2014/main" val="768594775"/>
                    </a:ext>
                  </a:extLst>
                </a:gridCol>
              </a:tblGrid>
              <a:tr h="352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150358"/>
                  </a:ext>
                </a:extLst>
              </a:tr>
              <a:tr h="6164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Самообразование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это целенаправленная, самостоятельная деятельность, направленная на приобретение знаний, развитие навыков и личностный рост без обязательного участия формального обучения.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966130"/>
                  </a:ext>
                </a:extLst>
              </a:tr>
              <a:tr h="850294">
                <a:tc>
                  <a:txBody>
                    <a:bodyPr/>
                    <a:lstStyle/>
                    <a:p>
                      <a:pPr algn="just"/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цели самообразования: 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кругозора и компетенций; развитие критического мышления и аналитических способностей; адаптация к изменениям в профессиональной и общественной сфере; повышение конкурентоспособности и личной эффективности.</a:t>
                      </a:r>
                      <a:endParaRPr lang="LID4096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96251"/>
                  </a:ext>
                </a:extLst>
              </a:tr>
              <a:tr h="8502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Ключевые преимущества: 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учиться в удобном темпе и формате; гибкость выбора тем и </a:t>
                      </a:r>
                      <a:r>
                        <a:rPr lang="ru-RU" sz="2000" i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ресурсов; 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профессиональных и личных контактов.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36341"/>
                  </a:ext>
                </a:extLst>
              </a:tr>
              <a:tr h="7953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Эффективные способы самообразования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чтение книг; изучение научной и периодической литературы; участие в онлайн-курсах и вебинарах; исследовательская и проектная деятельность; общение с экспертами и участие в профессиональных сообществах.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648852"/>
                  </a:ext>
                </a:extLst>
              </a:tr>
              <a:tr h="809781"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0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Важнейший принцип успешного самообразования </a:t>
                      </a:r>
                      <a:r>
                        <a:rPr lang="ru-RU" sz="20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выбор надежных источников информации: официальных государственных и научных ресурсов; электронных библиотек и научных платформ; дискуссионных форумов.</a:t>
                      </a:r>
                      <a:endParaRPr lang="LID4096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1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74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6448" y="1835213"/>
            <a:ext cx="6897450" cy="3174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86508-4547-427A-8EA5-207B3467532E}"/>
              </a:ext>
            </a:extLst>
          </p:cNvPr>
          <p:cNvSpPr txBox="1"/>
          <p:nvPr/>
        </p:nvSpPr>
        <p:spPr>
          <a:xfrm>
            <a:off x="6251632" y="665081"/>
            <a:ext cx="525304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«Цифровые возможности должны служить образовательным целям, а не развлекать учащихся»</a:t>
            </a:r>
          </a:p>
          <a:p>
            <a:pPr algn="r"/>
            <a:endParaRPr lang="ru-RU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Президент Республики Беларусь 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А.Г. Лукашенко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2D05BC-3A94-41B8-A5A9-04EFD43E8209}"/>
              </a:ext>
            </a:extLst>
          </p:cNvPr>
          <p:cNvSpPr/>
          <p:nvPr/>
        </p:nvSpPr>
        <p:spPr>
          <a:xfrm>
            <a:off x="2439489" y="5204930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1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680CF5-7055-48F7-848D-64F8F97F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16" y="665081"/>
            <a:ext cx="3658642" cy="48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-531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1531706" y="460647"/>
            <a:ext cx="9062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целенаправленная познавательная деятельность, направленная на приобретение знаний путем самостоятельных занятий.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CAEC61-9CAD-4284-846B-1B057AB39035}"/>
              </a:ext>
            </a:extLst>
          </p:cNvPr>
          <p:cNvSpPr/>
          <p:nvPr/>
        </p:nvSpPr>
        <p:spPr>
          <a:xfrm>
            <a:off x="1631862" y="2036303"/>
            <a:ext cx="896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самообразования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расширение знаний в различных областях, развитие личных навыков и умений (например, изучение новых языков или программирования и др.).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E9572-1CAD-4C68-96E5-869FB93B3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9963" y="3126343"/>
            <a:ext cx="5324383" cy="39071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613124-7034-46BF-92F4-42EBE4A5CDC4}"/>
              </a:ext>
            </a:extLst>
          </p:cNvPr>
          <p:cNvSpPr/>
          <p:nvPr/>
        </p:nvSpPr>
        <p:spPr>
          <a:xfrm>
            <a:off x="1652726" y="3436840"/>
            <a:ext cx="5663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позволяет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кругозор;</a:t>
            </a: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критическое мышление;</a:t>
            </a: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свои способности;</a:t>
            </a: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круг общения;</a:t>
            </a: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быть в курсе всех изменений и тенденций в конкретной сфере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2365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-531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1547498" y="354315"/>
            <a:ext cx="9062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продуктивной самостоятельной работы рекомендуется составить план самообразования: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определить цели, задачи, способы самообразования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CAEC61-9CAD-4284-846B-1B057AB39035}"/>
              </a:ext>
            </a:extLst>
          </p:cNvPr>
          <p:cNvSpPr/>
          <p:nvPr/>
        </p:nvSpPr>
        <p:spPr>
          <a:xfrm>
            <a:off x="1597575" y="1627101"/>
            <a:ext cx="8962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способы самообразования: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новой литературы, изучение периодической печати, СМИ, информационных ресурсов Интернета; исследовательская деятельность; обучение на разных курсах; общение с экспертами в той области, которая представляет интерес и др.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613124-7034-46BF-92F4-42EBE4A5CDC4}"/>
              </a:ext>
            </a:extLst>
          </p:cNvPr>
          <p:cNvSpPr/>
          <p:nvPr/>
        </p:nvSpPr>
        <p:spPr>
          <a:xfrm>
            <a:off x="6048630" y="3587082"/>
            <a:ext cx="57629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заметку!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эффективных способов самообразования, по признанию людей, многого добившихся в жизни, является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– это важнейший источник знаний, возможность почерпнуть уроки из опыта других людей.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3E9CDE-3716-4BE5-AFD7-CE563B839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94" y="3638550"/>
            <a:ext cx="4286250" cy="32194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DD0458-E78B-41B6-9869-754A56767410}"/>
              </a:ext>
            </a:extLst>
          </p:cNvPr>
          <p:cNvSpPr/>
          <p:nvPr/>
        </p:nvSpPr>
        <p:spPr>
          <a:xfrm>
            <a:off x="6031486" y="3605869"/>
            <a:ext cx="5780067" cy="294798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-531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1661716" y="142305"/>
            <a:ext cx="59482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источниками информации для самообразования являются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веб-сайты государственных организаций и учреждений (как правило, предлагают актуальные данные, статистику и исследования, что делает их надежными ресурсами для изучения различных тем);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электронных библиотек (предоставляют доступ к книгам, научным статьям и другим материалам, что позволяет углубить знания в интересующих областях);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AFD2D-8B95-4520-ADC7-A6B1CD440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999" y="1495838"/>
            <a:ext cx="5771050" cy="48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-531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5656805" y="143849"/>
            <a:ext cx="63062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источниками информации для самообразования являются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версии журналов (обеспечивают доступ к последним исследованиям и открытиям, что особенно важно тем, кто стремится быть в курсе новых тенденций);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форумы (создают платформу для обмена мнениями и опытом, позволяя своим участникам задавать вопросы и получать ответы от экспертов и единомышленников).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AFD2D-8B95-4520-ADC7-A6B1CD440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9" y="1243176"/>
            <a:ext cx="5581650" cy="49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3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9" y="-26299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2141306" y="248255"/>
            <a:ext cx="9062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Авторитетные источники информации для самообразования: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613124-7034-46BF-92F4-42EBE4A5CDC4}"/>
              </a:ext>
            </a:extLst>
          </p:cNvPr>
          <p:cNvSpPr/>
          <p:nvPr/>
        </p:nvSpPr>
        <p:spPr>
          <a:xfrm>
            <a:off x="1652726" y="1139321"/>
            <a:ext cx="6871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Президента Республики Беларусь;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Совета Министров Республики Беларусь;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правовой интернет-портал Республики Беларусь;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Белорусского телеграфного агентства (БЕЛТА);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Министерства образования Республики Беларусь;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правовой сайт;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образовательный портал;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Республики Беларусь;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Национальной академии наук Беларуси;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C15E7-3C1C-4808-948E-E74AA47E1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16" y="2573855"/>
            <a:ext cx="2941858" cy="38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9" y="-26299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2141306" y="248255"/>
            <a:ext cx="9062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Авторитетные источники информации для самообразования: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613124-7034-46BF-92F4-42EBE4A5CDC4}"/>
              </a:ext>
            </a:extLst>
          </p:cNvPr>
          <p:cNvSpPr/>
          <p:nvPr/>
        </p:nvSpPr>
        <p:spPr>
          <a:xfrm>
            <a:off x="4915219" y="984474"/>
            <a:ext cx="70294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единый информационно-образовательный ресурс;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государственный информационный ресурс в сфере молодежной политики «Молодежь Беларуси»;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Республиканского института профессионального образования;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Республиканского центра экологии и краеведения;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Национального центра художественного творчества детей и молодежи;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сайт Национального детского технопарка;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 портал «Профессиональное образование»;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C15E7-3C1C-4808-948E-E74AA47E1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298" y="2438058"/>
            <a:ext cx="3025921" cy="38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9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9" y="-26299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0675" y="1721539"/>
            <a:ext cx="6858000" cy="3362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DF865B-DB8A-4FF0-9F9B-509400C863B9}"/>
              </a:ext>
            </a:extLst>
          </p:cNvPr>
          <p:cNvSpPr/>
          <p:nvPr/>
        </p:nvSpPr>
        <p:spPr>
          <a:xfrm>
            <a:off x="2141306" y="248255"/>
            <a:ext cx="9062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Авторитетные источники информации для самообразования: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4B23D3-989E-4F2F-97A6-29CD8A7C4F14}"/>
              </a:ext>
            </a:extLst>
          </p:cNvPr>
          <p:cNvSpPr/>
          <p:nvPr/>
        </p:nvSpPr>
        <p:spPr>
          <a:xfrm>
            <a:off x="8240637" y="5532065"/>
            <a:ext cx="380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613124-7034-46BF-92F4-42EBE4A5CDC4}"/>
              </a:ext>
            </a:extLst>
          </p:cNvPr>
          <p:cNvSpPr/>
          <p:nvPr/>
        </p:nvSpPr>
        <p:spPr>
          <a:xfrm>
            <a:off x="1652726" y="1405972"/>
            <a:ext cx="68569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Главного информационно-аналитического центра Министерства образования Республики Беларусь;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интернет-портал МОО «Белорусская лига интеллектуальных команд»;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интернет-портал Белорусской молодежной общественной организации спасателей-пожарных;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автоматизированная система «Электронная библиотека Национальной библиотеки Беларуси»;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электронная библиотека открытого доступа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КиберЛенинка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C15E7-3C1C-4808-948E-E74AA47E1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44" y="2573855"/>
            <a:ext cx="2941858" cy="38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661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Тема Office</vt:lpstr>
      <vt:lpstr>Тема занятия:  «Авторитетные источники информации для самообразования»  (9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25</cp:revision>
  <dcterms:created xsi:type="dcterms:W3CDTF">2025-09-04T09:14:18Z</dcterms:created>
  <dcterms:modified xsi:type="dcterms:W3CDTF">2026-02-12T08:56:56Z</dcterms:modified>
</cp:coreProperties>
</file>