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2" r:id="rId2"/>
    <p:sldId id="282" r:id="rId3"/>
    <p:sldId id="291" r:id="rId4"/>
    <p:sldId id="271" r:id="rId5"/>
    <p:sldId id="287" r:id="rId6"/>
    <p:sldId id="283" r:id="rId7"/>
    <p:sldId id="280" r:id="rId8"/>
    <p:sldId id="288" r:id="rId9"/>
    <p:sldId id="289" r:id="rId10"/>
    <p:sldId id="290" r:id="rId1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502800"/>
    <a:srgbClr val="663300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789" autoAdjust="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A947AC-B47A-426F-BBDA-E4FBBC3B8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F566EB-EC37-4665-9653-0A24D8014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EAC128-B810-46AF-87A4-30A30D47F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23.01.2026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CA3825-5384-4F94-AC01-D6D6704C9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65081B-FE7D-4709-8772-CB639CF6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40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5F336-DB23-4682-A014-C5E27EB5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51049D-6521-480F-A5E0-14C4B6145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BBCB77-73F5-4ECB-A34C-8CEC8582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23.01.2026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3AB6F3-FFF0-495D-ACB2-F5E377BEC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82C9FB-E443-42E8-BA4F-C6026686C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144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E0B831-AC44-40B2-9B41-98E369BC4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83A923-3E27-4CC9-872F-68C1A9779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C2B33-0391-42CB-AD7E-D3C322D35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23.01.2026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D34014-4C6F-4A4B-9032-E72101C30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E47850-2C36-48C9-BC02-6D2A5715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2041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33B53-3B7C-4499-8CB8-57400F52F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E36BA2-AEB2-472E-AAA6-7018EE8FD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9E7AF8-BA06-4A36-B392-C7B5E741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23.01.2026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69A1D-DBFD-4420-82C1-5DD3EF8CE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C38D65-145B-48F5-A5AF-425D3D42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287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50708-A7E7-4700-9DBA-7062F1B19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FE56D0-0365-4F7C-8BBA-674D7ECCD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4439AE-CAC6-4E5C-888A-03F4A3D1D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23.01.2026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3E9068-BA2C-48C7-ACE5-9BCE00996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AE8CCF-CF7A-4AAA-8D7A-043E017D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29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0EC2B-6A69-4454-AC86-4026E8C4A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D56110-B375-49BC-830C-415563E33F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D10A6D-D06C-457A-A382-3DF44330C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4AEB3F-B9C9-454E-B00B-00898973C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23.01.2026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F02234-7E1D-4FAF-8DDF-E6009FA7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C70143-0226-4447-A80B-1674985D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481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8205EC-85DC-4DD8-B978-EDBED6A3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834C07-98F1-4C6A-BAAB-E6EFC58E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033996-C2B2-48F8-BA3A-0156398DF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C4E70B-C368-40B8-A257-7DA4077E4B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9B749D-686E-4E12-8BD1-87F8FAA30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E22F4B-781E-47FD-871D-CF48782A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23.01.2026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CF6167-E189-4B86-8CD3-83D93304A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57E5AA-7AC9-43DE-8AED-4BCA2AEAF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0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E0D25-D345-4CC3-A2A1-DEE360AD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6BBFDC-C159-46E0-AF78-42E878348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23.01.2026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093BE9-7EE6-454D-ABD8-7F354946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C19551-EE82-4E03-9C9E-AB8981D51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614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2AA786-57DB-4E45-B94B-46C354FD6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23.01.2026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5D5C5E-9AF1-46D1-BADD-BBA464AE7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30488B-F7DA-4179-B1B1-A867B177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089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D433DE-3A15-47EF-9F35-FD6A07A1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5F5B61-CC4B-4244-A356-0D830F5D9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AD1BCF-4B00-4AAD-A082-8759D2D4E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7A4CD8-DCC1-4B2D-842D-33DA0D0A0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23.01.2026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41E8B6-ED22-4C8D-98B4-24FE22BD7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91C402-678B-4577-9E97-CD3388066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35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180EA-854D-43E2-8F52-E4B2D5989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EE72D8-CC40-4729-9C5B-885E3512C9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50A695-EEA5-4238-B39C-302FCC76E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891009-8905-44AD-A28B-B6AAEDAF6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23.01.2026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CA1F70-C195-464B-B72C-326042557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E3E966-5EC2-402A-B75C-D8957530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822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6C28D-22D5-45E3-8EDE-1A14DAAE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B6C1E0-EB8F-4C52-A422-BF7262D30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91025B-355E-4CCB-888D-679776304E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6ED53-BCF5-4BB1-AB55-DBDAF048BC4D}" type="datetimeFigureOut">
              <a:rPr lang="ru-RU" smtClean="0"/>
              <a:t>23.01.2026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B2F58-1331-4135-994A-F15064080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26B8AD-1EBC-42C3-AA99-4A12A3ADC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78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4B71D8D-B976-48E8-99A4-0396A0B035B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1645" y="668538"/>
            <a:ext cx="91440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образования»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тематических занятий «Я. Моя семья. Моя Родина»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49778B-EBEE-45F2-82C1-AFA97C08F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279354"/>
            <a:ext cx="4762500" cy="4691857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532707" y="3273370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be-BY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be-BY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 </a:t>
            </a:r>
            <a:br>
              <a:rPr lang="be-BY" sz="4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Акции и проекты </a:t>
            </a:r>
          </a:p>
          <a:p>
            <a:pPr>
              <a:lnSpc>
                <a:spcPct val="80000"/>
              </a:lnSpc>
            </a:pP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ОО «БРПО»»</a:t>
            </a:r>
          </a:p>
          <a:p>
            <a:pPr>
              <a:lnSpc>
                <a:spcPct val="80000"/>
              </a:lnSpc>
            </a:pPr>
            <a:r>
              <a:rPr lang="ru-RU" sz="41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 класс)</a:t>
            </a:r>
            <a:endParaRPr lang="ru-RU" sz="4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95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532707" y="3273370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ru-RU" sz="41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E1885-95A2-435F-BCB0-B9FC7BA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172" y="109880"/>
            <a:ext cx="9326217" cy="1049562"/>
          </a:xfrm>
        </p:spPr>
        <p:txBody>
          <a:bodyPr>
            <a:normAutofit/>
          </a:bodyPr>
          <a:lstStyle/>
          <a:p>
            <a:pPr marL="270510" indent="-5461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 для обсуждения</a:t>
            </a:r>
            <a:endParaRPr lang="ru-BY" sz="4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01447F-6D1E-4A3B-8767-B484EAEBE87F}"/>
              </a:ext>
            </a:extLst>
          </p:cNvPr>
          <p:cNvSpPr/>
          <p:nvPr/>
        </p:nvSpPr>
        <p:spPr>
          <a:xfrm>
            <a:off x="2027581" y="1278048"/>
            <a:ext cx="9326217" cy="175811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12420" algn="just">
              <a:lnSpc>
                <a:spcPct val="107000"/>
              </a:lnSpc>
              <a:spcAft>
                <a:spcPts val="800"/>
              </a:spcAft>
              <a:tabLst>
                <a:tab pos="3035935" algn="l"/>
              </a:tabLst>
            </a:pPr>
            <a:r>
              <a:rPr lang="ru-BY" sz="2400" b="1" dirty="0">
                <a:solidFill>
                  <a:srgbClr val="002060"/>
                </a:solidFill>
              </a:rPr>
              <a:t>Почему важно сохранять память о прошлом и проявлять инициативу в настоящем?</a:t>
            </a:r>
          </a:p>
          <a:p>
            <a:pPr indent="312420" algn="just">
              <a:lnSpc>
                <a:spcPct val="107000"/>
              </a:lnSpc>
              <a:spcAft>
                <a:spcPts val="800"/>
              </a:spcAft>
              <a:tabLst>
                <a:tab pos="3035935" algn="l"/>
              </a:tabLst>
            </a:pPr>
            <a:r>
              <a:rPr lang="ru-BY" sz="2400" b="1" dirty="0">
                <a:solidFill>
                  <a:srgbClr val="002060"/>
                </a:solidFill>
              </a:rPr>
              <a:t>Какой вклад вы лично хотели бы внести в общее дело класса или отряда?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7B96F9D-0E92-4ED2-873B-9A7B2652932A}"/>
              </a:ext>
            </a:extLst>
          </p:cNvPr>
          <p:cNvSpPr/>
          <p:nvPr/>
        </p:nvSpPr>
        <p:spPr>
          <a:xfrm>
            <a:off x="1982840" y="3273370"/>
            <a:ext cx="9256549" cy="323165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Пионерское поручение! 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</a:rPr>
              <a:t>Выбери дело, в котором ты сможешь проявить себя, внести вклад в общее дело и почувствовать, что ты — часть команды!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1. Включиться в деятельность пионерского поисково‑исследовательского отряда.</a:t>
            </a:r>
            <a:endParaRPr lang="ru-BY" sz="2400" b="1" dirty="0">
              <a:solidFill>
                <a:srgbClr val="002060"/>
              </a:solidFill>
            </a:endParaRPr>
          </a:p>
          <a:p>
            <a:pPr algn="just"/>
            <a:r>
              <a:rPr lang="ru-RU" sz="2400" b="1" dirty="0">
                <a:solidFill>
                  <a:srgbClr val="002060"/>
                </a:solidFill>
              </a:rPr>
              <a:t>2. Присоединиться </a:t>
            </a:r>
            <a:r>
              <a:rPr lang="ru-RU" sz="2400" b="1">
                <a:solidFill>
                  <a:srgbClr val="002060"/>
                </a:solidFill>
              </a:rPr>
              <a:t>к книжному </a:t>
            </a:r>
            <a:r>
              <a:rPr lang="ru-RU" sz="2400" b="1" dirty="0" err="1">
                <a:solidFill>
                  <a:srgbClr val="002060"/>
                </a:solidFill>
              </a:rPr>
              <a:t>челленджу</a:t>
            </a:r>
            <a:r>
              <a:rPr lang="ru-RU" sz="2400" b="1" dirty="0">
                <a:solidFill>
                  <a:srgbClr val="002060"/>
                </a:solidFill>
              </a:rPr>
              <a:t> ОО «БРПО».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</a:rPr>
              <a:t>3. Стать участником республиканской акции ОО «БРПО» и 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</a:rPr>
              <a:t>ОО «БРСМ» «К защите Отечества готов!».</a:t>
            </a:r>
          </a:p>
        </p:txBody>
      </p:sp>
    </p:spTree>
    <p:extLst>
      <p:ext uri="{BB962C8B-B14F-4D97-AF65-F5344CB8AC3E}">
        <p14:creationId xmlns:p14="http://schemas.microsoft.com/office/powerpoint/2010/main" val="138846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E1885-95A2-435F-BCB0-B9FC7BA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582" y="365126"/>
            <a:ext cx="9816486" cy="10495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КТД в действии: месяц февральских заданий </a:t>
            </a:r>
            <a:r>
              <a:rPr lang="ru-RU" sz="36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(подводим итоги предыдущего занятия)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C48860-97CE-4C5F-8666-78EFDF6155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40" y="1526794"/>
            <a:ext cx="3713384" cy="525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C2E37C-7B2A-4CC6-BC5C-75F2C3908F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885" y="1526796"/>
            <a:ext cx="3713383" cy="525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Эскиз созданного изображения">
            <a:extLst>
              <a:ext uri="{FF2B5EF4-FFF2-40B4-BE49-F238E27FC236}">
                <a16:creationId xmlns:a16="http://schemas.microsoft.com/office/drawing/2014/main" id="{E12CB9EC-B99F-4E72-94DE-6D41DD439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2513" y="4982793"/>
            <a:ext cx="1250138" cy="187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Эскиз созданного изображения">
            <a:extLst>
              <a:ext uri="{FF2B5EF4-FFF2-40B4-BE49-F238E27FC236}">
                <a16:creationId xmlns:a16="http://schemas.microsoft.com/office/drawing/2014/main" id="{CB05F7DC-27E1-467E-9C53-C199D184F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268" y="1414688"/>
            <a:ext cx="1740478" cy="261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51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AE869BA-C3FD-48AA-9803-02C8603005AA}"/>
              </a:ext>
            </a:extLst>
          </p:cNvPr>
          <p:cNvSpPr/>
          <p:nvPr/>
        </p:nvSpPr>
        <p:spPr>
          <a:xfrm>
            <a:off x="1574208" y="294750"/>
            <a:ext cx="10480772" cy="87100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</a:pPr>
            <a:r>
              <a:rPr lang="ru-RU" sz="1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Акции ОО «БРПО»</a:t>
            </a:r>
            <a:r>
              <a:rPr lang="ru-RU" sz="1600" b="1" dirty="0">
                <a:solidFill>
                  <a:srgbClr val="002060"/>
                </a:solidFill>
              </a:rPr>
              <a:t> – это республиканские и региональные инициативы общественного объединения «Белорусская республиканская пионерская организация», направленные на воспитание гражданственности, патриотизма, добрых дел и творческой активности детей и подростков. </a:t>
            </a:r>
            <a:endParaRPr lang="ru-BY" sz="16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FF4A13-33E1-428E-A43C-E65E5B0D2C1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793" y="1474985"/>
            <a:ext cx="1678234" cy="1764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Мы - граждане Беларуси | Молодежь Беларуси">
            <a:extLst>
              <a:ext uri="{FF2B5EF4-FFF2-40B4-BE49-F238E27FC236}">
                <a16:creationId xmlns:a16="http://schemas.microsoft.com/office/drawing/2014/main" id="{FDF36EB9-59AB-42ED-8196-0301528B1A9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942" y="1474985"/>
            <a:ext cx="1299588" cy="1764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К защите Отечества готов!">
            <a:extLst>
              <a:ext uri="{FF2B5EF4-FFF2-40B4-BE49-F238E27FC236}">
                <a16:creationId xmlns:a16="http://schemas.microsoft.com/office/drawing/2014/main" id="{2F4BE49F-D56C-4A90-99DB-F19A1CD3769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220" y="1857984"/>
            <a:ext cx="2326005" cy="138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237F280-B318-437F-94A1-C46ECED3499E}"/>
              </a:ext>
            </a:extLst>
          </p:cNvPr>
          <p:cNvSpPr/>
          <p:nvPr/>
        </p:nvSpPr>
        <p:spPr>
          <a:xfrm>
            <a:off x="1574207" y="3771239"/>
            <a:ext cx="10480773" cy="113447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Проекты ОО «БРПО» </a:t>
            </a:r>
            <a:r>
              <a:rPr lang="ru-RU" sz="1600" b="1" dirty="0">
                <a:solidFill>
                  <a:srgbClr val="002060"/>
                </a:solidFill>
              </a:rPr>
              <a:t>– это организованная деятельность, объединяющая детей и подростков (7–18 лет) в Беларуси для реализации социально значимых, патриотических, образовательных и творческих инициатив. Проекты направлены на развитие активности, гражданственности и воспитание на принципах добра и справедливости.</a:t>
            </a:r>
            <a:endParaRPr lang="ru-BY" sz="1600" b="1" dirty="0">
              <a:solidFill>
                <a:srgbClr val="00206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CF3D66A-1671-43C0-B2D1-77A74E7478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10" t="18226" r="26858" b="13394"/>
          <a:stretch/>
        </p:blipFill>
        <p:spPr>
          <a:xfrm>
            <a:off x="1574207" y="5105335"/>
            <a:ext cx="2597644" cy="1457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34CCBD2-5D97-48AC-854C-E2CB4E5D2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98" y="5102075"/>
            <a:ext cx="2597645" cy="1453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2B7431A-B0CB-42EA-BA0D-0BB57F7F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590" y="5102075"/>
            <a:ext cx="2597644" cy="146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CF4898E-BE70-43AE-AE41-8011FE248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781" y="5102075"/>
            <a:ext cx="2503624" cy="1453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делаем мир чище! - БРПО">
            <a:extLst>
              <a:ext uri="{FF2B5EF4-FFF2-40B4-BE49-F238E27FC236}">
                <a16:creationId xmlns:a16="http://schemas.microsoft.com/office/drawing/2014/main" id="{2036BDB7-34F4-4AFD-81D5-59D878366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247" y="1630734"/>
            <a:ext cx="2248002" cy="160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Акция “Я-патриот!” - БРПО">
            <a:extLst>
              <a:ext uri="{FF2B5EF4-FFF2-40B4-BE49-F238E27FC236}">
                <a16:creationId xmlns:a16="http://schemas.microsoft.com/office/drawing/2014/main" id="{ABBF848C-2229-434D-A09D-BB3A9CFB6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207" y="1474985"/>
            <a:ext cx="1635082" cy="1764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89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532707" y="3273370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ru-RU" sz="41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E1885-95A2-435F-BCB0-B9FC7BA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533" y="111028"/>
            <a:ext cx="9326217" cy="104956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поисковый проект </a:t>
            </a:r>
            <a:b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«Беларусь помнит. Помним каждого»</a:t>
            </a:r>
            <a:r>
              <a:rPr lang="ru-BY" sz="3200" dirty="0"/>
              <a:t/>
            </a:r>
            <a:br>
              <a:rPr lang="ru-BY" sz="3200" dirty="0"/>
            </a:br>
            <a:endParaRPr lang="ru-RU" sz="32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C9AB53-A508-4576-BAF3-402CCC37C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5" t="18347" r="26927" b="12540"/>
          <a:stretch/>
        </p:blipFill>
        <p:spPr>
          <a:xfrm>
            <a:off x="1828279" y="1249960"/>
            <a:ext cx="4525085" cy="2556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9E191F-EC98-4185-91FB-4814F96470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79" t="18715" r="26790" b="14006"/>
          <a:stretch/>
        </p:blipFill>
        <p:spPr>
          <a:xfrm>
            <a:off x="6714136" y="1244874"/>
            <a:ext cx="4639113" cy="2561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C538D0-E3E8-4C54-ABAA-510D918405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66" t="22630" r="29335" b="15923"/>
          <a:stretch/>
        </p:blipFill>
        <p:spPr>
          <a:xfrm>
            <a:off x="1839464" y="4135772"/>
            <a:ext cx="4549948" cy="2368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A0318E-94BC-4CD6-9DAC-DE43019E4B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10" t="18226" r="26858" b="13394"/>
          <a:stretch/>
        </p:blipFill>
        <p:spPr>
          <a:xfrm>
            <a:off x="6714136" y="4011601"/>
            <a:ext cx="4441295" cy="2492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08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532707" y="3273370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ru-RU" sz="41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E1885-95A2-435F-BCB0-B9FC7BA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533" y="111028"/>
            <a:ext cx="9326217" cy="104956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Мобильное приложение</a:t>
            </a:r>
            <a:b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«Беларусь помнит»</a:t>
            </a:r>
            <a:r>
              <a:rPr lang="ru-BY" sz="3200" dirty="0"/>
              <a:t/>
            </a:r>
            <a:br>
              <a:rPr lang="ru-BY" sz="3200" dirty="0"/>
            </a:br>
            <a:endParaRPr lang="ru-RU" sz="32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AEEE3A-F525-4E09-A193-51055B03FE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76" r="3532"/>
          <a:stretch/>
        </p:blipFill>
        <p:spPr>
          <a:xfrm>
            <a:off x="2049711" y="1482150"/>
            <a:ext cx="9636154" cy="4979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5CD0206-0173-429C-A52F-B3B71717F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819" y="83889"/>
            <a:ext cx="1533264" cy="1533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8A0245-4358-4D9B-A3C5-174A9EB913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t="1" r="5544" b="1"/>
          <a:stretch/>
        </p:blipFill>
        <p:spPr>
          <a:xfrm>
            <a:off x="2049711" y="111029"/>
            <a:ext cx="2370534" cy="113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1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5644AE-103F-A636-3805-047FC2871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8160E-C181-4E0A-A91D-38F629B1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0814" y="96671"/>
            <a:ext cx="9326217" cy="1186845"/>
          </a:xfrm>
        </p:spPr>
        <p:txBody>
          <a:bodyPr>
            <a:normAutofit fontScale="90000"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dirty="0"/>
              <a:t/>
            </a:r>
            <a:br>
              <a:rPr lang="ru-RU" b="1" dirty="0"/>
            </a:br>
            <a:r>
              <a:rPr lang="ru-RU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Республиканский патриотический проект пионерских поручений «Территория лидеров»</a:t>
            </a:r>
            <a:r>
              <a:rPr lang="ru-BY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BY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BY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CFA6D96-DB79-4EC2-BF3A-2EDD4830D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814" y="1524000"/>
            <a:ext cx="9534525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B565A14-7FC7-4828-A1B0-2C05FE0F1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489" y="1524000"/>
            <a:ext cx="1692850" cy="169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E1885-95A2-435F-BCB0-B9FC7BA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582" y="365126"/>
            <a:ext cx="9326217" cy="1049562"/>
          </a:xfrm>
        </p:spPr>
        <p:txBody>
          <a:bodyPr>
            <a:normAutofit/>
          </a:bodyPr>
          <a:lstStyle/>
          <a:p>
            <a:pPr marL="270510" indent="-5461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организовать старт книжного </a:t>
            </a:r>
            <a:r>
              <a:rPr lang="ru-RU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челленджа</a:t>
            </a:r>
            <a: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BY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Международный день дарения книг 2022">
            <a:extLst>
              <a:ext uri="{FF2B5EF4-FFF2-40B4-BE49-F238E27FC236}">
                <a16:creationId xmlns:a16="http://schemas.microsoft.com/office/drawing/2014/main" id="{428AFE40-74F3-4263-9FAD-7AA208D8E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477" y="1426201"/>
            <a:ext cx="2728547" cy="17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94A8B99-5146-43B9-B664-9D7916424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477" y="3158176"/>
            <a:ext cx="2728547" cy="170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B0FCA54-7F17-4287-9599-F68C97DF7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478" y="4876087"/>
            <a:ext cx="2728547" cy="170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58F236-F4CE-4A89-8B1E-141F98358035}"/>
              </a:ext>
            </a:extLst>
          </p:cNvPr>
          <p:cNvSpPr/>
          <p:nvPr/>
        </p:nvSpPr>
        <p:spPr>
          <a:xfrm>
            <a:off x="4868410" y="1820538"/>
            <a:ext cx="6649673" cy="4171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800000"/>
                </a:solidFill>
              </a:rPr>
              <a:t>Шаг 1</a:t>
            </a:r>
            <a:r>
              <a:rPr lang="ru-BY" sz="2400" b="1" dirty="0">
                <a:solidFill>
                  <a:srgbClr val="800000"/>
                </a:solidFill>
              </a:rPr>
              <a:t>. </a:t>
            </a:r>
            <a:r>
              <a:rPr lang="ru-BY" sz="2400" b="1" dirty="0">
                <a:solidFill>
                  <a:srgbClr val="002060"/>
                </a:solidFill>
              </a:rPr>
              <a:t>П</a:t>
            </a:r>
            <a:r>
              <a:rPr lang="ru-RU" sz="2400" b="1" dirty="0" err="1">
                <a:solidFill>
                  <a:srgbClr val="002060"/>
                </a:solidFill>
              </a:rPr>
              <a:t>родумать</a:t>
            </a:r>
            <a:r>
              <a:rPr lang="ru-RU" sz="2400" b="1" dirty="0">
                <a:solidFill>
                  <a:srgbClr val="002060"/>
                </a:solidFill>
              </a:rPr>
              <a:t>, как пройдет книжный </a:t>
            </a:r>
            <a:r>
              <a:rPr lang="ru-RU" sz="2400" b="1" dirty="0" err="1">
                <a:solidFill>
                  <a:srgbClr val="002060"/>
                </a:solidFill>
              </a:rPr>
              <a:t>челлендж</a:t>
            </a:r>
            <a:r>
              <a:rPr lang="ru-RU" sz="2400" b="1" dirty="0">
                <a:solidFill>
                  <a:srgbClr val="002060"/>
                </a:solidFill>
              </a:rPr>
              <a:t> в пионерском отряде (дружине), п</a:t>
            </a:r>
            <a:r>
              <a:rPr lang="ru-BY" sz="2400" b="1" dirty="0" err="1">
                <a:solidFill>
                  <a:srgbClr val="002060"/>
                </a:solidFill>
              </a:rPr>
              <a:t>одготов</a:t>
            </a:r>
            <a:r>
              <a:rPr lang="ru-RU" sz="2400" b="1" dirty="0" err="1">
                <a:solidFill>
                  <a:srgbClr val="002060"/>
                </a:solidFill>
              </a:rPr>
              <a:t>ить</a:t>
            </a:r>
            <a:r>
              <a:rPr lang="ru-BY" sz="2400" b="1" dirty="0">
                <a:solidFill>
                  <a:srgbClr val="002060"/>
                </a:solidFill>
              </a:rPr>
              <a:t>, </a:t>
            </a:r>
            <a:r>
              <a:rPr lang="ru-BY" sz="2400" b="1" dirty="0" err="1">
                <a:solidFill>
                  <a:srgbClr val="002060"/>
                </a:solidFill>
              </a:rPr>
              <a:t>запус</a:t>
            </a:r>
            <a:r>
              <a:rPr lang="ru-RU" sz="2400" b="1" dirty="0" err="1">
                <a:solidFill>
                  <a:srgbClr val="002060"/>
                </a:solidFill>
              </a:rPr>
              <a:t>тить</a:t>
            </a:r>
            <a:r>
              <a:rPr lang="ru-BY" sz="2400" b="1" dirty="0">
                <a:solidFill>
                  <a:srgbClr val="002060"/>
                </a:solidFill>
              </a:rPr>
              <a:t> </a:t>
            </a:r>
            <a:r>
              <a:rPr lang="ru-BY" sz="2400" b="1" dirty="0" err="1">
                <a:solidFill>
                  <a:srgbClr val="002060"/>
                </a:solidFill>
              </a:rPr>
              <a:t>челлендж</a:t>
            </a:r>
            <a:r>
              <a:rPr lang="ru-BY" sz="2400" b="1" dirty="0">
                <a:solidFill>
                  <a:srgbClr val="002060"/>
                </a:solidFill>
              </a:rPr>
              <a:t> в социальных сетях</a:t>
            </a:r>
            <a:r>
              <a:rPr lang="ru-RU" sz="2400" b="1" dirty="0">
                <a:solidFill>
                  <a:srgbClr val="002060"/>
                </a:solidFill>
              </a:rPr>
              <a:t> ОО «БРПО» учреждения образования, отряда.</a:t>
            </a:r>
            <a:endParaRPr lang="ru-BY" sz="2400" b="1" dirty="0">
              <a:solidFill>
                <a:srgbClr val="002060"/>
              </a:solidFill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800000"/>
                </a:solidFill>
              </a:rPr>
              <a:t>Шаг </a:t>
            </a:r>
            <a:r>
              <a:rPr lang="ru-BY" sz="2400" b="1" dirty="0">
                <a:solidFill>
                  <a:srgbClr val="800000"/>
                </a:solidFill>
              </a:rPr>
              <a:t>2. </a:t>
            </a:r>
            <a:r>
              <a:rPr lang="ru-RU" sz="2400" b="1" dirty="0">
                <a:solidFill>
                  <a:srgbClr val="002060"/>
                </a:solidFill>
              </a:rPr>
              <a:t>Принять непосредственное </a:t>
            </a:r>
            <a:r>
              <a:rPr lang="ru-BY" sz="2400" b="1" dirty="0">
                <a:solidFill>
                  <a:srgbClr val="002060"/>
                </a:solidFill>
              </a:rPr>
              <a:t>участие в </a:t>
            </a:r>
            <a:r>
              <a:rPr lang="ru-BY" sz="2400" b="1" dirty="0" err="1">
                <a:solidFill>
                  <a:srgbClr val="002060"/>
                </a:solidFill>
              </a:rPr>
              <a:t>челлендже</a:t>
            </a:r>
            <a:r>
              <a:rPr lang="ru-BY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пионерской дружины, отряда.</a:t>
            </a:r>
            <a:endParaRPr lang="ru-BY" sz="2400" b="1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800000"/>
                </a:solidFill>
              </a:rPr>
              <a:t>Шаг </a:t>
            </a:r>
            <a:r>
              <a:rPr lang="ru-BY" sz="2400" b="1" dirty="0">
                <a:solidFill>
                  <a:srgbClr val="800000"/>
                </a:solidFill>
              </a:rPr>
              <a:t>3. </a:t>
            </a:r>
            <a:r>
              <a:rPr lang="ru-BY" sz="2400" b="1" dirty="0" err="1">
                <a:solidFill>
                  <a:srgbClr val="002060"/>
                </a:solidFill>
              </a:rPr>
              <a:t>Разме</a:t>
            </a:r>
            <a:r>
              <a:rPr lang="ru-RU" sz="2400" b="1" dirty="0" err="1">
                <a:solidFill>
                  <a:srgbClr val="002060"/>
                </a:solidFill>
              </a:rPr>
              <a:t>стить</a:t>
            </a:r>
            <a:r>
              <a:rPr lang="ru-BY" sz="2400" b="1" dirty="0">
                <a:solidFill>
                  <a:srgbClr val="002060"/>
                </a:solidFill>
              </a:rPr>
              <a:t> фото-видеоотчет в </a:t>
            </a:r>
            <a:r>
              <a:rPr lang="ru-RU" sz="2400" b="1" dirty="0">
                <a:solidFill>
                  <a:srgbClr val="002060"/>
                </a:solidFill>
              </a:rPr>
              <a:t>школьном </a:t>
            </a:r>
            <a:r>
              <a:rPr lang="ru-BY" sz="2400" b="1" dirty="0">
                <a:solidFill>
                  <a:srgbClr val="002060"/>
                </a:solidFill>
              </a:rPr>
              <a:t>Инстаграм под хештегами #</a:t>
            </a:r>
            <a:r>
              <a:rPr lang="ru-BY" sz="2400" b="1" dirty="0" err="1">
                <a:solidFill>
                  <a:srgbClr val="002060"/>
                </a:solidFill>
              </a:rPr>
              <a:t>командаБРПО</a:t>
            </a:r>
            <a:r>
              <a:rPr lang="ru-BY" sz="2400" b="1" dirty="0">
                <a:solidFill>
                  <a:srgbClr val="002060"/>
                </a:solidFill>
              </a:rPr>
              <a:t> #</a:t>
            </a:r>
            <a:r>
              <a:rPr lang="ru-BY" sz="2400" b="1" dirty="0" err="1">
                <a:solidFill>
                  <a:srgbClr val="002060"/>
                </a:solidFill>
              </a:rPr>
              <a:t>ТерриторияЛидеров</a:t>
            </a:r>
            <a:endParaRPr lang="ru-BY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6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532707" y="3273370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ru-RU" sz="41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E1885-95A2-435F-BCB0-B9FC7BA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918" y="306402"/>
            <a:ext cx="5335398" cy="1049562"/>
          </a:xfrm>
        </p:spPr>
        <p:txBody>
          <a:bodyPr>
            <a:normAutofit/>
          </a:bodyPr>
          <a:lstStyle/>
          <a:p>
            <a:pPr marL="270510" indent="-5461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BY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Книжный_челлендж</a:t>
            </a:r>
            <a:r>
              <a:rPr lang="ru-BY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_БРПО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5CA290-F5FB-4B0B-83BE-3AF5A56FA0F8}"/>
              </a:ext>
            </a:extLst>
          </p:cNvPr>
          <p:cNvSpPr/>
          <p:nvPr/>
        </p:nvSpPr>
        <p:spPr>
          <a:xfrm>
            <a:off x="1754605" y="2039572"/>
            <a:ext cx="2430011" cy="28292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BY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ru-BY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Книга_в_кадре</a:t>
            </a: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u="sng" dirty="0">
                <a:solidFill>
                  <a:srgbClr val="800000"/>
                </a:solidFill>
              </a:rPr>
              <a:t>Задание: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С</a:t>
            </a:r>
            <a:r>
              <a:rPr lang="ru-BY" b="1" dirty="0" err="1">
                <a:solidFill>
                  <a:srgbClr val="002060"/>
                </a:solidFill>
              </a:rPr>
              <a:t>озда</a:t>
            </a:r>
            <a:r>
              <a:rPr lang="ru-RU" b="1" dirty="0" err="1">
                <a:solidFill>
                  <a:srgbClr val="002060"/>
                </a:solidFill>
              </a:rPr>
              <a:t>ть</a:t>
            </a:r>
            <a:r>
              <a:rPr lang="ru-BY" b="1" dirty="0">
                <a:solidFill>
                  <a:srgbClr val="002060"/>
                </a:solidFill>
              </a:rPr>
              <a:t> коротки</a:t>
            </a:r>
            <a:r>
              <a:rPr lang="ru-RU" b="1" dirty="0">
                <a:solidFill>
                  <a:srgbClr val="002060"/>
                </a:solidFill>
              </a:rPr>
              <a:t>й</a:t>
            </a:r>
            <a:r>
              <a:rPr lang="ru-BY" b="1" dirty="0">
                <a:solidFill>
                  <a:srgbClr val="002060"/>
                </a:solidFill>
              </a:rPr>
              <a:t> ролик </a:t>
            </a:r>
            <a:r>
              <a:rPr lang="ru-BY" b="1" dirty="0">
                <a:solidFill>
                  <a:srgbClr val="800000"/>
                </a:solidFill>
              </a:rPr>
              <a:t>«1 минута о любимой книге»</a:t>
            </a:r>
            <a:r>
              <a:rPr lang="ru-RU" b="1" dirty="0">
                <a:solidFill>
                  <a:srgbClr val="002060"/>
                </a:solidFill>
              </a:rPr>
              <a:t>,</a:t>
            </a:r>
            <a:r>
              <a:rPr lang="ru-BY" b="1" dirty="0">
                <a:solidFill>
                  <a:srgbClr val="002060"/>
                </a:solidFill>
              </a:rPr>
              <a:t> в </a:t>
            </a:r>
            <a:r>
              <a:rPr lang="ru-BY" b="1" dirty="0" err="1">
                <a:solidFill>
                  <a:srgbClr val="002060"/>
                </a:solidFill>
              </a:rPr>
              <a:t>котор</a:t>
            </a:r>
            <a:r>
              <a:rPr lang="ru-RU" b="1" dirty="0">
                <a:solidFill>
                  <a:srgbClr val="002060"/>
                </a:solidFill>
              </a:rPr>
              <a:t>ом</a:t>
            </a:r>
            <a:r>
              <a:rPr lang="ru-BY" b="1" dirty="0">
                <a:solidFill>
                  <a:srgbClr val="002060"/>
                </a:solidFill>
              </a:rPr>
              <a:t> рассказ</a:t>
            </a:r>
            <a:r>
              <a:rPr lang="ru-RU" b="1" dirty="0" err="1">
                <a:solidFill>
                  <a:srgbClr val="002060"/>
                </a:solidFill>
              </a:rPr>
              <a:t>ать</a:t>
            </a:r>
            <a:r>
              <a:rPr lang="ru-BY" b="1" dirty="0">
                <a:solidFill>
                  <a:srgbClr val="002060"/>
                </a:solidFill>
              </a:rPr>
              <a:t>, почему именно эту книгу стоит </a:t>
            </a:r>
            <a:r>
              <a:rPr lang="ru-BY" b="1" dirty="0" smtClean="0">
                <a:solidFill>
                  <a:srgbClr val="002060"/>
                </a:solidFill>
              </a:rPr>
              <a:t>прочитать</a:t>
            </a:r>
            <a:r>
              <a:rPr lang="ru-RU" b="1" dirty="0">
                <a:solidFill>
                  <a:srgbClr val="002060"/>
                </a:solidFill>
              </a:rPr>
              <a:t>.</a:t>
            </a:r>
            <a:endParaRPr lang="ru-BY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B8A27A-F26F-4D07-93C6-1BD74595D907}"/>
              </a:ext>
            </a:extLst>
          </p:cNvPr>
          <p:cNvSpPr/>
          <p:nvPr/>
        </p:nvSpPr>
        <p:spPr>
          <a:xfrm>
            <a:off x="4406514" y="2039572"/>
            <a:ext cx="4018327" cy="258532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BY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Буккроссинг по-пионерски</a:t>
            </a: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u="sng" dirty="0">
                <a:solidFill>
                  <a:srgbClr val="800000"/>
                </a:solidFill>
              </a:rPr>
              <a:t>Задание:</a:t>
            </a:r>
          </a:p>
          <a:p>
            <a:r>
              <a:rPr lang="ru-RU" b="1" dirty="0">
                <a:solidFill>
                  <a:srgbClr val="002060"/>
                </a:solidFill>
              </a:rPr>
              <a:t>С</a:t>
            </a:r>
            <a:r>
              <a:rPr lang="ru-BY" b="1" dirty="0" err="1">
                <a:solidFill>
                  <a:srgbClr val="002060"/>
                </a:solidFill>
              </a:rPr>
              <a:t>оздать</a:t>
            </a:r>
            <a:r>
              <a:rPr lang="ru-BY" b="1" dirty="0">
                <a:solidFill>
                  <a:srgbClr val="002060"/>
                </a:solidFill>
              </a:rPr>
              <a:t> </a:t>
            </a:r>
            <a:r>
              <a:rPr lang="ru-BY" b="1" dirty="0">
                <a:solidFill>
                  <a:srgbClr val="800000"/>
                </a:solidFill>
              </a:rPr>
              <a:t>«Полку свободных книг»</a:t>
            </a:r>
            <a:r>
              <a:rPr lang="ru-BY" b="1" dirty="0">
                <a:solidFill>
                  <a:srgbClr val="002060"/>
                </a:solidFill>
              </a:rPr>
              <a:t>, куда каждый </a:t>
            </a:r>
            <a:r>
              <a:rPr lang="ru-RU" b="1" dirty="0">
                <a:solidFill>
                  <a:srgbClr val="002060"/>
                </a:solidFill>
              </a:rPr>
              <a:t>учащийся </a:t>
            </a:r>
            <a:r>
              <a:rPr lang="ru-BY" b="1" dirty="0">
                <a:solidFill>
                  <a:srgbClr val="002060"/>
                </a:solidFill>
              </a:rPr>
              <a:t>приносит книгу и может взять любую другую. В книгу вкладывается карточка </a:t>
            </a:r>
            <a:r>
              <a:rPr lang="ru-BY" b="1" dirty="0">
                <a:solidFill>
                  <a:srgbClr val="800000"/>
                </a:solidFill>
              </a:rPr>
              <a:t>«Эта книга путешествует»</a:t>
            </a:r>
            <a:r>
              <a:rPr lang="ru-BY" b="1" dirty="0">
                <a:solidFill>
                  <a:srgbClr val="002060"/>
                </a:solidFill>
              </a:rPr>
              <a:t> – каждый, кто её прочитал, оставляет отзыв или пожелание</a:t>
            </a:r>
            <a:r>
              <a:rPr lang="ru-RU" b="1" dirty="0">
                <a:solidFill>
                  <a:srgbClr val="002060"/>
                </a:solidFill>
              </a:rPr>
              <a:t> другому </a:t>
            </a:r>
            <a:r>
              <a:rPr lang="ru-RU" b="1" dirty="0" smtClean="0">
                <a:solidFill>
                  <a:srgbClr val="002060"/>
                </a:solidFill>
              </a:rPr>
              <a:t>читателю. </a:t>
            </a:r>
            <a:endParaRPr lang="ru-BY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F8478D9-43C6-409D-BC1E-E8782E33D80B}"/>
              </a:ext>
            </a:extLst>
          </p:cNvPr>
          <p:cNvSpPr/>
          <p:nvPr/>
        </p:nvSpPr>
        <p:spPr>
          <a:xfrm>
            <a:off x="8598715" y="2039572"/>
            <a:ext cx="3315519" cy="31393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BY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ru-BY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Книжный_косплей</a:t>
            </a: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u="sng" dirty="0">
                <a:solidFill>
                  <a:srgbClr val="800000"/>
                </a:solidFill>
              </a:rPr>
              <a:t>Задание: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В</a:t>
            </a:r>
            <a:r>
              <a:rPr lang="ru-BY" b="1" dirty="0" err="1">
                <a:solidFill>
                  <a:srgbClr val="002060"/>
                </a:solidFill>
              </a:rPr>
              <a:t>ыб</a:t>
            </a:r>
            <a:r>
              <a:rPr lang="ru-RU" b="1" dirty="0">
                <a:solidFill>
                  <a:srgbClr val="002060"/>
                </a:solidFill>
              </a:rPr>
              <a:t>рать</a:t>
            </a:r>
            <a:r>
              <a:rPr lang="ru-BY" b="1" dirty="0">
                <a:solidFill>
                  <a:srgbClr val="002060"/>
                </a:solidFill>
              </a:rPr>
              <a:t> персонаж</a:t>
            </a:r>
            <a:r>
              <a:rPr lang="ru-RU" b="1" dirty="0">
                <a:solidFill>
                  <a:srgbClr val="002060"/>
                </a:solidFill>
              </a:rPr>
              <a:t>а из </a:t>
            </a:r>
            <a:r>
              <a:rPr lang="ru-BY" b="1" dirty="0">
                <a:solidFill>
                  <a:srgbClr val="002060"/>
                </a:solidFill>
              </a:rPr>
              <a:t>любим</a:t>
            </a:r>
            <a:r>
              <a:rPr lang="ru-RU" b="1" dirty="0">
                <a:solidFill>
                  <a:srgbClr val="002060"/>
                </a:solidFill>
              </a:rPr>
              <a:t>ой</a:t>
            </a:r>
            <a:r>
              <a:rPr lang="ru-BY" b="1" dirty="0">
                <a:solidFill>
                  <a:srgbClr val="002060"/>
                </a:solidFill>
              </a:rPr>
              <a:t> книг</a:t>
            </a:r>
            <a:r>
              <a:rPr lang="ru-RU" b="1" dirty="0">
                <a:solidFill>
                  <a:srgbClr val="002060"/>
                </a:solidFill>
              </a:rPr>
              <a:t>и</a:t>
            </a:r>
            <a:r>
              <a:rPr lang="ru-BY" b="1" dirty="0">
                <a:solidFill>
                  <a:srgbClr val="002060"/>
                </a:solidFill>
              </a:rPr>
              <a:t> и </a:t>
            </a:r>
            <a:r>
              <a:rPr lang="ru-RU" b="1" dirty="0">
                <a:solidFill>
                  <a:srgbClr val="002060"/>
                </a:solidFill>
              </a:rPr>
              <a:t>создать</a:t>
            </a:r>
            <a:r>
              <a:rPr lang="ru-BY" b="1" dirty="0">
                <a:solidFill>
                  <a:srgbClr val="002060"/>
                </a:solidFill>
              </a:rPr>
              <a:t> косплей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О</a:t>
            </a:r>
            <a:r>
              <a:rPr lang="ru-BY" b="1" dirty="0" err="1">
                <a:solidFill>
                  <a:srgbClr val="002060"/>
                </a:solidFill>
              </a:rPr>
              <a:t>рганизовать</a:t>
            </a:r>
            <a:r>
              <a:rPr lang="ru-BY" b="1" dirty="0">
                <a:solidFill>
                  <a:srgbClr val="002060"/>
                </a:solidFill>
              </a:rPr>
              <a:t> фотосессию в классе </a:t>
            </a:r>
            <a:r>
              <a:rPr lang="ru-RU" b="1" dirty="0">
                <a:solidFill>
                  <a:srgbClr val="002060"/>
                </a:solidFill>
              </a:rPr>
              <a:t>или </a:t>
            </a:r>
            <a:r>
              <a:rPr lang="ru-BY" b="1" dirty="0">
                <a:solidFill>
                  <a:srgbClr val="002060"/>
                </a:solidFill>
              </a:rPr>
              <a:t>школьной библиотеке, разместить публикации в соцсети и организовать конкурс </a:t>
            </a:r>
            <a:r>
              <a:rPr lang="ru-BY" b="1" dirty="0">
                <a:solidFill>
                  <a:srgbClr val="800000"/>
                </a:solidFill>
              </a:rPr>
              <a:t>«Угадай героя</a:t>
            </a:r>
            <a:r>
              <a:rPr lang="ru-BY" b="1" dirty="0" smtClean="0">
                <a:solidFill>
                  <a:srgbClr val="800000"/>
                </a:solidFill>
              </a:rPr>
              <a:t>»</a:t>
            </a:r>
            <a:r>
              <a:rPr lang="ru-RU" b="1" smtClean="0">
                <a:solidFill>
                  <a:srgbClr val="800000"/>
                </a:solidFill>
              </a:rPr>
              <a:t>.</a:t>
            </a:r>
            <a:endParaRPr lang="ru-BY" b="1" dirty="0">
              <a:solidFill>
                <a:srgbClr val="80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5CBFFD-29B4-4812-A7AA-D2E7D184CD6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334" y="5160590"/>
            <a:ext cx="1130054" cy="962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C165C8-C51A-4DE7-B830-B05B2274675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9163">
            <a:off x="5290635" y="4885289"/>
            <a:ext cx="1016259" cy="1163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A28748-0FB8-4E16-B4A0-26AE8000EF1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540" y="5001799"/>
            <a:ext cx="1063373" cy="856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192A7E-79DF-466B-A8C3-3B4613D6183A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t="23974" r="5480" b="11871"/>
          <a:stretch/>
        </p:blipFill>
        <p:spPr bwMode="auto">
          <a:xfrm>
            <a:off x="9650353" y="5395357"/>
            <a:ext cx="1474819" cy="1156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6739C84-6838-4A06-9360-0DC4B000B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695" y="96503"/>
            <a:ext cx="1158370" cy="1469361"/>
          </a:xfrm>
          <a:prstGeom prst="rect">
            <a:avLst/>
          </a:prstGeom>
        </p:spPr>
      </p:pic>
      <p:pic>
        <p:nvPicPr>
          <p:cNvPr id="17" name="Picture 2" descr="Изображение пина-истории">
            <a:extLst>
              <a:ext uri="{FF2B5EF4-FFF2-40B4-BE49-F238E27FC236}">
                <a16:creationId xmlns:a16="http://schemas.microsoft.com/office/drawing/2014/main" id="{85DEBD9E-4092-4079-9685-7D99ADD51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19" y="101360"/>
            <a:ext cx="1122914" cy="169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B5BE9D8A-760D-4693-A85D-C5109DD8A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305" y="96503"/>
            <a:ext cx="1122914" cy="169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BF25933A-922E-4353-B923-16E4A5EAC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626" y="109917"/>
            <a:ext cx="1122914" cy="169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80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E1885-95A2-435F-BCB0-B9FC7BA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582" y="365126"/>
            <a:ext cx="9326217" cy="1049562"/>
          </a:xfrm>
        </p:spPr>
        <p:txBody>
          <a:bodyPr>
            <a:normAutofit fontScale="90000"/>
          </a:bodyPr>
          <a:lstStyle/>
          <a:p>
            <a:pPr marL="270510" indent="-5461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Республиканская акция БРПО и БРСМ </a:t>
            </a:r>
            <a:br>
              <a:rPr lang="ru-RU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 защите Отечества готов!»</a:t>
            </a:r>
            <a:endParaRPr lang="ru-BY" sz="4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К защите Отечества готов!">
            <a:extLst>
              <a:ext uri="{FF2B5EF4-FFF2-40B4-BE49-F238E27FC236}">
                <a16:creationId xmlns:a16="http://schemas.microsoft.com/office/drawing/2014/main" id="{35A7A081-A6C5-47C5-8611-017E46EBD3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02" y="1777504"/>
            <a:ext cx="3070370" cy="198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Передвижная экспозиция музея истории Великой Отечественной войны &quot;Наш долг  - помнить!&quot; - Новости - Большеберестовицкая средняя школа имени  С.О.Притыцкого">
            <a:extLst>
              <a:ext uri="{FF2B5EF4-FFF2-40B4-BE49-F238E27FC236}">
                <a16:creationId xmlns:a16="http://schemas.microsoft.com/office/drawing/2014/main" id="{E2D109A3-9FF6-4F5E-BEA5-7141F8383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288" y="3116305"/>
            <a:ext cx="2779552" cy="2084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История Музея &quot;Юные защитники Отечества&quot;. © :: Гимназия №7 г.Минска">
            <a:extLst>
              <a:ext uri="{FF2B5EF4-FFF2-40B4-BE49-F238E27FC236}">
                <a16:creationId xmlns:a16="http://schemas.microsoft.com/office/drawing/2014/main" id="{46188DAC-B5CE-4A6D-BAED-CCA615054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90" y="4404975"/>
            <a:ext cx="3498210" cy="2118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311600-CD78-4F9D-8386-1E5FCB8E92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7"/>
          <a:stretch/>
        </p:blipFill>
        <p:spPr>
          <a:xfrm>
            <a:off x="8335862" y="3116305"/>
            <a:ext cx="3498210" cy="2118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232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2951</TotalTime>
  <Words>460</Words>
  <Application>Microsoft Office PowerPoint</Application>
  <PresentationFormat>Широкоэкранный</PresentationFormat>
  <Paragraphs>38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Государственное учреждение образования  «Академия образования»  Программа тематических занятий «Я. Моя семья. Моя Родина» </vt:lpstr>
      <vt:lpstr>КТД в действии: месяц февральских заданий (подводим итоги предыдущего занятия)</vt:lpstr>
      <vt:lpstr>Презентация PowerPoint</vt:lpstr>
      <vt:lpstr> Национальный поисковый проект  «Беларусь помнит. Помним каждого» </vt:lpstr>
      <vt:lpstr> Мобильное приложение «Беларусь помнит» </vt:lpstr>
      <vt:lpstr> Республиканский патриотический проект пионерских поручений «Территория лидеров» </vt:lpstr>
      <vt:lpstr>Как организовать старт книжного челленджа?</vt:lpstr>
      <vt:lpstr>Книжный_челлендж _БРПО </vt:lpstr>
      <vt:lpstr>Республиканская акция БРПО и БРСМ  «К защите Отечества готов!»</vt:lpstr>
      <vt:lpstr>Вопросы для обсуждения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учреждение образования  «Академия образования»  Программа тематических занятий «Я. Моя семья. Моя Родина»</dc:title>
  <dc:creator>User</dc:creator>
  <cp:lastModifiedBy>User</cp:lastModifiedBy>
  <cp:revision>308</cp:revision>
  <dcterms:created xsi:type="dcterms:W3CDTF">2025-02-21T08:43:24Z</dcterms:created>
  <dcterms:modified xsi:type="dcterms:W3CDTF">2026-01-23T07:05:32Z</dcterms:modified>
</cp:coreProperties>
</file>