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1" r:id="rId2"/>
    <p:sldId id="262" r:id="rId3"/>
    <p:sldId id="277" r:id="rId4"/>
    <p:sldId id="275" r:id="rId5"/>
    <p:sldId id="274" r:id="rId6"/>
    <p:sldId id="264" r:id="rId7"/>
    <p:sldId id="270" r:id="rId8"/>
    <p:sldId id="271" r:id="rId9"/>
    <p:sldId id="279" r:id="rId10"/>
    <p:sldId id="272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3" autoAdjust="0"/>
    <p:restoredTop sz="91437" autoAdjust="0"/>
  </p:normalViewPr>
  <p:slideViewPr>
    <p:cSldViewPr snapToGrid="0">
      <p:cViewPr varScale="1">
        <p:scale>
          <a:sx n="81" d="100"/>
          <a:sy n="81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98BED-77E3-4696-8373-C7C78C0600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76A6F-76A1-4D56-9561-A18DEED6B08A}">
      <dgm:prSet/>
      <dgm:spPr/>
      <dgm:t>
        <a:bodyPr/>
        <a:lstStyle/>
        <a:p>
          <a:pPr algn="ctr" rtl="0"/>
          <a:r>
            <a:rPr lang="ru-RU" dirty="0" smtClean="0"/>
            <a:t>Требования к профессионалу</a:t>
          </a:r>
          <a:endParaRPr lang="ru-RU" dirty="0"/>
        </a:p>
      </dgm:t>
    </dgm:pt>
    <dgm:pt modelId="{52DFB0E7-A6E4-4BFD-A3D7-D22AB8E6A476}" type="parTrans" cxnId="{AAD1E8D1-6F69-4E49-AC71-9A14EE224A64}">
      <dgm:prSet/>
      <dgm:spPr/>
      <dgm:t>
        <a:bodyPr/>
        <a:lstStyle/>
        <a:p>
          <a:endParaRPr lang="ru-RU"/>
        </a:p>
      </dgm:t>
    </dgm:pt>
    <dgm:pt modelId="{BE2C6646-F631-41AB-A081-A6BB84214F21}" type="sibTrans" cxnId="{AAD1E8D1-6F69-4E49-AC71-9A14EE224A64}">
      <dgm:prSet/>
      <dgm:spPr/>
      <dgm:t>
        <a:bodyPr/>
        <a:lstStyle/>
        <a:p>
          <a:endParaRPr lang="ru-RU"/>
        </a:p>
      </dgm:t>
    </dgm:pt>
    <dgm:pt modelId="{FF996176-24FB-43EC-80C7-7ECE169CDBA8}" type="pres">
      <dgm:prSet presAssocID="{0C698BED-77E3-4696-8373-C7C78C0600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7053D5-BE7B-477B-BA9D-AABA58C4BA50}" type="pres">
      <dgm:prSet presAssocID="{A8676A6F-76A1-4D56-9561-A18DEED6B08A}" presName="parentText" presStyleLbl="node1" presStyleIdx="0" presStyleCnt="1" custLinFactNeighborX="488" custLinFactNeighborY="-428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D1E8D1-6F69-4E49-AC71-9A14EE224A64}" srcId="{0C698BED-77E3-4696-8373-C7C78C060027}" destId="{A8676A6F-76A1-4D56-9561-A18DEED6B08A}" srcOrd="0" destOrd="0" parTransId="{52DFB0E7-A6E4-4BFD-A3D7-D22AB8E6A476}" sibTransId="{BE2C6646-F631-41AB-A081-A6BB84214F21}"/>
    <dgm:cxn modelId="{3C6C9C69-24C7-4062-9BC5-51746AA4B123}" type="presOf" srcId="{A8676A6F-76A1-4D56-9561-A18DEED6B08A}" destId="{8C7053D5-BE7B-477B-BA9D-AABA58C4BA50}" srcOrd="0" destOrd="0" presId="urn:microsoft.com/office/officeart/2005/8/layout/vList2"/>
    <dgm:cxn modelId="{6315AC55-2F5C-4FE3-A836-5B777401AAD8}" type="presOf" srcId="{0C698BED-77E3-4696-8373-C7C78C060027}" destId="{FF996176-24FB-43EC-80C7-7ECE169CDBA8}" srcOrd="0" destOrd="0" presId="urn:microsoft.com/office/officeart/2005/8/layout/vList2"/>
    <dgm:cxn modelId="{32F1027F-21CA-41FD-83F4-B4F777B1B517}" type="presParOf" srcId="{FF996176-24FB-43EC-80C7-7ECE169CDBA8}" destId="{8C7053D5-BE7B-477B-BA9D-AABA58C4BA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053D5-BE7B-477B-BA9D-AABA58C4BA50}">
      <dsp:nvSpPr>
        <dsp:cNvPr id="0" name=""/>
        <dsp:cNvSpPr/>
      </dsp:nvSpPr>
      <dsp:spPr>
        <a:xfrm>
          <a:off x="0" y="0"/>
          <a:ext cx="9601199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Требования к профессионалу</a:t>
          </a:r>
          <a:endParaRPr lang="ru-RU" sz="3900" kern="1200" dirty="0"/>
        </a:p>
      </dsp:txBody>
      <dsp:txXfrm>
        <a:off x="45663" y="45663"/>
        <a:ext cx="9509873" cy="84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65464-2B55-4D3F-857F-C86CBBCC1C97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5D1DA-696A-48B6-8697-505824125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4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A947AC-B47A-426F-BBDA-E4FBBC3B8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F566EB-EC37-4665-9653-0A24D8014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EAC128-B810-46AF-87A4-30A30D47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CA3825-5384-4F94-AC01-D6D6704C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65081B-FE7D-4709-8772-CB639CF6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40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25F336-DB23-4682-A014-C5E27EB5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51049D-6521-480F-A5E0-14C4B6145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BBCB77-73F5-4ECB-A34C-8CEC858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3AB6F3-FFF0-495D-ACB2-F5E377BE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82C9FB-E443-42E8-BA4F-C6026686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1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5E0B831-AC44-40B2-9B41-98E369BC4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083A923-3E27-4CC9-872F-68C1A9779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BC2B33-0391-42CB-AD7E-D3C322D3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D34014-4C6F-4A4B-9032-E72101C3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E47850-2C36-48C9-BC02-6D2A5715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4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33B53-3B7C-4499-8CB8-57400F52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E36BA2-AEB2-472E-AAA6-7018EE8F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9E7AF8-BA06-4A36-B392-C7B5E741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D69A1D-DBFD-4420-82C1-5DD3EF8C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C38D65-145B-48F5-A5AF-425D3D42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050708-A7E7-4700-9DBA-7062F1B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FE56D0-0365-4F7C-8BBA-674D7ECC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4439AE-CAC6-4E5C-888A-03F4A3D1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3E9068-BA2C-48C7-ACE5-9BCE0099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AE8CCF-CF7A-4AAA-8D7A-043E017D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9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0EC2B-6A69-4454-AC86-4026E8C4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D56110-B375-49BC-830C-415563E3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CD10A6D-D06C-457A-A382-3DF44330C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4AEB3F-B9C9-454E-B00B-00898973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F02234-7E1D-4FAF-8DDF-E6009FA7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C70143-0226-4447-A80B-1674985D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8205EC-85DC-4DD8-B978-EDBED6A3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834C07-98F1-4C6A-BAAB-E6EFC58E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9033996-C2B2-48F8-BA3A-0156398D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2C4E70B-C368-40B8-A257-7DA4077E4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39B749D-686E-4E12-8BD1-87F8FAA30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2E22F4B-781E-47FD-871D-CF48782A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0CF6167-E189-4B86-8CD3-83D93304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E57E5AA-7AC9-43DE-8AED-4BCA2AEA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0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3E0D25-D345-4CC3-A2A1-DEE360AD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6BBFDC-C159-46E0-AF78-42E87834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5093BE9-7EE6-454D-ABD8-7F354946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C19551-EE82-4E03-9C9E-AB8981D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4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92AA786-57DB-4E45-B94B-46C354FD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75D5C5E-9AF1-46D1-BADD-BBA464AE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30488B-F7DA-4179-B1B1-A867B17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89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D433DE-3A15-47EF-9F35-FD6A07A1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5F5B61-CC4B-4244-A356-0D830F5D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AD1BCF-4B00-4AAD-A082-8759D2D4E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77A4CD8-DCC1-4B2D-842D-33DA0D0A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41E8B6-ED22-4C8D-98B4-24FE22BD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91C402-678B-4577-9E97-CD338806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F180EA-854D-43E2-8F52-E4B2D598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CEE72D8-CC40-4729-9C5B-885E3512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50A695-EEA5-4238-B39C-302FCC76E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891009-8905-44AD-A28B-B6AAEDAF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CA1F70-C195-464B-B72C-32604255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E3E966-5EC2-402A-B75C-D895753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2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6C28D-22D5-45E3-8EDE-1A14DAAE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B6C1E0-EB8F-4C52-A422-BF7262D3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91025B-355E-4CCB-888D-679776304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4B2F58-1331-4135-994A-F1506408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26B8AD-1EBC-42C3-AA99-4A12A3AD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FB3D36C-4E13-4F27-AE6A-DE77B26A8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241" y="1943529"/>
            <a:ext cx="4761389" cy="468823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CB2B5A0-4775-417A-A490-C8CD40C3F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8" y="2450305"/>
            <a:ext cx="7646912" cy="2470235"/>
          </a:xfrm>
        </p:spPr>
        <p:txBody>
          <a:bodyPr>
            <a:noAutofit/>
          </a:bodyPr>
          <a:lstStyle/>
          <a:p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</a:t>
            </a:r>
            <a:b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и профессия</a:t>
            </a:r>
            <a:r>
              <a:rPr lang="be-BY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65A19B-FD2C-4B8A-A8B1-BCEFEA706191}"/>
              </a:ext>
            </a:extLst>
          </p:cNvPr>
          <p:cNvSpPr txBox="1"/>
          <p:nvPr/>
        </p:nvSpPr>
        <p:spPr>
          <a:xfrm>
            <a:off x="1870294" y="120481"/>
            <a:ext cx="1001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</p:spTree>
    <p:extLst>
      <p:ext uri="{BB962C8B-B14F-4D97-AF65-F5344CB8AC3E}">
        <p14:creationId xmlns:p14="http://schemas.microsoft.com/office/powerpoint/2010/main" val="16402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2696" y="2376185"/>
            <a:ext cx="103617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+mj-cs"/>
              </a:rPr>
              <a:t>Какую 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+mj-cs"/>
              </a:rPr>
              <a:t>бы профессию не выбрал человек, он приносит пользу обществу и делает мир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+mj-cs"/>
              </a:rPr>
              <a:t>лучше.</a:t>
            </a:r>
            <a:endParaRPr lang="ru-RU" sz="4400" b="1" i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13" y="4018689"/>
            <a:ext cx="3173842" cy="2529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483" y="89409"/>
            <a:ext cx="3075662" cy="2286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483" y="4618009"/>
            <a:ext cx="3605579" cy="1870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9913" y="225093"/>
            <a:ext cx="3026386" cy="16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07" y="1896940"/>
            <a:ext cx="8775438" cy="45364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9591" y="505193"/>
            <a:ext cx="100703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Все профессии нужны, </a:t>
            </a:r>
            <a:endParaRPr lang="ru-RU" sz="44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algn="ctr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все 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профессии важны</a:t>
            </a:r>
          </a:p>
        </p:txBody>
      </p:sp>
    </p:spTree>
    <p:extLst>
      <p:ext uri="{BB962C8B-B14F-4D97-AF65-F5344CB8AC3E}">
        <p14:creationId xmlns:p14="http://schemas.microsoft.com/office/powerpoint/2010/main" val="2192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681657" y="1176613"/>
            <a:ext cx="1773536" cy="1697083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Овал 11"/>
          <p:cNvSpPr/>
          <p:nvPr/>
        </p:nvSpPr>
        <p:spPr>
          <a:xfrm>
            <a:off x="3711491" y="1157105"/>
            <a:ext cx="1858929" cy="1640107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Группа 15"/>
          <p:cNvGrpSpPr/>
          <p:nvPr/>
        </p:nvGrpSpPr>
        <p:grpSpPr>
          <a:xfrm>
            <a:off x="5972874" y="1134373"/>
            <a:ext cx="1663606" cy="1822223"/>
            <a:chOff x="7791379" y="1151217"/>
            <a:chExt cx="1853256" cy="2009249"/>
          </a:xfrm>
        </p:grpSpPr>
        <p:sp>
          <p:nvSpPr>
            <p:cNvPr id="17" name="Овал 16"/>
            <p:cNvSpPr/>
            <p:nvPr/>
          </p:nvSpPr>
          <p:spPr>
            <a:xfrm>
              <a:off x="7791379" y="1151217"/>
              <a:ext cx="1853256" cy="1871805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8109347" y="1495950"/>
              <a:ext cx="1535288" cy="1664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0" name="Овал 19"/>
          <p:cNvSpPr/>
          <p:nvPr/>
        </p:nvSpPr>
        <p:spPr>
          <a:xfrm>
            <a:off x="7832744" y="1186656"/>
            <a:ext cx="1663404" cy="1687040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Группа 21"/>
          <p:cNvGrpSpPr/>
          <p:nvPr/>
        </p:nvGrpSpPr>
        <p:grpSpPr>
          <a:xfrm>
            <a:off x="9865579" y="1209739"/>
            <a:ext cx="1720296" cy="1799688"/>
            <a:chOff x="5246208" y="4312295"/>
            <a:chExt cx="1940041" cy="1936087"/>
          </a:xfrm>
        </p:grpSpPr>
        <p:sp>
          <p:nvSpPr>
            <p:cNvPr id="23" name="Овал 22"/>
            <p:cNvSpPr/>
            <p:nvPr/>
          </p:nvSpPr>
          <p:spPr>
            <a:xfrm>
              <a:off x="5246208" y="4312295"/>
              <a:ext cx="1940041" cy="1936087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Овал 4"/>
            <p:cNvSpPr/>
            <p:nvPr/>
          </p:nvSpPr>
          <p:spPr>
            <a:xfrm>
              <a:off x="5530320" y="4595828"/>
              <a:ext cx="1371817" cy="1369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9" name="Овал 28"/>
          <p:cNvSpPr/>
          <p:nvPr/>
        </p:nvSpPr>
        <p:spPr>
          <a:xfrm>
            <a:off x="1565953" y="3549394"/>
            <a:ext cx="1778172" cy="1834756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Прямоугольник 36"/>
          <p:cNvSpPr/>
          <p:nvPr/>
        </p:nvSpPr>
        <p:spPr>
          <a:xfrm>
            <a:off x="1899139" y="66376"/>
            <a:ext cx="8675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Азбука профессий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16237" y="2624707"/>
            <a:ext cx="10855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А</a:t>
            </a:r>
            <a:r>
              <a:rPr lang="ru-RU" b="1" dirty="0">
                <a:solidFill>
                  <a:prstClr val="black"/>
                </a:solidFill>
              </a:rPr>
              <a:t>ртист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855595" y="5269375"/>
            <a:ext cx="9853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Е</a:t>
            </a:r>
            <a:r>
              <a:rPr lang="ru-RU" b="1" dirty="0" smtClean="0">
                <a:solidFill>
                  <a:prstClr val="black"/>
                </a:solidFill>
              </a:rPr>
              <a:t>г</a:t>
            </a:r>
            <a:r>
              <a:rPr lang="ru-RU" b="1" dirty="0">
                <a:solidFill>
                  <a:prstClr val="black"/>
                </a:solidFill>
              </a:rPr>
              <a:t>ерь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062039" y="2581447"/>
            <a:ext cx="9028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В</a:t>
            </a:r>
            <a:r>
              <a:rPr lang="ru-RU" b="1" dirty="0">
                <a:solidFill>
                  <a:prstClr val="black"/>
                </a:solidFill>
              </a:rPr>
              <a:t>рач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038934" y="2595198"/>
            <a:ext cx="10780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Г</a:t>
            </a:r>
            <a:r>
              <a:rPr lang="ru-RU" b="1" dirty="0" smtClean="0">
                <a:solidFill>
                  <a:prstClr val="black"/>
                </a:solidFill>
              </a:rPr>
              <a:t>еолог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852947" y="2639132"/>
            <a:ext cx="19129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Д</a:t>
            </a:r>
            <a:r>
              <a:rPr lang="ru-RU" b="1" dirty="0">
                <a:solidFill>
                  <a:prstClr val="black"/>
                </a:solidFill>
              </a:rPr>
              <a:t>рессировщик</a:t>
            </a:r>
          </a:p>
        </p:txBody>
      </p:sp>
      <p:sp>
        <p:nvSpPr>
          <p:cNvPr id="54" name="Овал 53"/>
          <p:cNvSpPr/>
          <p:nvPr/>
        </p:nvSpPr>
        <p:spPr>
          <a:xfrm>
            <a:off x="3487140" y="3556692"/>
            <a:ext cx="1784825" cy="1860455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Прямоугольник 55"/>
          <p:cNvSpPr/>
          <p:nvPr/>
        </p:nvSpPr>
        <p:spPr>
          <a:xfrm>
            <a:off x="3172127" y="5222519"/>
            <a:ext cx="24317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Ж</a:t>
            </a:r>
            <a:r>
              <a:rPr lang="ru-RU" b="1" dirty="0">
                <a:solidFill>
                  <a:prstClr val="black"/>
                </a:solidFill>
              </a:rPr>
              <a:t>елезнодорожник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5457863" y="3612748"/>
            <a:ext cx="1789129" cy="1860455"/>
            <a:chOff x="7791379" y="1151217"/>
            <a:chExt cx="2171224" cy="2353982"/>
          </a:xfrm>
        </p:grpSpPr>
        <p:sp>
          <p:nvSpPr>
            <p:cNvPr id="58" name="Овал 57"/>
            <p:cNvSpPr/>
            <p:nvPr/>
          </p:nvSpPr>
          <p:spPr>
            <a:xfrm>
              <a:off x="7791379" y="1151217"/>
              <a:ext cx="2171224" cy="2353982"/>
            </a:xfrm>
            <a:prstGeom prst="ellipse">
              <a:avLst/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Овал 4"/>
            <p:cNvSpPr/>
            <p:nvPr/>
          </p:nvSpPr>
          <p:spPr>
            <a:xfrm>
              <a:off x="8109347" y="1495950"/>
              <a:ext cx="1535288" cy="1664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7914646" y="5200745"/>
            <a:ext cx="1397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И</a:t>
            </a:r>
            <a:r>
              <a:rPr lang="ru-RU" b="1" dirty="0">
                <a:solidFill>
                  <a:prstClr val="black"/>
                </a:solidFill>
              </a:rPr>
              <a:t>нженер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015224" y="5225045"/>
            <a:ext cx="14078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К</a:t>
            </a:r>
            <a:r>
              <a:rPr lang="ru-RU" b="1" dirty="0">
                <a:solidFill>
                  <a:prstClr val="black"/>
                </a:solidFill>
              </a:rPr>
              <a:t>ондитер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711869" y="5200746"/>
            <a:ext cx="1393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З</a:t>
            </a:r>
            <a:r>
              <a:rPr lang="ru-RU" b="1" dirty="0">
                <a:solidFill>
                  <a:prstClr val="black"/>
                </a:solidFill>
              </a:rPr>
              <a:t>оотехник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7770700" y="3556692"/>
            <a:ext cx="1789858" cy="1788090"/>
            <a:chOff x="7791379" y="1151217"/>
            <a:chExt cx="2171224" cy="2353982"/>
          </a:xfrm>
        </p:grpSpPr>
        <p:sp>
          <p:nvSpPr>
            <p:cNvPr id="65" name="Овал 64"/>
            <p:cNvSpPr/>
            <p:nvPr/>
          </p:nvSpPr>
          <p:spPr>
            <a:xfrm>
              <a:off x="7791379" y="1151217"/>
              <a:ext cx="2171224" cy="2353982"/>
            </a:xfrm>
            <a:prstGeom prst="ellipse">
              <a:avLst/>
            </a:prstGeom>
            <a:blipFill rotWithShape="0">
              <a:blip r:embed="rId11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Овал 4"/>
            <p:cNvSpPr/>
            <p:nvPr/>
          </p:nvSpPr>
          <p:spPr>
            <a:xfrm>
              <a:off x="8109347" y="1495950"/>
              <a:ext cx="1535288" cy="1664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9867454" y="3529778"/>
            <a:ext cx="1953287" cy="1841917"/>
            <a:chOff x="7791379" y="1151217"/>
            <a:chExt cx="2171224" cy="2353982"/>
          </a:xfrm>
        </p:grpSpPr>
        <p:sp>
          <p:nvSpPr>
            <p:cNvPr id="69" name="Овал 68"/>
            <p:cNvSpPr/>
            <p:nvPr/>
          </p:nvSpPr>
          <p:spPr>
            <a:xfrm>
              <a:off x="7791379" y="1151217"/>
              <a:ext cx="2171224" cy="2353982"/>
            </a:xfrm>
            <a:prstGeom prst="ellipse">
              <a:avLst/>
            </a:prstGeom>
            <a:blipFill rotWithShape="0">
              <a:blip r:embed="rId1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Овал 4"/>
            <p:cNvSpPr/>
            <p:nvPr/>
          </p:nvSpPr>
          <p:spPr>
            <a:xfrm>
              <a:off x="8109347" y="1495950"/>
              <a:ext cx="1535288" cy="1664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3554951" y="2597158"/>
            <a:ext cx="1829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Б</a:t>
            </a:r>
            <a:r>
              <a:rPr lang="ru-RU" b="1" dirty="0" smtClean="0">
                <a:solidFill>
                  <a:prstClr val="black"/>
                </a:solidFill>
              </a:rPr>
              <a:t>иблиотекарь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C0B824E6-990D-4784-A69D-0288F5981C5C}"/>
              </a:ext>
            </a:extLst>
          </p:cNvPr>
          <p:cNvSpPr txBox="1">
            <a:spLocks/>
          </p:cNvSpPr>
          <p:nvPr/>
        </p:nvSpPr>
        <p:spPr>
          <a:xfrm>
            <a:off x="3595397" y="176257"/>
            <a:ext cx="5437791" cy="426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Азбука профессий 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618468" y="838999"/>
            <a:ext cx="1887041" cy="2044960"/>
            <a:chOff x="2601511" y="949579"/>
            <a:chExt cx="2132850" cy="2072720"/>
          </a:xfrm>
        </p:grpSpPr>
        <p:sp>
          <p:nvSpPr>
            <p:cNvPr id="38" name="Овал 37"/>
            <p:cNvSpPr/>
            <p:nvPr/>
          </p:nvSpPr>
          <p:spPr>
            <a:xfrm>
              <a:off x="2601511" y="949579"/>
              <a:ext cx="2132850" cy="2072720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>
            <a:xfrm>
              <a:off x="2913860" y="1253122"/>
              <a:ext cx="1508152" cy="1465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300" kern="1200" dirty="0" smtClean="0">
                <a:solidFill>
                  <a:schemeClr val="tx1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300" kern="1200" dirty="0" smtClean="0">
                <a:solidFill>
                  <a:schemeClr val="tx1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300" kern="1200" dirty="0" smtClean="0">
                <a:solidFill>
                  <a:schemeClr val="tx1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800" kern="1200" dirty="0" smtClean="0">
                <a:solidFill>
                  <a:schemeClr val="tx1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800" kern="1200" dirty="0" smtClean="0">
                <a:solidFill>
                  <a:schemeClr val="tx1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800" kern="1200" dirty="0" smtClean="0">
                <a:solidFill>
                  <a:schemeClr val="tx1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800" kern="1200" dirty="0" smtClean="0">
                <a:solidFill>
                  <a:schemeClr val="tx1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kern="1200" dirty="0" smtClean="0">
                <a:solidFill>
                  <a:schemeClr val="tx1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/>
            </a:p>
          </p:txBody>
        </p:sp>
      </p:grpSp>
      <p:sp>
        <p:nvSpPr>
          <p:cNvPr id="44" name="Овал 43"/>
          <p:cNvSpPr/>
          <p:nvPr/>
        </p:nvSpPr>
        <p:spPr>
          <a:xfrm>
            <a:off x="5984082" y="822640"/>
            <a:ext cx="1882637" cy="204496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018" y="785549"/>
            <a:ext cx="1937050" cy="2144040"/>
          </a:xfrm>
          <a:prstGeom prst="rect">
            <a:avLst/>
          </a:prstGeom>
        </p:spPr>
      </p:pic>
      <p:sp>
        <p:nvSpPr>
          <p:cNvPr id="47" name="Овал 46"/>
          <p:cNvSpPr/>
          <p:nvPr/>
        </p:nvSpPr>
        <p:spPr>
          <a:xfrm>
            <a:off x="10310608" y="785549"/>
            <a:ext cx="1728992" cy="2046731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Овал 49"/>
          <p:cNvSpPr/>
          <p:nvPr/>
        </p:nvSpPr>
        <p:spPr>
          <a:xfrm>
            <a:off x="3781602" y="3671340"/>
            <a:ext cx="1886629" cy="1881082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1873011" y="2676134"/>
            <a:ext cx="1217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Л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етчик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13545" y="2694696"/>
            <a:ext cx="17796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М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илиционер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0159" y="2681374"/>
            <a:ext cx="981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Н</a:t>
            </a:r>
            <a:r>
              <a:rPr lang="ru-RU" b="1" dirty="0" smtClean="0">
                <a:solidFill>
                  <a:prstClr val="black"/>
                </a:solidFill>
              </a:rPr>
              <a:t>яня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43009" y="2682664"/>
            <a:ext cx="1098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П</a:t>
            </a:r>
            <a:r>
              <a:rPr lang="ru-RU" b="1" dirty="0" smtClean="0">
                <a:solidFill>
                  <a:prstClr val="black"/>
                </a:solidFill>
              </a:rPr>
              <a:t>овар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99317" y="2681375"/>
            <a:ext cx="15044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О</a:t>
            </a:r>
            <a:r>
              <a:rPr lang="ru-RU" b="1" dirty="0" smtClean="0">
                <a:solidFill>
                  <a:prstClr val="black"/>
                </a:solidFill>
              </a:rPr>
              <a:t>рнитолог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78452" y="5413625"/>
            <a:ext cx="1369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Р</a:t>
            </a:r>
            <a:r>
              <a:rPr lang="ru-RU" b="1" dirty="0" smtClean="0">
                <a:solidFill>
                  <a:prstClr val="black"/>
                </a:solidFill>
              </a:rPr>
              <a:t>ежиссер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856918" y="3716905"/>
            <a:ext cx="1877226" cy="1835517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Прямоугольник 54"/>
          <p:cNvSpPr/>
          <p:nvPr/>
        </p:nvSpPr>
        <p:spPr>
          <a:xfrm>
            <a:off x="5984082" y="5425033"/>
            <a:ext cx="14782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С</a:t>
            </a:r>
            <a:r>
              <a:rPr lang="ru-RU" b="1" dirty="0" smtClean="0">
                <a:solidFill>
                  <a:prstClr val="black"/>
                </a:solidFill>
              </a:rPr>
              <a:t>антехник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8018900" y="3631584"/>
            <a:ext cx="1862978" cy="1876964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Прямоугольник 59"/>
          <p:cNvSpPr/>
          <p:nvPr/>
        </p:nvSpPr>
        <p:spPr>
          <a:xfrm>
            <a:off x="8427931" y="5413626"/>
            <a:ext cx="1114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Т</a:t>
            </a:r>
            <a:r>
              <a:rPr lang="ru-RU" b="1" dirty="0" smtClean="0">
                <a:solidFill>
                  <a:prstClr val="black"/>
                </a:solidFill>
              </a:rPr>
              <a:t>окарь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1651633" y="3586779"/>
            <a:ext cx="1859782" cy="1868540"/>
            <a:chOff x="5217924" y="4312295"/>
            <a:chExt cx="1940041" cy="1936087"/>
          </a:xfrm>
        </p:grpSpPr>
        <p:sp>
          <p:nvSpPr>
            <p:cNvPr id="62" name="Овал 61"/>
            <p:cNvSpPr/>
            <p:nvPr/>
          </p:nvSpPr>
          <p:spPr>
            <a:xfrm>
              <a:off x="5217924" y="4312295"/>
              <a:ext cx="1940041" cy="1936087"/>
            </a:xfrm>
            <a:prstGeom prst="ellipse">
              <a:avLst/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Овал 4"/>
            <p:cNvSpPr/>
            <p:nvPr/>
          </p:nvSpPr>
          <p:spPr>
            <a:xfrm>
              <a:off x="5502036" y="4595828"/>
              <a:ext cx="1371817" cy="1369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742931" y="5388698"/>
            <a:ext cx="18341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П</a:t>
            </a:r>
            <a:r>
              <a:rPr lang="ru-RU" b="1" dirty="0" smtClean="0">
                <a:solidFill>
                  <a:prstClr val="black"/>
                </a:solidFill>
              </a:rPr>
              <a:t>рограммист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10194651" y="3636323"/>
            <a:ext cx="1844949" cy="2033617"/>
            <a:chOff x="7891181" y="1327061"/>
            <a:chExt cx="1997349" cy="2002296"/>
          </a:xfrm>
        </p:grpSpPr>
        <p:sp>
          <p:nvSpPr>
            <p:cNvPr id="66" name="Овал 65"/>
            <p:cNvSpPr/>
            <p:nvPr/>
          </p:nvSpPr>
          <p:spPr>
            <a:xfrm>
              <a:off x="7891181" y="1327061"/>
              <a:ext cx="1997349" cy="2002296"/>
            </a:xfrm>
            <a:prstGeom prst="ellipse">
              <a:avLst/>
            </a:prstGeom>
            <a:blipFill rotWithShape="0">
              <a:blip r:embed="rId11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Овал 4"/>
            <p:cNvSpPr/>
            <p:nvPr/>
          </p:nvSpPr>
          <p:spPr>
            <a:xfrm>
              <a:off x="8183686" y="1620290"/>
              <a:ext cx="1412339" cy="1415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10515929" y="5425032"/>
            <a:ext cx="12534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У</a:t>
            </a:r>
            <a:r>
              <a:rPr lang="ru-RU" b="1" dirty="0" smtClean="0">
                <a:solidFill>
                  <a:prstClr val="black"/>
                </a:solidFill>
              </a:rPr>
              <a:t>читель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3659637" y="785549"/>
            <a:ext cx="2116838" cy="2119143"/>
            <a:chOff x="2502992" y="3704495"/>
            <a:chExt cx="1999805" cy="2046731"/>
          </a:xfrm>
        </p:grpSpPr>
        <p:sp>
          <p:nvSpPr>
            <p:cNvPr id="71" name="Овал 70"/>
            <p:cNvSpPr/>
            <p:nvPr/>
          </p:nvSpPr>
          <p:spPr>
            <a:xfrm>
              <a:off x="2502992" y="3704495"/>
              <a:ext cx="1999805" cy="2046731"/>
            </a:xfrm>
            <a:prstGeom prst="ellipse">
              <a:avLst/>
            </a:prstGeom>
            <a:blipFill rotWithShape="0">
              <a:blip r:embed="rId1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Овал 4"/>
            <p:cNvSpPr/>
            <p:nvPr/>
          </p:nvSpPr>
          <p:spPr>
            <a:xfrm>
              <a:off x="2795857" y="4004232"/>
              <a:ext cx="1414075" cy="1447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5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0B824E6-990D-4784-A69D-0288F598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368" y="2184015"/>
            <a:ext cx="10515600" cy="4459697"/>
          </a:xfrm>
        </p:spPr>
        <p:txBody>
          <a:bodyPr>
            <a:normAutofit/>
          </a:bodyPr>
          <a:lstStyle/>
          <a:p>
            <a:pPr lvl="0" algn="ctr"/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C0B824E6-990D-4784-A69D-0288F5981C5C}"/>
              </a:ext>
            </a:extLst>
          </p:cNvPr>
          <p:cNvSpPr txBox="1">
            <a:spLocks/>
          </p:cNvSpPr>
          <p:nvPr/>
        </p:nvSpPr>
        <p:spPr>
          <a:xfrm>
            <a:off x="1262056" y="526009"/>
            <a:ext cx="10515600" cy="426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Азбука профессий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192664" y="62564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2012525" y="1352298"/>
            <a:ext cx="2132850" cy="207272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Прямоугольник 36"/>
          <p:cNvSpPr/>
          <p:nvPr/>
        </p:nvSpPr>
        <p:spPr>
          <a:xfrm>
            <a:off x="2160194" y="3194728"/>
            <a:ext cx="16270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Ф</a:t>
            </a:r>
            <a:r>
              <a:rPr lang="ru-RU" b="1" dirty="0" smtClean="0">
                <a:solidFill>
                  <a:prstClr val="black"/>
                </a:solidFill>
              </a:rPr>
              <a:t>армацевт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521930" y="1439028"/>
            <a:ext cx="1915507" cy="1985990"/>
            <a:chOff x="2502992" y="3603395"/>
            <a:chExt cx="1999805" cy="2147832"/>
          </a:xfrm>
        </p:grpSpPr>
        <p:sp>
          <p:nvSpPr>
            <p:cNvPr id="39" name="Овал 38"/>
            <p:cNvSpPr/>
            <p:nvPr/>
          </p:nvSpPr>
          <p:spPr>
            <a:xfrm>
              <a:off x="2502992" y="3603395"/>
              <a:ext cx="1999805" cy="2147832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Овал 4"/>
            <p:cNvSpPr/>
            <p:nvPr/>
          </p:nvSpPr>
          <p:spPr>
            <a:xfrm>
              <a:off x="2795857" y="4004232"/>
              <a:ext cx="1414075" cy="1447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4647573" y="3149443"/>
            <a:ext cx="1453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Х</a:t>
            </a:r>
            <a:r>
              <a:rPr lang="ru-RU" b="1" dirty="0" smtClean="0">
                <a:solidFill>
                  <a:prstClr val="black"/>
                </a:solidFill>
              </a:rPr>
              <a:t>удожник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6941040" y="1439028"/>
            <a:ext cx="1990586" cy="1918279"/>
            <a:chOff x="5259072" y="4312295"/>
            <a:chExt cx="1940041" cy="1936087"/>
          </a:xfrm>
        </p:grpSpPr>
        <p:sp>
          <p:nvSpPr>
            <p:cNvPr id="44" name="Овал 43"/>
            <p:cNvSpPr/>
            <p:nvPr/>
          </p:nvSpPr>
          <p:spPr>
            <a:xfrm>
              <a:off x="5259072" y="4312295"/>
              <a:ext cx="1940041" cy="1936087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Овал 4"/>
            <p:cNvSpPr/>
            <p:nvPr/>
          </p:nvSpPr>
          <p:spPr>
            <a:xfrm>
              <a:off x="5543184" y="4595828"/>
              <a:ext cx="1371817" cy="1369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7057239" y="3115623"/>
            <a:ext cx="1544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Ц</a:t>
            </a:r>
            <a:r>
              <a:rPr lang="ru-RU" b="1" dirty="0" smtClean="0">
                <a:solidFill>
                  <a:prstClr val="black"/>
                </a:solidFill>
              </a:rPr>
              <a:t>веточник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9602621" y="1345921"/>
            <a:ext cx="1988972" cy="1918279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Прямоугольник 50"/>
          <p:cNvSpPr/>
          <p:nvPr/>
        </p:nvSpPr>
        <p:spPr>
          <a:xfrm>
            <a:off x="9668159" y="3149443"/>
            <a:ext cx="15840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Ч</a:t>
            </a:r>
            <a:r>
              <a:rPr lang="ru-RU" b="1" dirty="0" smtClean="0">
                <a:solidFill>
                  <a:prstClr val="black"/>
                </a:solidFill>
              </a:rPr>
              <a:t>ертежник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014389" y="4089525"/>
            <a:ext cx="1999805" cy="2046731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Прямоугольник 56"/>
          <p:cNvSpPr/>
          <p:nvPr/>
        </p:nvSpPr>
        <p:spPr>
          <a:xfrm>
            <a:off x="2302388" y="6037799"/>
            <a:ext cx="11641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Ш</a:t>
            </a:r>
            <a:r>
              <a:rPr lang="ru-RU" b="1" dirty="0" smtClean="0">
                <a:solidFill>
                  <a:prstClr val="black"/>
                </a:solidFill>
              </a:rPr>
              <a:t>вея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755871" y="5958124"/>
            <a:ext cx="1690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Э</a:t>
            </a:r>
            <a:r>
              <a:rPr lang="ru-RU" b="1" dirty="0" smtClean="0">
                <a:solidFill>
                  <a:prstClr val="black"/>
                </a:solidFill>
              </a:rPr>
              <a:t>кскурсовод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520051" y="4089525"/>
            <a:ext cx="1999805" cy="2046731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Овал 66"/>
          <p:cNvSpPr/>
          <p:nvPr/>
        </p:nvSpPr>
        <p:spPr>
          <a:xfrm>
            <a:off x="6983675" y="4031395"/>
            <a:ext cx="1939414" cy="2072720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Прямоугольник 68"/>
          <p:cNvSpPr/>
          <p:nvPr/>
        </p:nvSpPr>
        <p:spPr>
          <a:xfrm>
            <a:off x="7435263" y="5951732"/>
            <a:ext cx="1218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Ю</a:t>
            </a:r>
            <a:r>
              <a:rPr lang="ru-RU" b="1" dirty="0" smtClean="0">
                <a:solidFill>
                  <a:prstClr val="black"/>
                </a:solidFill>
              </a:rPr>
              <a:t>рист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5601038" y="2951516"/>
            <a:ext cx="6122778" cy="3100699"/>
            <a:chOff x="2795857" y="4004232"/>
            <a:chExt cx="6122778" cy="3100699"/>
          </a:xfrm>
        </p:grpSpPr>
        <p:sp>
          <p:nvSpPr>
            <p:cNvPr id="74" name="Овал 73"/>
            <p:cNvSpPr/>
            <p:nvPr/>
          </p:nvSpPr>
          <p:spPr>
            <a:xfrm>
              <a:off x="6918830" y="5058200"/>
              <a:ext cx="1999805" cy="2046731"/>
            </a:xfrm>
            <a:prstGeom prst="ellipse">
              <a:avLst/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Овал 4"/>
            <p:cNvSpPr/>
            <p:nvPr/>
          </p:nvSpPr>
          <p:spPr>
            <a:xfrm>
              <a:off x="2795857" y="4004232"/>
              <a:ext cx="1414075" cy="1447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10042424" y="5951731"/>
            <a:ext cx="1430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Я</a:t>
            </a:r>
            <a:r>
              <a:rPr lang="ru-RU" b="1" dirty="0" smtClean="0">
                <a:solidFill>
                  <a:prstClr val="black"/>
                </a:solidFill>
              </a:rPr>
              <a:t>зыковед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83835" y="1"/>
            <a:ext cx="10259122" cy="8586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Профессии </a:t>
            </a:r>
            <a:r>
              <a:rPr lang="ru-RU" sz="3600" b="1" dirty="0">
                <a:latin typeface="Comic Sans MS" panose="030F0702030302020204" pitchFamily="66" charset="0"/>
                <a:cs typeface="Aharoni" panose="02010803020104030203" pitchFamily="2" charset="-79"/>
              </a:rPr>
              <a:t>по признаку «предмет труда»  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642519" y="1146430"/>
            <a:ext cx="10420525" cy="1177678"/>
            <a:chOff x="2016290" y="1537888"/>
            <a:chExt cx="8128483" cy="1177678"/>
          </a:xfrm>
        </p:grpSpPr>
        <p:sp>
          <p:nvSpPr>
            <p:cNvPr id="33" name="Полилиния 32"/>
            <p:cNvSpPr/>
            <p:nvPr/>
          </p:nvSpPr>
          <p:spPr>
            <a:xfrm>
              <a:off x="3114114" y="2030373"/>
              <a:ext cx="7030659" cy="501807"/>
            </a:xfrm>
            <a:custGeom>
              <a:avLst/>
              <a:gdLst>
                <a:gd name="connsiteX0" fmla="*/ 0 w 6367114"/>
                <a:gd name="connsiteY0" fmla="*/ 0 h 501805"/>
                <a:gd name="connsiteX1" fmla="*/ 6116212 w 6367114"/>
                <a:gd name="connsiteY1" fmla="*/ 0 h 501805"/>
                <a:gd name="connsiteX2" fmla="*/ 6367114 w 6367114"/>
                <a:gd name="connsiteY2" fmla="*/ 250903 h 501805"/>
                <a:gd name="connsiteX3" fmla="*/ 6116212 w 6367114"/>
                <a:gd name="connsiteY3" fmla="*/ 501805 h 501805"/>
                <a:gd name="connsiteX4" fmla="*/ 0 w 6367114"/>
                <a:gd name="connsiteY4" fmla="*/ 501805 h 501805"/>
                <a:gd name="connsiteX5" fmla="*/ 0 w 6367114"/>
                <a:gd name="connsiteY5" fmla="*/ 0 h 50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7114" h="501805">
                  <a:moveTo>
                    <a:pt x="6367114" y="501804"/>
                  </a:moveTo>
                  <a:lnTo>
                    <a:pt x="250902" y="501804"/>
                  </a:lnTo>
                  <a:lnTo>
                    <a:pt x="0" y="250902"/>
                  </a:lnTo>
                  <a:lnTo>
                    <a:pt x="250902" y="1"/>
                  </a:lnTo>
                  <a:lnTo>
                    <a:pt x="6367114" y="1"/>
                  </a:lnTo>
                  <a:lnTo>
                    <a:pt x="6367114" y="50180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6733" tIns="68581" rIns="128016" bIns="68581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/>
                <a:t>«человек – человек»: врач, учитель, психолог, продавец и др.</a:t>
              </a: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016290" y="1537888"/>
              <a:ext cx="1097825" cy="1177678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1" name="Полилиния 50"/>
          <p:cNvSpPr/>
          <p:nvPr/>
        </p:nvSpPr>
        <p:spPr>
          <a:xfrm>
            <a:off x="2877729" y="2565713"/>
            <a:ext cx="9185316" cy="501807"/>
          </a:xfrm>
          <a:custGeom>
            <a:avLst/>
            <a:gdLst>
              <a:gd name="connsiteX0" fmla="*/ 0 w 6385615"/>
              <a:gd name="connsiteY0" fmla="*/ 0 h 501805"/>
              <a:gd name="connsiteX1" fmla="*/ 6134713 w 6385615"/>
              <a:gd name="connsiteY1" fmla="*/ 0 h 501805"/>
              <a:gd name="connsiteX2" fmla="*/ 6385615 w 6385615"/>
              <a:gd name="connsiteY2" fmla="*/ 250903 h 501805"/>
              <a:gd name="connsiteX3" fmla="*/ 6134713 w 6385615"/>
              <a:gd name="connsiteY3" fmla="*/ 501805 h 501805"/>
              <a:gd name="connsiteX4" fmla="*/ 0 w 6385615"/>
              <a:gd name="connsiteY4" fmla="*/ 501805 h 501805"/>
              <a:gd name="connsiteX5" fmla="*/ 0 w 6385615"/>
              <a:gd name="connsiteY5" fmla="*/ 0 h 50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5615" h="501805">
                <a:moveTo>
                  <a:pt x="6385615" y="501804"/>
                </a:moveTo>
                <a:lnTo>
                  <a:pt x="250902" y="501804"/>
                </a:lnTo>
                <a:lnTo>
                  <a:pt x="0" y="250902"/>
                </a:lnTo>
                <a:lnTo>
                  <a:pt x="250902" y="1"/>
                </a:lnTo>
                <a:lnTo>
                  <a:pt x="6385615" y="1"/>
                </a:lnTo>
                <a:lnTo>
                  <a:pt x="6385615" y="5018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733" tIns="87631" rIns="163576" bIns="8763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300" b="1" dirty="0"/>
              <a:t>«человек – техника</a:t>
            </a:r>
            <a:r>
              <a:rPr lang="ru-RU" sz="2300" b="1" dirty="0" smtClean="0"/>
              <a:t>»: машинист</a:t>
            </a:r>
            <a:r>
              <a:rPr lang="ru-RU" sz="2300" b="1" dirty="0"/>
              <a:t>, слесарь, </a:t>
            </a:r>
            <a:r>
              <a:rPr lang="ru-RU" sz="2300" b="1" dirty="0" smtClean="0"/>
              <a:t>водитель и др.</a:t>
            </a:r>
            <a:endParaRPr lang="ru-RU" sz="2300" kern="1200" dirty="0"/>
          </a:p>
        </p:txBody>
      </p:sp>
      <p:sp>
        <p:nvSpPr>
          <p:cNvPr id="49" name="Овал 48"/>
          <p:cNvSpPr/>
          <p:nvPr/>
        </p:nvSpPr>
        <p:spPr>
          <a:xfrm>
            <a:off x="1683835" y="2329997"/>
            <a:ext cx="1279134" cy="1040846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Полилиния 59"/>
          <p:cNvSpPr/>
          <p:nvPr/>
        </p:nvSpPr>
        <p:spPr>
          <a:xfrm>
            <a:off x="2614246" y="3628711"/>
            <a:ext cx="9448799" cy="501807"/>
          </a:xfrm>
          <a:custGeom>
            <a:avLst/>
            <a:gdLst>
              <a:gd name="connsiteX0" fmla="*/ 0 w 4827530"/>
              <a:gd name="connsiteY0" fmla="*/ 0 h 501805"/>
              <a:gd name="connsiteX1" fmla="*/ 4576628 w 4827530"/>
              <a:gd name="connsiteY1" fmla="*/ 0 h 501805"/>
              <a:gd name="connsiteX2" fmla="*/ 4827530 w 4827530"/>
              <a:gd name="connsiteY2" fmla="*/ 250903 h 501805"/>
              <a:gd name="connsiteX3" fmla="*/ 4576628 w 4827530"/>
              <a:gd name="connsiteY3" fmla="*/ 501805 h 501805"/>
              <a:gd name="connsiteX4" fmla="*/ 0 w 4827530"/>
              <a:gd name="connsiteY4" fmla="*/ 501805 h 501805"/>
              <a:gd name="connsiteX5" fmla="*/ 0 w 4827530"/>
              <a:gd name="connsiteY5" fmla="*/ 0 h 50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530" h="501805">
                <a:moveTo>
                  <a:pt x="4827530" y="501804"/>
                </a:moveTo>
                <a:lnTo>
                  <a:pt x="250902" y="501804"/>
                </a:lnTo>
                <a:lnTo>
                  <a:pt x="0" y="250902"/>
                </a:lnTo>
                <a:lnTo>
                  <a:pt x="250902" y="1"/>
                </a:lnTo>
                <a:lnTo>
                  <a:pt x="4827530" y="1"/>
                </a:lnTo>
                <a:lnTo>
                  <a:pt x="4827530" y="5018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733" tIns="68581" rIns="128016" bIns="685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300" b="1" dirty="0"/>
              <a:t>«человек – природа»: агроном, лесник, </a:t>
            </a:r>
            <a:r>
              <a:rPr lang="ru-RU" sz="2300" b="1" dirty="0" smtClean="0"/>
              <a:t>ветеринар </a:t>
            </a:r>
            <a:r>
              <a:rPr lang="ru-RU" sz="2300" b="1" dirty="0"/>
              <a:t>и др.</a:t>
            </a:r>
          </a:p>
        </p:txBody>
      </p:sp>
      <p:sp>
        <p:nvSpPr>
          <p:cNvPr id="58" name="Овал 57"/>
          <p:cNvSpPr/>
          <p:nvPr/>
        </p:nvSpPr>
        <p:spPr>
          <a:xfrm>
            <a:off x="1683835" y="3380939"/>
            <a:ext cx="1193894" cy="1077382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Полилиния 65"/>
          <p:cNvSpPr/>
          <p:nvPr/>
        </p:nvSpPr>
        <p:spPr>
          <a:xfrm>
            <a:off x="2614246" y="4815882"/>
            <a:ext cx="9448800" cy="501807"/>
          </a:xfrm>
          <a:custGeom>
            <a:avLst/>
            <a:gdLst>
              <a:gd name="connsiteX0" fmla="*/ 0 w 4827530"/>
              <a:gd name="connsiteY0" fmla="*/ 0 h 501805"/>
              <a:gd name="connsiteX1" fmla="*/ 4576628 w 4827530"/>
              <a:gd name="connsiteY1" fmla="*/ 0 h 501805"/>
              <a:gd name="connsiteX2" fmla="*/ 4827530 w 4827530"/>
              <a:gd name="connsiteY2" fmla="*/ 250903 h 501805"/>
              <a:gd name="connsiteX3" fmla="*/ 4576628 w 4827530"/>
              <a:gd name="connsiteY3" fmla="*/ 501805 h 501805"/>
              <a:gd name="connsiteX4" fmla="*/ 0 w 4827530"/>
              <a:gd name="connsiteY4" fmla="*/ 501805 h 501805"/>
              <a:gd name="connsiteX5" fmla="*/ 0 w 4827530"/>
              <a:gd name="connsiteY5" fmla="*/ 0 h 50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530" h="501805">
                <a:moveTo>
                  <a:pt x="4827530" y="501804"/>
                </a:moveTo>
                <a:lnTo>
                  <a:pt x="250902" y="501804"/>
                </a:lnTo>
                <a:lnTo>
                  <a:pt x="0" y="250902"/>
                </a:lnTo>
                <a:lnTo>
                  <a:pt x="250902" y="1"/>
                </a:lnTo>
                <a:lnTo>
                  <a:pt x="4827530" y="1"/>
                </a:lnTo>
                <a:lnTo>
                  <a:pt x="4827530" y="5018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733" tIns="68581" rIns="128016" bIns="685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300" b="1" dirty="0"/>
              <a:t>«человек – художественный образ»: артист, дирижер, художник и др.</a:t>
            </a:r>
          </a:p>
        </p:txBody>
      </p:sp>
      <p:sp>
        <p:nvSpPr>
          <p:cNvPr id="64" name="Овал 63"/>
          <p:cNvSpPr/>
          <p:nvPr/>
        </p:nvSpPr>
        <p:spPr>
          <a:xfrm>
            <a:off x="1609825" y="4498382"/>
            <a:ext cx="1191957" cy="1120125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Полилиния 71"/>
          <p:cNvSpPr/>
          <p:nvPr/>
        </p:nvSpPr>
        <p:spPr>
          <a:xfrm>
            <a:off x="2767948" y="6052967"/>
            <a:ext cx="9295097" cy="501807"/>
          </a:xfrm>
          <a:custGeom>
            <a:avLst/>
            <a:gdLst>
              <a:gd name="connsiteX0" fmla="*/ 0 w 4827530"/>
              <a:gd name="connsiteY0" fmla="*/ 0 h 501805"/>
              <a:gd name="connsiteX1" fmla="*/ 4576628 w 4827530"/>
              <a:gd name="connsiteY1" fmla="*/ 0 h 501805"/>
              <a:gd name="connsiteX2" fmla="*/ 4827530 w 4827530"/>
              <a:gd name="connsiteY2" fmla="*/ 250903 h 501805"/>
              <a:gd name="connsiteX3" fmla="*/ 4576628 w 4827530"/>
              <a:gd name="connsiteY3" fmla="*/ 501805 h 501805"/>
              <a:gd name="connsiteX4" fmla="*/ 0 w 4827530"/>
              <a:gd name="connsiteY4" fmla="*/ 501805 h 501805"/>
              <a:gd name="connsiteX5" fmla="*/ 0 w 4827530"/>
              <a:gd name="connsiteY5" fmla="*/ 0 h 50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530" h="501805">
                <a:moveTo>
                  <a:pt x="4827530" y="501804"/>
                </a:moveTo>
                <a:lnTo>
                  <a:pt x="250902" y="501804"/>
                </a:lnTo>
                <a:lnTo>
                  <a:pt x="0" y="250902"/>
                </a:lnTo>
                <a:lnTo>
                  <a:pt x="250902" y="1"/>
                </a:lnTo>
                <a:lnTo>
                  <a:pt x="4827530" y="1"/>
                </a:lnTo>
                <a:lnTo>
                  <a:pt x="4827530" y="5018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733" tIns="68581" rIns="128016" bIns="6858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300" b="1" dirty="0"/>
              <a:t>«человек – знак»: редактор, программист, бухгалтер и др.</a:t>
            </a:r>
          </a:p>
        </p:txBody>
      </p:sp>
      <p:sp>
        <p:nvSpPr>
          <p:cNvPr id="70" name="Овал 69"/>
          <p:cNvSpPr/>
          <p:nvPr/>
        </p:nvSpPr>
        <p:spPr>
          <a:xfrm>
            <a:off x="1677689" y="5675505"/>
            <a:ext cx="1165948" cy="1107669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733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87203588"/>
              </p:ext>
            </p:extLst>
          </p:nvPr>
        </p:nvGraphicFramePr>
        <p:xfrm>
          <a:off x="1981200" y="548027"/>
          <a:ext cx="9601199" cy="940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0969" y="2960727"/>
            <a:ext cx="429810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7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Навыки и умения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0969" y="3658256"/>
            <a:ext cx="188384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700" dirty="0">
                <a:solidFill>
                  <a:srgbClr val="000000"/>
                </a:solidFill>
                <a:latin typeface="Times New Roman" panose="02020603050405020304" pitchFamily="18" charset="0"/>
              </a:rPr>
              <a:t>Опыт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0969" y="4391063"/>
            <a:ext cx="4193007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700" dirty="0">
                <a:solidFill>
                  <a:srgbClr val="000000"/>
                </a:solidFill>
                <a:latin typeface="Times New Roman" panose="02020603050405020304" pitchFamily="18" charset="0"/>
              </a:rPr>
              <a:t>Ответственность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0969" y="5159679"/>
            <a:ext cx="423539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700" dirty="0">
                <a:solidFill>
                  <a:srgbClr val="000000"/>
                </a:solidFill>
                <a:latin typeface="Times New Roman" panose="02020603050405020304" pitchFamily="18" charset="0"/>
              </a:rPr>
              <a:t>Желание учиться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0969" y="5857208"/>
            <a:ext cx="511627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700" dirty="0">
                <a:solidFill>
                  <a:srgbClr val="000000"/>
                </a:solidFill>
                <a:latin typeface="Times New Roman" panose="02020603050405020304" pitchFamily="18" charset="0"/>
              </a:rPr>
              <a:t>Личностные качества</a:t>
            </a: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259013" y="1993900"/>
            <a:ext cx="9586913" cy="752475"/>
            <a:chOff x="1423" y="1256"/>
            <a:chExt cx="6039" cy="474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18" y="1256"/>
              <a:ext cx="594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ru-RU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423" y="1371"/>
              <a:ext cx="5836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571500" marR="0" lvl="0" indent="-5715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</a:pPr>
              <a:r>
                <a:rPr kumimoji="0" lang="ru-RU" sz="3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Качественные знания в области профессии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391" y="1270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marR="0" lvl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9946" y="2746376"/>
            <a:ext cx="3943717" cy="36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6139" y="92101"/>
            <a:ext cx="7127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+mj-cs"/>
              </a:rPr>
              <a:t>Как сделать правильный выбор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+mj-cs"/>
              </a:rPr>
              <a:t>профессии</a:t>
            </a:r>
            <a:endParaRPr lang="ru-RU" sz="4000" b="1" i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1245" y="2012385"/>
            <a:ext cx="9942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Определить </a:t>
            </a:r>
            <a:r>
              <a:rPr lang="ru-RU" sz="2800" b="1" dirty="0"/>
              <a:t>свои интересы и </a:t>
            </a:r>
            <a:r>
              <a:rPr lang="ru-RU" sz="2800" b="1" dirty="0" smtClean="0"/>
              <a:t>увлечения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1245" y="2767668"/>
            <a:ext cx="9942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Обращать </a:t>
            </a:r>
            <a:r>
              <a:rPr lang="ru-RU" sz="2800" b="1" dirty="0"/>
              <a:t>внимание на свои </a:t>
            </a:r>
            <a:r>
              <a:rPr lang="ru-RU" sz="2800" b="1" dirty="0" smtClean="0"/>
              <a:t>способности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1245" y="3375705"/>
            <a:ext cx="9777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/>
              <a:t>Изучать </a:t>
            </a:r>
            <a:r>
              <a:rPr lang="ru-RU" sz="2800" b="1" dirty="0"/>
              <a:t>профессии, узнавать об </a:t>
            </a:r>
            <a:r>
              <a:rPr lang="ru-RU" sz="2800" b="1" dirty="0" smtClean="0"/>
              <a:t>особенностях</a:t>
            </a:r>
            <a:br>
              <a:rPr lang="ru-RU" sz="2800" b="1" dirty="0" smtClean="0"/>
            </a:br>
            <a:r>
              <a:rPr lang="ru-RU" sz="2800" b="1" dirty="0" smtClean="0"/>
              <a:t>разных профессий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07477" y="4499446"/>
            <a:ext cx="10984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/>
              <a:t>Учиться </a:t>
            </a:r>
            <a:r>
              <a:rPr lang="ru-RU" sz="2800" b="1" dirty="0"/>
              <a:t>и </a:t>
            </a:r>
            <a:r>
              <a:rPr lang="ru-RU" sz="2800" b="1" dirty="0" smtClean="0"/>
              <a:t>развиваться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16753" y="5347432"/>
            <a:ext cx="9671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Думать о будущем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246" y="3852758"/>
            <a:ext cx="3911045" cy="28390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753" y="94231"/>
            <a:ext cx="2609986" cy="19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93889" y="258902"/>
            <a:ext cx="5717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+mj-cs"/>
              </a:rPr>
              <a:t>Важность профессий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8123" y="1028343"/>
            <a:ext cx="1012873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Помощь людям в повседневной жизни</a:t>
            </a:r>
            <a:r>
              <a:rPr lang="ru-RU" dirty="0" smtClean="0"/>
              <a:t>: врачи </a:t>
            </a:r>
            <a:r>
              <a:rPr lang="ru-RU" dirty="0"/>
              <a:t>заботятся о нашем здоровье, </a:t>
            </a:r>
            <a:r>
              <a:rPr lang="ru-RU" dirty="0" smtClean="0"/>
              <a:t>пожарные </a:t>
            </a:r>
            <a:r>
              <a:rPr lang="ru-RU" dirty="0"/>
              <a:t>спасают нас в опасных </a:t>
            </a:r>
            <a:r>
              <a:rPr lang="ru-RU" dirty="0" smtClean="0"/>
              <a:t>ситуациях и т.д.</a:t>
            </a:r>
            <a:endParaRPr lang="ru-RU" dirty="0"/>
          </a:p>
          <a:p>
            <a:pPr algn="just"/>
            <a:r>
              <a:rPr lang="ru-RU" sz="2800" b="1" dirty="0"/>
              <a:t>Создание вещей: </a:t>
            </a:r>
            <a:r>
              <a:rPr lang="ru-RU" dirty="0" smtClean="0"/>
              <a:t>инженеры </a:t>
            </a:r>
            <a:r>
              <a:rPr lang="ru-RU" dirty="0"/>
              <a:t>и </a:t>
            </a:r>
            <a:r>
              <a:rPr lang="ru-RU" dirty="0" smtClean="0"/>
              <a:t>дизайнеры </a:t>
            </a:r>
            <a:r>
              <a:rPr lang="ru-RU" dirty="0"/>
              <a:t>помогают создавать новые вещи, которые делают нашу жизнь удобнее </a:t>
            </a:r>
            <a:r>
              <a:rPr lang="ru-RU" dirty="0" smtClean="0"/>
              <a:t>(телефоны</a:t>
            </a:r>
            <a:r>
              <a:rPr lang="ru-RU" dirty="0"/>
              <a:t>, компьютеры и игрушки и др.).</a:t>
            </a:r>
          </a:p>
          <a:p>
            <a:pPr algn="just"/>
            <a:r>
              <a:rPr lang="ru-RU" sz="2800" b="1" dirty="0"/>
              <a:t>Обучение и развитие: </a:t>
            </a:r>
            <a:r>
              <a:rPr lang="ru-RU" dirty="0" smtClean="0"/>
              <a:t>учителя </a:t>
            </a:r>
            <a:r>
              <a:rPr lang="ru-RU" dirty="0"/>
              <a:t>и воспитатели помогают нам учиться и </a:t>
            </a:r>
            <a:r>
              <a:rPr lang="ru-RU" dirty="0" smtClean="0"/>
              <a:t>развиваться,  </a:t>
            </a:r>
            <a:r>
              <a:rPr lang="ru-RU" dirty="0"/>
              <a:t>передают знания и навыки, которые нам понадобятся в будущем.</a:t>
            </a:r>
          </a:p>
          <a:p>
            <a:pPr algn="just"/>
            <a:r>
              <a:rPr lang="ru-RU" sz="2800" b="1" dirty="0"/>
              <a:t>Обеспечение безопасного и комфортного существования общества</a:t>
            </a:r>
            <a:r>
              <a:rPr lang="ru-RU" dirty="0" smtClean="0"/>
              <a:t>: милиция </a:t>
            </a:r>
            <a:r>
              <a:rPr lang="ru-RU" dirty="0"/>
              <a:t>и </a:t>
            </a:r>
            <a:r>
              <a:rPr lang="ru-RU" dirty="0" smtClean="0"/>
              <a:t>спасатели обеспечивают безопасность, строители создают дома, школы, магазины; </a:t>
            </a:r>
            <a:r>
              <a:rPr lang="ru-RU" dirty="0"/>
              <a:t>уборщики </a:t>
            </a:r>
            <a:r>
              <a:rPr lang="ru-RU" dirty="0" smtClean="0"/>
              <a:t>поддерживать </a:t>
            </a:r>
            <a:r>
              <a:rPr lang="ru-RU" dirty="0"/>
              <a:t>порядок на улице и в </a:t>
            </a:r>
            <a:r>
              <a:rPr lang="ru-RU" dirty="0" smtClean="0"/>
              <a:t>зданиях и т.д.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906" y="4298852"/>
            <a:ext cx="3549894" cy="23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307</Words>
  <Application>Microsoft Office PowerPoint</Application>
  <PresentationFormat>Широкоэкранный</PresentationFormat>
  <Paragraphs>87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Unicode MS</vt:lpstr>
      <vt:lpstr>Aharoni</vt:lpstr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Тема занятия:  «Труд и профессия» (4 класс)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Конституции Республики Беларусь</dc:title>
  <dc:creator>В.Н. Ковалева</dc:creator>
  <cp:lastModifiedBy>Ирина Андрончик</cp:lastModifiedBy>
  <cp:revision>317</cp:revision>
  <dcterms:created xsi:type="dcterms:W3CDTF">2025-02-21T08:43:24Z</dcterms:created>
  <dcterms:modified xsi:type="dcterms:W3CDTF">2026-01-26T07:07:47Z</dcterms:modified>
</cp:coreProperties>
</file>