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70" r:id="rId4"/>
    <p:sldId id="283" r:id="rId5"/>
    <p:sldId id="281" r:id="rId6"/>
    <p:sldId id="280" r:id="rId7"/>
    <p:sldId id="268" r:id="rId8"/>
    <p:sldId id="27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26310-1239-48CF-8334-A525957B2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578AA3-882D-46AB-8729-F5CAC7A0B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5E49DB-D520-474F-80A8-D384C5EF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265EB-8DFD-4F0C-820A-22862EE7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2AA71-FC58-499F-9E2A-220AF489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B00A9-1646-4F6A-B7AC-DFC3E613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9A596B-2713-46E8-A535-68D83EC7C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52092-3CB6-4A88-8FFB-79E627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985EA-EC02-47E2-9CCE-EC6E2E26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F807F-9F91-45BE-BC22-0F900B6F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0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159618-D55C-4140-BC74-010865FBB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27BA9B-6BEC-4499-A91B-5F6715663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E6E5E-645F-4256-989B-70E6CF7D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6D64A-39D5-4AC4-95E1-4F923FEE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8726AA-CF1D-4530-8952-5967476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6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EAD70-8231-4CFD-B426-157ABB90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6F414-C8F0-4D98-AFA4-E7DF169C8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F5491-DBB7-4EB1-AA66-2333D74E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F8C4A5-D021-4BDB-A6C9-216607F6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85D33-C0D6-4862-ABF3-A7151C31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7D3C7-7D0F-41FD-A546-AE85E96D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EDF26A-4157-401F-95E5-E49B81F50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F93C6-7DC7-469F-8DD3-47A128C8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03C588-1719-4A4E-8557-13DAC65B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FFB10-69B7-434E-A111-1A046B7C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0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009F1-2500-467B-9E6F-B1D1AC6E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E8B6E-2D08-4380-99A5-7F1DCA462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7555FA-713D-4C29-BC4F-26300849F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472E57-1462-4CEF-923A-66FA2CCC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899B4B-9E71-48BD-AB42-7390D51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C6A00-81AF-4B0E-B449-BDACAC3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0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BD216-DC33-42E0-9ACE-25431195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27EF8E-9B58-4110-AEFD-97A72CD18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41267-2DC5-41E0-A6FB-785CFE496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21E11C-1DCC-4508-A48A-FD733259E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E93309-2D61-4C0D-A2BB-2F4D358B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771DAF-AB74-4FC1-A584-3888C08E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EF2925-16EF-4C3C-946D-61B95621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90F093-2676-42EC-86A6-7C3BD85A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22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093F2-E03C-4E37-B8F5-2CCC0F61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5C4228-D378-4495-B8D7-E718BA5D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2A576-A85C-4AA8-820A-21DCAA8E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3F78F3-32BB-4DAB-B260-4DDFF761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BB1409-1C83-4071-9B50-AB24F0AD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DECF27-3A0B-4D40-9F9B-46AA9065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4E5E53-B2F9-43EF-A86D-934186A8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1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3FB81-2B02-4C3A-8E8E-1C4DC5FD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F2FCCD-3316-4C0E-93AA-F6DEBD2C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85C00F-CE1C-4840-98C3-3F15B24C8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908AE5-E2F6-4573-AC98-3BB5135C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00CF7A-62A6-4BB6-9744-8FB85C6F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56B05-CD70-46E1-BF71-9120C71A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8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EC1EC-66E4-4D4F-B9A3-A2457539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2BA6D5-FD9E-4DE8-B53A-BF7CA8F82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3C50E-EDC0-484E-AB2A-4C8F4A3B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FC5EA-10D9-4B46-9739-963C777F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CBFA48-25F7-49AD-B032-F08963A1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694252-2741-44CF-8B89-D1E2FBC6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13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6E8A0-6F70-4EF3-B316-6F7491DF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B1C34-587B-47E8-A3E1-261AED31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6D636-F9F6-4200-8AAC-7C31822F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BA07E-E485-4486-862C-BEF153567C3A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1FDC4-EBEF-4C90-B7E9-CB202F62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07FFD-AC15-4525-AF9B-7CFBD5F2C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9471-AF8D-48D5-BFDC-6278152E25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707" y="2718036"/>
            <a:ext cx="8382468" cy="2186152"/>
          </a:xfrm>
        </p:spPr>
        <p:txBody>
          <a:bodyPr>
            <a:normAutofit fontScale="90000"/>
          </a:bodyPr>
          <a:lstStyle/>
          <a:p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«Основной труд </a:t>
            </a:r>
            <a:r>
              <a:rPr lang="be-BY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октябрят –</a:t>
            </a:r>
            <a:br>
              <a:rPr lang="be-BY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учеба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527386" y="17963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44" y="2743933"/>
            <a:ext cx="4056256" cy="3996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913" y="3358"/>
            <a:ext cx="336528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406" y="81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труд октябрят – учеба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225089" y="222623"/>
            <a:ext cx="6887160" cy="4178595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200" i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200" i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200" i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000" i="1" dirty="0"/>
              <a:t>Октябрята – умные ребята.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000" i="1" dirty="0"/>
              <a:t>В школу ходим мы учиться,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000" i="1" dirty="0"/>
              <a:t>На уроках не гулять,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000" i="1" dirty="0"/>
              <a:t>И в дневник оценку «десять»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000" i="1" dirty="0"/>
              <a:t>Можно смело нам писать!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1800" i="1" dirty="0"/>
              <a:t>                                        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3905" r="26390"/>
          <a:stretch/>
        </p:blipFill>
        <p:spPr>
          <a:xfrm>
            <a:off x="0" y="8134"/>
            <a:ext cx="1672683" cy="6849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971" y="3951942"/>
            <a:ext cx="3713356" cy="2564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286" y="3951942"/>
            <a:ext cx="2657131" cy="26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844" y="230403"/>
            <a:ext cx="10213866" cy="97386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помогает октябренку быть прилежным в учебе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475753" y="3813716"/>
            <a:ext cx="9484244" cy="732863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4200" i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ru-RU" sz="3600" b="1" i="1" dirty="0"/>
          </a:p>
          <a:p>
            <a:pPr marL="0" indent="0">
              <a:spcBef>
                <a:spcPts val="0"/>
              </a:spcBef>
              <a:buNone/>
            </a:pPr>
            <a:endParaRPr lang="ru-RU" sz="3600" b="1" i="1" dirty="0"/>
          </a:p>
          <a:p>
            <a:pPr marL="0" indent="0">
              <a:spcBef>
                <a:spcPts val="0"/>
              </a:spcBef>
              <a:buNone/>
            </a:pPr>
            <a:endParaRPr lang="ru-RU" sz="3600" b="1" i="1" dirty="0"/>
          </a:p>
          <a:p>
            <a:pPr marL="0" indent="0">
              <a:spcBef>
                <a:spcPts val="0"/>
              </a:spcBef>
              <a:buNone/>
            </a:pPr>
            <a:endParaRPr lang="ru-RU" sz="3600" b="1" i="1" dirty="0"/>
          </a:p>
          <a:p>
            <a:pPr marL="0" indent="0">
              <a:spcBef>
                <a:spcPts val="0"/>
              </a:spcBef>
              <a:buNone/>
            </a:pPr>
            <a:endParaRPr lang="ru-RU" sz="3600" b="1" i="1" dirty="0"/>
          </a:p>
          <a:p>
            <a:pPr marL="0" indent="0">
              <a:spcBef>
                <a:spcPts val="0"/>
              </a:spcBef>
              <a:buNone/>
            </a:pPr>
            <a:endParaRPr lang="ru-RU" sz="3600" b="1" i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3600" b="1" i="1" dirty="0"/>
              <a:t> </a:t>
            </a:r>
            <a:endParaRPr lang="ru-RU" sz="3600" i="1" dirty="0"/>
          </a:p>
          <a:p>
            <a:pPr marL="0" indent="0">
              <a:spcBef>
                <a:spcPts val="0"/>
              </a:spcBef>
              <a:buNone/>
            </a:pPr>
            <a:endParaRPr lang="be-BY" sz="18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476" r="26151"/>
          <a:stretch/>
        </p:blipFill>
        <p:spPr>
          <a:xfrm>
            <a:off x="11151" y="0"/>
            <a:ext cx="166153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418" y="1445954"/>
            <a:ext cx="3290267" cy="2367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006" y="3997543"/>
            <a:ext cx="4811447" cy="238029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973766" y="1677299"/>
            <a:ext cx="5420905" cy="1567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/>
              <a:t>Любовь к учебе и труду</a:t>
            </a:r>
            <a:r>
              <a:rPr lang="ru-RU" sz="2800" i="1" dirty="0"/>
              <a:t>:</a:t>
            </a:r>
          </a:p>
          <a:p>
            <a:r>
              <a:rPr lang="ru-RU" sz="2800" i="1" dirty="0"/>
              <a:t> </a:t>
            </a:r>
            <a:r>
              <a:rPr lang="ru-RU" sz="2400" i="1" dirty="0"/>
              <a:t>«Только тех, кто любит труд, октябрятами зовут!»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58952" y="4338613"/>
            <a:ext cx="4694663" cy="1515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/>
              <a:t>Активность на уроках: </a:t>
            </a:r>
          </a:p>
          <a:p>
            <a:r>
              <a:rPr lang="ru-RU" sz="2400" i="1" dirty="0"/>
              <a:t>«На уроках не гулять»</a:t>
            </a:r>
          </a:p>
        </p:txBody>
      </p:sp>
    </p:spTree>
    <p:extLst>
      <p:ext uri="{BB962C8B-B14F-4D97-AF65-F5344CB8AC3E}">
        <p14:creationId xmlns:p14="http://schemas.microsoft.com/office/powerpoint/2010/main" val="2745394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5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844" y="230403"/>
            <a:ext cx="10213866" cy="97386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помогает октябренку быть прилежным в учебе?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336050" y="1349297"/>
            <a:ext cx="9484244" cy="267986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4200" i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b="1" i="1" dirty="0"/>
              <a:t> </a:t>
            </a:r>
            <a:endParaRPr lang="ru-RU" sz="3600" i="1" dirty="0"/>
          </a:p>
          <a:p>
            <a:pPr marL="0" indent="0">
              <a:spcBef>
                <a:spcPts val="0"/>
              </a:spcBef>
              <a:buNone/>
            </a:pPr>
            <a:endParaRPr lang="be-BY" sz="18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6124" r="23841"/>
          <a:stretch/>
        </p:blipFill>
        <p:spPr>
          <a:xfrm>
            <a:off x="-8475" y="0"/>
            <a:ext cx="1683834" cy="685800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817845" y="4307066"/>
            <a:ext cx="7993642" cy="1420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/>
              <a:t>Ответственность: </a:t>
            </a:r>
          </a:p>
          <a:p>
            <a:pPr algn="ctr"/>
            <a:r>
              <a:rPr lang="ru-RU" sz="2400" i="1" dirty="0"/>
              <a:t>«Никогда, нигде, ни в чем мы друзей не подведем»</a:t>
            </a:r>
          </a:p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469" y="3823591"/>
            <a:ext cx="1876825" cy="2547411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906471" y="1751864"/>
            <a:ext cx="5429036" cy="12466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i="1" dirty="0"/>
              <a:t>Стремление к знаниям:</a:t>
            </a:r>
          </a:p>
          <a:p>
            <a:r>
              <a:rPr lang="ru-RU" sz="2800" b="1" i="1" dirty="0"/>
              <a:t> </a:t>
            </a:r>
            <a:r>
              <a:rPr lang="ru-RU" sz="2400" i="1" dirty="0"/>
              <a:t>«Мы читаем и считаем, на луну слетать мечтаем»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380" y="1435269"/>
            <a:ext cx="2115237" cy="16250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2619" y="1487735"/>
            <a:ext cx="2460829" cy="16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8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621" y="176958"/>
            <a:ext cx="8794898" cy="9039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711434" y="659735"/>
            <a:ext cx="9472216" cy="456136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4200" dirty="0"/>
          </a:p>
          <a:p>
            <a:pPr marL="0" indent="0">
              <a:spcBef>
                <a:spcPts val="0"/>
              </a:spcBef>
              <a:buNone/>
            </a:pPr>
            <a:r>
              <a:rPr lang="ru-RU" sz="4200" i="1" dirty="0"/>
              <a:t>                    </a:t>
            </a:r>
            <a:endParaRPr lang="ru-RU" sz="4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7268" r="25458"/>
          <a:stretch/>
        </p:blipFill>
        <p:spPr>
          <a:xfrm>
            <a:off x="-11151" y="-594"/>
            <a:ext cx="1483112" cy="67970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52" y="4492311"/>
            <a:ext cx="2246488" cy="1869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454" y="3821753"/>
            <a:ext cx="1564218" cy="15550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8012" y="5191340"/>
            <a:ext cx="2199060" cy="1398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1388" y="3754436"/>
            <a:ext cx="1598244" cy="162006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71961" y="74243"/>
            <a:ext cx="1029452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/>
            <a:r>
              <a:rPr lang="ru-RU" sz="3600" b="1" dirty="0"/>
              <a:t>Как облегчить учебу и быть успешным в учебе</a:t>
            </a:r>
          </a:p>
          <a:p>
            <a:pPr marL="541338"/>
            <a:r>
              <a:rPr lang="ru-RU" sz="1000" dirty="0"/>
              <a:t> 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ru-RU" sz="2800" dirty="0" smtClean="0"/>
              <a:t>Организовать </a:t>
            </a:r>
            <a:r>
              <a:rPr lang="ru-RU" sz="2800" dirty="0"/>
              <a:t>уютное рабочее место для подготовки домашнего </a:t>
            </a:r>
            <a:r>
              <a:rPr lang="ru-RU" sz="2800" dirty="0" smtClean="0"/>
              <a:t>задания</a:t>
            </a:r>
            <a:endParaRPr lang="ru-RU" sz="28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/>
              <a:t> Соблюдать </a:t>
            </a:r>
            <a:r>
              <a:rPr lang="ru-RU" sz="2800" dirty="0"/>
              <a:t>режим дня (сон, питание, свежий воздух</a:t>
            </a:r>
            <a:r>
              <a:rPr lang="ru-RU" sz="2800" dirty="0" smtClean="0"/>
              <a:t>) </a:t>
            </a:r>
            <a:endParaRPr lang="ru-RU" sz="28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/>
              <a:t> Чередовать </a:t>
            </a:r>
            <a:r>
              <a:rPr lang="ru-RU" sz="2800" dirty="0"/>
              <a:t>предметы и делать </a:t>
            </a:r>
            <a:r>
              <a:rPr lang="ru-RU" sz="2800" dirty="0" smtClean="0"/>
              <a:t>перерывы </a:t>
            </a:r>
            <a:endParaRPr lang="ru-RU" sz="28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/>
              <a:t> Работать </a:t>
            </a:r>
            <a:r>
              <a:rPr lang="ru-RU" sz="2800" dirty="0"/>
              <a:t>над </a:t>
            </a:r>
            <a:r>
              <a:rPr lang="ru-RU" sz="2800" dirty="0" smtClean="0"/>
              <a:t>самодисциплиной</a:t>
            </a:r>
            <a:endParaRPr lang="ru-RU" sz="28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2800" dirty="0" smtClean="0"/>
              <a:t> Вырабатывать </a:t>
            </a:r>
            <a:r>
              <a:rPr lang="ru-RU" sz="2800" dirty="0"/>
              <a:t>привычку к обязательному выполнению домашних </a:t>
            </a:r>
            <a:r>
              <a:rPr lang="ru-RU" sz="2800" dirty="0" smtClean="0"/>
              <a:t>заданий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325" y="5327686"/>
            <a:ext cx="1936181" cy="13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15" y="0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68582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63253" y="748821"/>
            <a:ext cx="11047141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/>
              <a:t>Объяснение сложного </a:t>
            </a:r>
            <a:r>
              <a:rPr lang="ru-RU" sz="3200" dirty="0" smtClean="0"/>
              <a:t>материала</a:t>
            </a:r>
          </a:p>
          <a:p>
            <a:pPr marL="342900" indent="-342900" algn="just">
              <a:lnSpc>
                <a:spcPts val="2000"/>
              </a:lnSpc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/>
              <a:t>Совместное выполнение домашних </a:t>
            </a:r>
            <a:r>
              <a:rPr lang="ru-RU" sz="3200" dirty="0" smtClean="0"/>
              <a:t>заданий</a:t>
            </a:r>
          </a:p>
          <a:p>
            <a:pPr marL="457200" indent="-457200" algn="just">
              <a:lnSpc>
                <a:spcPts val="2000"/>
              </a:lnSpc>
              <a:buFont typeface="Wingdings" panose="05000000000000000000" pitchFamily="2" charset="2"/>
              <a:buChar char="§"/>
            </a:pPr>
            <a:endParaRPr lang="ru-RU" sz="3200" dirty="0" smtClean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 smtClean="0"/>
              <a:t>Взаимная </a:t>
            </a:r>
            <a:r>
              <a:rPr lang="ru-RU" sz="3200" dirty="0"/>
              <a:t>проверка и </a:t>
            </a:r>
            <a:r>
              <a:rPr lang="ru-RU" sz="3200" dirty="0" smtClean="0"/>
              <a:t>обсуждение</a:t>
            </a:r>
          </a:p>
          <a:p>
            <a:pPr marL="342900" indent="-342900" algn="just">
              <a:lnSpc>
                <a:spcPts val="2000"/>
              </a:lnSpc>
              <a:buFont typeface="Wingdings" panose="05000000000000000000" pitchFamily="2" charset="2"/>
              <a:buChar char="§"/>
            </a:pPr>
            <a:endParaRPr lang="ru-RU" sz="2400" dirty="0" smtClean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 smtClean="0"/>
              <a:t>Подготовка </a:t>
            </a:r>
            <a:r>
              <a:rPr lang="ru-RU" sz="3200" dirty="0"/>
              <a:t>к контрольным </a:t>
            </a:r>
            <a:r>
              <a:rPr lang="ru-RU" sz="3200" dirty="0" smtClean="0"/>
              <a:t>работам</a:t>
            </a:r>
          </a:p>
          <a:p>
            <a:pPr marL="342900" indent="-342900" algn="just">
              <a:lnSpc>
                <a:spcPts val="2000"/>
              </a:lnSpc>
              <a:buFont typeface="Wingdings" panose="05000000000000000000" pitchFamily="2" charset="2"/>
              <a:buChar char="§"/>
            </a:pPr>
            <a:endParaRPr lang="ru-RU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/>
              <a:t>Поддержка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383" y="4525003"/>
            <a:ext cx="2471950" cy="2030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645" y="4525003"/>
            <a:ext cx="2329968" cy="2030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822" y="4525003"/>
            <a:ext cx="2381687" cy="2030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7668" y="842046"/>
            <a:ext cx="1989381" cy="25905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62868" y="0"/>
            <a:ext cx="9335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Оказание помощи в учебе другим  учащимся</a:t>
            </a:r>
          </a:p>
        </p:txBody>
      </p:sp>
    </p:spTree>
    <p:extLst>
      <p:ext uri="{BB962C8B-B14F-4D97-AF65-F5344CB8AC3E}">
        <p14:creationId xmlns:p14="http://schemas.microsoft.com/office/powerpoint/2010/main" val="29880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30" y="0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03113" y="0"/>
            <a:ext cx="1047141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be-BY" sz="2800" b="1" dirty="0"/>
          </a:p>
          <a:p>
            <a:endParaRPr lang="ru-RU" sz="28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7154" t="162" r="26124" b="-162"/>
          <a:stretch/>
        </p:blipFill>
        <p:spPr>
          <a:xfrm>
            <a:off x="-11152" y="-11746"/>
            <a:ext cx="1572323" cy="68697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0738" y="91263"/>
            <a:ext cx="9934221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ОО «БРПО» «Пароль-октябренок: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Хотим все знать!»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853" y="2185783"/>
            <a:ext cx="4791075" cy="31940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99928" y="1376399"/>
            <a:ext cx="577459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/>
              <a:t>Маршрут 1. «Моя Родина»</a:t>
            </a:r>
          </a:p>
          <a:p>
            <a:pPr algn="just">
              <a:lnSpc>
                <a:spcPct val="150000"/>
              </a:lnSpc>
            </a:pPr>
            <a:r>
              <a:rPr lang="ru-RU" sz="2800" dirty="0"/>
              <a:t>Маршрут 2. «Эрудиты»</a:t>
            </a:r>
          </a:p>
          <a:p>
            <a:pPr algn="just">
              <a:lnSpc>
                <a:spcPct val="150000"/>
              </a:lnSpc>
            </a:pPr>
            <a:r>
              <a:rPr lang="ru-RU" sz="2800" dirty="0"/>
              <a:t>Маршрут 3. «Традиции поколений»</a:t>
            </a:r>
          </a:p>
          <a:p>
            <a:pPr algn="just">
              <a:lnSpc>
                <a:spcPct val="150000"/>
              </a:lnSpc>
            </a:pPr>
            <a:r>
              <a:rPr lang="ru-RU" sz="2800" dirty="0"/>
              <a:t>Маршрут 4. «Октябрятский»</a:t>
            </a:r>
          </a:p>
          <a:p>
            <a:pPr algn="just">
              <a:lnSpc>
                <a:spcPct val="150000"/>
              </a:lnSpc>
            </a:pPr>
            <a:r>
              <a:rPr lang="ru-RU" sz="2800" dirty="0"/>
              <a:t>Маршрут 5. «Творческий»</a:t>
            </a:r>
          </a:p>
          <a:p>
            <a:pPr algn="just">
              <a:lnSpc>
                <a:spcPct val="150000"/>
              </a:lnSpc>
            </a:pPr>
            <a:r>
              <a:rPr lang="ru-RU" sz="2800" dirty="0"/>
              <a:t>Маршрут 6. «На спорте»</a:t>
            </a:r>
          </a:p>
          <a:p>
            <a:pPr algn="just">
              <a:lnSpc>
                <a:spcPct val="150000"/>
              </a:lnSpc>
            </a:pPr>
            <a:r>
              <a:rPr lang="ru-RU" sz="2800" dirty="0"/>
              <a:t>Маршрут 7. «80 лет Победы»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2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5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433" y="181936"/>
            <a:ext cx="9780655" cy="82277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труд октябрят – учеба 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711434" y="659735"/>
            <a:ext cx="9472216" cy="456136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4200" dirty="0"/>
          </a:p>
          <a:p>
            <a:pPr marL="0" indent="0">
              <a:spcBef>
                <a:spcPts val="0"/>
              </a:spcBef>
              <a:buNone/>
            </a:pPr>
            <a:r>
              <a:rPr lang="ru-RU" sz="4200" i="1" dirty="0"/>
              <a:t> 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200" i="1" dirty="0"/>
              <a:t>                    </a:t>
            </a:r>
            <a:endParaRPr lang="ru-RU" sz="4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1680" y="-21265"/>
            <a:ext cx="3137220" cy="67970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562" y="1315841"/>
            <a:ext cx="3008590" cy="2346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489" y="1315841"/>
            <a:ext cx="2698044" cy="232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737" y="3849241"/>
            <a:ext cx="5557308" cy="274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</TotalTime>
  <Words>287</Words>
  <Application>Microsoft Office PowerPoint</Application>
  <PresentationFormat>Широкоэкранный</PresentationFormat>
  <Paragraphs>77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Тема Office</vt:lpstr>
      <vt:lpstr>Тема занятия:  «Основной труд октябрят – учеба»  (2 класс)</vt:lpstr>
      <vt:lpstr>Основной труд октябрят – учеба </vt:lpstr>
      <vt:lpstr>Что помогает октябренку быть прилежным в учебе?</vt:lpstr>
      <vt:lpstr>Что помогает октябренку быть прилежным в учебе?</vt:lpstr>
      <vt:lpstr> </vt:lpstr>
      <vt:lpstr>Презентация PowerPoint</vt:lpstr>
      <vt:lpstr>Презентация PowerPoint</vt:lpstr>
      <vt:lpstr>Основной труд октябрят – учеба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занятия: «Молодежь – будущее страны»  (11 класс)</dc:title>
  <dc:creator>Пилипенко М.Н.</dc:creator>
  <cp:lastModifiedBy>User</cp:lastModifiedBy>
  <cp:revision>124</cp:revision>
  <dcterms:created xsi:type="dcterms:W3CDTF">2025-09-04T09:14:18Z</dcterms:created>
  <dcterms:modified xsi:type="dcterms:W3CDTF">2026-01-23T07:57:35Z</dcterms:modified>
</cp:coreProperties>
</file>