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318" r:id="rId4"/>
    <p:sldId id="330" r:id="rId5"/>
    <p:sldId id="328" r:id="rId6"/>
    <p:sldId id="32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315" y="2981924"/>
            <a:ext cx="6566054" cy="1653316"/>
          </a:xfrm>
        </p:spPr>
        <p:txBody>
          <a:bodyPr>
            <a:noAutofit/>
          </a:bodyPr>
          <a:lstStyle/>
          <a:p>
            <a:r>
              <a:rPr lang="be-BY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  <a:br>
              <a:rPr lang="be-BY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«Этические нормы использования информации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B6D98-687B-409B-B735-AD09CD11FF65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16" y="2596896"/>
            <a:ext cx="4392366" cy="4327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630D17-C027-40C1-8B04-F6CA14799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6278" y="1747838"/>
            <a:ext cx="6858000" cy="3362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1BB3-16CF-4BCC-8680-BD07B4339704}"/>
              </a:ext>
            </a:extLst>
          </p:cNvPr>
          <p:cNvSpPr txBox="1"/>
          <p:nvPr/>
        </p:nvSpPr>
        <p:spPr>
          <a:xfrm>
            <a:off x="2125545" y="161271"/>
            <a:ext cx="9518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искусственный интеллект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9313" y="584508"/>
            <a:ext cx="104305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понимаете под этическими нормами использования информации? 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использования информации включают в себя принципы и правила, которые определяют, как следует обращаться с данными, чтобы обеспечить уважение к правам и достоинству людей.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аспектам относятся: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конфиденциальность, согласие, честность, ответственность, справедливость.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Эти нормы помогают строить доверие и обеспечивать этичное обращение с информацией в различных сферах, включая бизнес, науку и технологии.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36E5C-A41C-4A6E-B9A4-345DADBE6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40" y="4884647"/>
            <a:ext cx="3098878" cy="21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6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34" y="-2630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6118" y="1774138"/>
            <a:ext cx="6858000" cy="33623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D969B-E176-4093-BC77-9AD96840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601" y="1083795"/>
            <a:ext cx="7277491" cy="54516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A6EED3-E784-4C1E-9B83-271153BA3A23}"/>
              </a:ext>
            </a:extLst>
          </p:cNvPr>
          <p:cNvSpPr txBox="1"/>
          <p:nvPr/>
        </p:nvSpPr>
        <p:spPr>
          <a:xfrm>
            <a:off x="1762699" y="391947"/>
            <a:ext cx="10289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Задание «Облако этических норм использования информации» </a:t>
            </a:r>
          </a:p>
        </p:txBody>
      </p:sp>
    </p:spTree>
    <p:extLst>
      <p:ext uri="{BB962C8B-B14F-4D97-AF65-F5344CB8AC3E}">
        <p14:creationId xmlns:p14="http://schemas.microsoft.com/office/powerpoint/2010/main" val="394007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6278" y="1747838"/>
            <a:ext cx="6858000" cy="3362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1BB3-16CF-4BCC-8680-BD07B4339704}"/>
              </a:ext>
            </a:extLst>
          </p:cNvPr>
          <p:cNvSpPr txBox="1"/>
          <p:nvPr/>
        </p:nvSpPr>
        <p:spPr>
          <a:xfrm>
            <a:off x="2125545" y="161271"/>
            <a:ext cx="9518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использования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9312" y="1071462"/>
            <a:ext cx="102094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Конфиденциальность</a:t>
            </a:r>
            <a:r>
              <a:rPr lang="ru-RU" sz="2400" i="1" dirty="0"/>
              <a:t>: </a:t>
            </a:r>
            <a:r>
              <a:rPr lang="ru-RU" sz="2400" dirty="0"/>
              <a:t>уважение к личной информации людей, защита данных от несанкционированного доступа и использование информации только с согласия субъекта.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Точность</a:t>
            </a:r>
            <a:r>
              <a:rPr lang="ru-RU" sz="2400" i="1" dirty="0"/>
              <a:t>: </a:t>
            </a:r>
            <a:r>
              <a:rPr lang="ru-RU" sz="2400" dirty="0"/>
              <a:t>обязанность предоставлять точную и достоверную информацию, избегая искажения фактов и распространения ложных данных.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Справедливость: </a:t>
            </a:r>
            <a:r>
              <a:rPr lang="ru-RU" sz="2400" dirty="0"/>
              <a:t>обеспечение равного доступа к информации для всех, избежание дискриминации и предвзятости в представлении данных.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Прозрачность: </a:t>
            </a:r>
            <a:r>
              <a:rPr lang="ru-RU" sz="2400" dirty="0"/>
              <a:t>открытость в отношении источников информации и методов ее сбора, что позволяет пользователям понимать, как используется их информация.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Ответственность</a:t>
            </a:r>
            <a:r>
              <a:rPr lang="ru-RU" sz="2400" b="1" dirty="0"/>
              <a:t>:</a:t>
            </a:r>
            <a:r>
              <a:rPr lang="ru-RU" sz="2400" dirty="0"/>
              <a:t> осознание последствий использования информации и готовность принимать ответственность за свои действия.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b="1" i="1" dirty="0"/>
              <a:t>Соблюдение авторских прав</a:t>
            </a:r>
            <a:r>
              <a:rPr lang="ru-RU" sz="2400" i="1" dirty="0"/>
              <a:t>: </a:t>
            </a:r>
            <a:r>
              <a:rPr lang="ru-RU" sz="2400" dirty="0"/>
              <a:t>уважение к интеллектуальной собственности и соблюдение прав авторов на их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77810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6278" y="1747838"/>
            <a:ext cx="6858000" cy="3362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1BB3-16CF-4BCC-8680-BD07B4339704}"/>
              </a:ext>
            </a:extLst>
          </p:cNvPr>
          <p:cNvSpPr txBox="1"/>
          <p:nvPr/>
        </p:nvSpPr>
        <p:spPr>
          <a:xfrm>
            <a:off x="2125544" y="672030"/>
            <a:ext cx="95180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интеллектуальная собственность?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9311" y="1535345"/>
            <a:ext cx="10430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 «интеллектуальная собственность» – 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собирательное понятие, означающее совокупность исключительных прав на результаты творческой деятельности и средства индивидуализации.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C0101-1C09-451F-91B5-CC184F002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09" y="3061263"/>
            <a:ext cx="5122355" cy="36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18FDBF-9C16-43A6-B7C6-605C9CA77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68" y="0"/>
            <a:ext cx="12257868" cy="68843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EDC230-9499-4BD7-9571-AAA0EF7D3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46278" y="1747838"/>
            <a:ext cx="6858000" cy="3362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71BB3-16CF-4BCC-8680-BD07B4339704}"/>
              </a:ext>
            </a:extLst>
          </p:cNvPr>
          <p:cNvSpPr txBox="1"/>
          <p:nvPr/>
        </p:nvSpPr>
        <p:spPr>
          <a:xfrm>
            <a:off x="1473528" y="434286"/>
            <a:ext cx="10822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охраны и управления интеллектуальной собственностью в Республике Беларусь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9311" y="1120676"/>
            <a:ext cx="104305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Включает следующие структуры: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 по науке и технологиям;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«Национальный центр интеллектуальной собственности;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охране и управлению интеллектуальной собственностью в органах государственного управления, научных и промышленных организациях, учреждениях высшего образования;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коллегия по делам интеллектуальной собственности Верховного Суда, Министерство внутренних дел, Следственный комитет и Государственный таможенный комитет, осуществляющие деятельность по защите прав на объекты интеллектуальной собственности;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Патентные поверенные и оценщики объектов интеллектуальной собственности и имущественных прав на них.</a:t>
            </a:r>
          </a:p>
          <a:p>
            <a:pPr algn="just">
              <a:spcAft>
                <a:spcPts val="0"/>
              </a:spcAft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39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346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Тема занятия:  «Этические нормы использования информации»  (11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User</cp:lastModifiedBy>
  <cp:revision>84</cp:revision>
  <dcterms:created xsi:type="dcterms:W3CDTF">2025-09-04T09:14:18Z</dcterms:created>
  <dcterms:modified xsi:type="dcterms:W3CDTF">2026-02-12T09:27:14Z</dcterms:modified>
</cp:coreProperties>
</file>