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59" r:id="rId4"/>
    <p:sldId id="266" r:id="rId5"/>
    <p:sldId id="268" r:id="rId6"/>
    <p:sldId id="270" r:id="rId7"/>
    <p:sldId id="271" r:id="rId8"/>
    <p:sldId id="272" r:id="rId9"/>
    <p:sldId id="273" r:id="rId10"/>
    <p:sldId id="274" r:id="rId11"/>
    <p:sldId id="267" r:id="rId12"/>
    <p:sldId id="261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66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3" autoAdjust="0"/>
    <p:restoredTop sz="95789" autoAdjust="0"/>
  </p:normalViewPr>
  <p:slideViewPr>
    <p:cSldViewPr snapToGrid="0">
      <p:cViewPr varScale="1">
        <p:scale>
          <a:sx n="110" d="100"/>
          <a:sy n="110" d="100"/>
        </p:scale>
        <p:origin x="8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0D8D8E-5DB2-444F-BE0C-A26341E8411F}" type="doc">
      <dgm:prSet loTypeId="urn:microsoft.com/office/officeart/2005/8/layout/vList2" loCatId="list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A0DD9F2D-5429-4656-B6A4-E2C5DA4CA0A4}">
      <dgm:prSet phldrT="[Текст]" custT="1"/>
      <dgm:spPr/>
      <dgm:t>
        <a:bodyPr/>
        <a:lstStyle/>
        <a:p>
          <a:pPr algn="l"/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Учащейся и студенческой молодежи</a:t>
          </a:r>
        </a:p>
      </dgm:t>
    </dgm:pt>
    <dgm:pt modelId="{FDFC9ADB-98F7-42C0-82C5-1C86265F675E}" type="parTrans" cxnId="{B164CAAC-7C3D-40FE-93AD-1187A6258286}">
      <dgm:prSet/>
      <dgm:spPr/>
      <dgm:t>
        <a:bodyPr/>
        <a:lstStyle/>
        <a:p>
          <a:endParaRPr lang="ru-RU"/>
        </a:p>
      </dgm:t>
    </dgm:pt>
    <dgm:pt modelId="{6E748B73-EAB6-4E4D-8107-15A10137ED81}" type="sibTrans" cxnId="{B164CAAC-7C3D-40FE-93AD-1187A6258286}">
      <dgm:prSet/>
      <dgm:spPr/>
      <dgm:t>
        <a:bodyPr/>
        <a:lstStyle/>
        <a:p>
          <a:endParaRPr lang="ru-RU"/>
        </a:p>
      </dgm:t>
    </dgm:pt>
    <dgm:pt modelId="{28A9E6A0-0E66-420F-8674-6BE4256207D2}">
      <dgm:prSet phldrT="[Текст]" custT="1"/>
      <dgm:spPr/>
      <dgm:t>
        <a:bodyPr/>
        <a:lstStyle/>
        <a:p>
          <a:pPr algn="l"/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Молодям специалистам и работающей молодежи</a:t>
          </a:r>
        </a:p>
      </dgm:t>
    </dgm:pt>
    <dgm:pt modelId="{8DDC9C9F-82C2-40D0-896E-F5E03CC94269}" type="parTrans" cxnId="{F978048E-BF54-4F70-B0F5-61AC1EFCBDE3}">
      <dgm:prSet/>
      <dgm:spPr/>
      <dgm:t>
        <a:bodyPr/>
        <a:lstStyle/>
        <a:p>
          <a:endParaRPr lang="ru-RU"/>
        </a:p>
      </dgm:t>
    </dgm:pt>
    <dgm:pt modelId="{DDEC8291-2F74-46C9-9CD7-87B7AE02E8AA}" type="sibTrans" cxnId="{F978048E-BF54-4F70-B0F5-61AC1EFCBDE3}">
      <dgm:prSet/>
      <dgm:spPr/>
      <dgm:t>
        <a:bodyPr/>
        <a:lstStyle/>
        <a:p>
          <a:endParaRPr lang="ru-RU"/>
        </a:p>
      </dgm:t>
    </dgm:pt>
    <dgm:pt modelId="{F1B6288F-5898-49BA-BC03-12C0F619A01E}">
      <dgm:prSet phldrT="[Текст]" custT="1"/>
      <dgm:spPr/>
      <dgm:t>
        <a:bodyPr/>
        <a:lstStyle/>
        <a:p>
          <a:pPr algn="l"/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Молодым семьям</a:t>
          </a:r>
        </a:p>
      </dgm:t>
    </dgm:pt>
    <dgm:pt modelId="{BE3482AE-0735-4E5B-B0B0-5AFF110FFC72}" type="parTrans" cxnId="{8A2671F9-BED9-41D0-BFDC-C50504E2E902}">
      <dgm:prSet/>
      <dgm:spPr/>
      <dgm:t>
        <a:bodyPr/>
        <a:lstStyle/>
        <a:p>
          <a:endParaRPr lang="ru-RU"/>
        </a:p>
      </dgm:t>
    </dgm:pt>
    <dgm:pt modelId="{B19181B9-E7C8-477E-9EC6-4E4F4EE21AED}" type="sibTrans" cxnId="{8A2671F9-BED9-41D0-BFDC-C50504E2E902}">
      <dgm:prSet/>
      <dgm:spPr/>
      <dgm:t>
        <a:bodyPr/>
        <a:lstStyle/>
        <a:p>
          <a:endParaRPr lang="ru-RU"/>
        </a:p>
      </dgm:t>
    </dgm:pt>
    <dgm:pt modelId="{AD025694-44D8-47C0-8910-05371D4F406B}">
      <dgm:prSet phldrT="[Текст]" custT="1"/>
      <dgm:spPr/>
      <dgm:t>
        <a:bodyPr/>
        <a:lstStyle/>
        <a:p>
          <a:pPr algn="l"/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Молодежные структуры</a:t>
          </a:r>
        </a:p>
      </dgm:t>
    </dgm:pt>
    <dgm:pt modelId="{AD934BC2-BDCE-468C-AE1F-7A02F8C4A11C}" type="parTrans" cxnId="{F7568CDF-7D33-4150-BED3-F2A067EB3E2F}">
      <dgm:prSet/>
      <dgm:spPr/>
      <dgm:t>
        <a:bodyPr/>
        <a:lstStyle/>
        <a:p>
          <a:endParaRPr lang="ru-RU"/>
        </a:p>
      </dgm:t>
    </dgm:pt>
    <dgm:pt modelId="{5A0428C9-1BC1-4EC1-B5DC-FC0A4DF6BB7A}" type="sibTrans" cxnId="{F7568CDF-7D33-4150-BED3-F2A067EB3E2F}">
      <dgm:prSet/>
      <dgm:spPr/>
      <dgm:t>
        <a:bodyPr/>
        <a:lstStyle/>
        <a:p>
          <a:endParaRPr lang="ru-RU"/>
        </a:p>
      </dgm:t>
    </dgm:pt>
    <dgm:pt modelId="{5EDEDCC0-0A61-4172-A930-D49C1F2012FB}">
      <dgm:prSet phldrT="[Текст]" custT="1"/>
      <dgm:spPr/>
      <dgm:t>
        <a:bodyPr/>
        <a:lstStyle/>
        <a:p>
          <a:pPr algn="l"/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Статистический обзор белорусской молодежи</a:t>
          </a:r>
        </a:p>
      </dgm:t>
    </dgm:pt>
    <dgm:pt modelId="{A7719126-6EE4-49BD-9F5D-C63611C60817}" type="parTrans" cxnId="{17F302DA-779D-4489-9ECC-A0D3E89EAB48}">
      <dgm:prSet/>
      <dgm:spPr/>
      <dgm:t>
        <a:bodyPr/>
        <a:lstStyle/>
        <a:p>
          <a:endParaRPr lang="ru-RU"/>
        </a:p>
      </dgm:t>
    </dgm:pt>
    <dgm:pt modelId="{D4721345-DEFB-4F6D-9373-44EDC355672E}" type="sibTrans" cxnId="{17F302DA-779D-4489-9ECC-A0D3E89EAB48}">
      <dgm:prSet/>
      <dgm:spPr/>
      <dgm:t>
        <a:bodyPr/>
        <a:lstStyle/>
        <a:p>
          <a:endParaRPr lang="ru-RU"/>
        </a:p>
      </dgm:t>
    </dgm:pt>
    <dgm:pt modelId="{15FDB44C-B4B7-46E9-A5BD-70A2D04B487E}">
      <dgm:prSet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Актуально. Видео</a:t>
          </a:r>
        </a:p>
      </dgm:t>
    </dgm:pt>
    <dgm:pt modelId="{453CB554-5458-4708-8A73-814FDD24871A}" type="parTrans" cxnId="{BCEE915A-0C81-40EE-A1F7-28AD20C54A65}">
      <dgm:prSet/>
      <dgm:spPr/>
      <dgm:t>
        <a:bodyPr/>
        <a:lstStyle/>
        <a:p>
          <a:endParaRPr lang="ru-RU"/>
        </a:p>
      </dgm:t>
    </dgm:pt>
    <dgm:pt modelId="{D96BEB84-8B47-4094-BFAF-73EEA9F4BC33}" type="sibTrans" cxnId="{BCEE915A-0C81-40EE-A1F7-28AD20C54A65}">
      <dgm:prSet/>
      <dgm:spPr/>
      <dgm:t>
        <a:bodyPr/>
        <a:lstStyle/>
        <a:p>
          <a:endParaRPr lang="ru-RU"/>
        </a:p>
      </dgm:t>
    </dgm:pt>
    <dgm:pt modelId="{CF3B497A-E261-4DF8-ABE0-149E42892D78}" type="pres">
      <dgm:prSet presAssocID="{710D8D8E-5DB2-444F-BE0C-A26341E8411F}" presName="linear" presStyleCnt="0">
        <dgm:presLayoutVars>
          <dgm:animLvl val="lvl"/>
          <dgm:resizeHandles val="exact"/>
        </dgm:presLayoutVars>
      </dgm:prSet>
      <dgm:spPr/>
    </dgm:pt>
    <dgm:pt modelId="{4C279489-F3A0-484D-A13A-223CECB4DA7D}" type="pres">
      <dgm:prSet presAssocID="{A0DD9F2D-5429-4656-B6A4-E2C5DA4CA0A4}" presName="parentText" presStyleLbl="node1" presStyleIdx="0" presStyleCnt="6" custScaleX="100000" custScaleY="76014" custLinFactY="9270" custLinFactNeighborY="100000">
        <dgm:presLayoutVars>
          <dgm:chMax val="0"/>
          <dgm:bulletEnabled val="1"/>
        </dgm:presLayoutVars>
      </dgm:prSet>
      <dgm:spPr/>
    </dgm:pt>
    <dgm:pt modelId="{B3F2968C-C46C-43ED-A1C1-EDDBF6F5CD84}" type="pres">
      <dgm:prSet presAssocID="{6E748B73-EAB6-4E4D-8107-15A10137ED81}" presName="spacer" presStyleCnt="0"/>
      <dgm:spPr/>
    </dgm:pt>
    <dgm:pt modelId="{C0CA1900-F1B6-4568-81CE-FC9F2049F6F2}" type="pres">
      <dgm:prSet presAssocID="{28A9E6A0-0E66-420F-8674-6BE4256207D2}" presName="parentText" presStyleLbl="node1" presStyleIdx="1" presStyleCnt="6" custLinFactY="3485" custLinFactNeighborX="1920" custLinFactNeighborY="100000">
        <dgm:presLayoutVars>
          <dgm:chMax val="0"/>
          <dgm:bulletEnabled val="1"/>
        </dgm:presLayoutVars>
      </dgm:prSet>
      <dgm:spPr/>
    </dgm:pt>
    <dgm:pt modelId="{87C18560-F857-48E0-8202-A7B13AAB651C}" type="pres">
      <dgm:prSet presAssocID="{DDEC8291-2F74-46C9-9CD7-87B7AE02E8AA}" presName="spacer" presStyleCnt="0"/>
      <dgm:spPr/>
    </dgm:pt>
    <dgm:pt modelId="{DE02CDC6-ABE0-4CFE-AE08-684412B0971C}" type="pres">
      <dgm:prSet presAssocID="{F1B6288F-5898-49BA-BC03-12C0F619A01E}" presName="parentText" presStyleLbl="node1" presStyleIdx="2" presStyleCnt="6" custLinFactNeighborX="-1280" custLinFactNeighborY="-41683">
        <dgm:presLayoutVars>
          <dgm:chMax val="0"/>
          <dgm:bulletEnabled val="1"/>
        </dgm:presLayoutVars>
      </dgm:prSet>
      <dgm:spPr/>
    </dgm:pt>
    <dgm:pt modelId="{A6AA4D2F-D34D-4032-A57A-78B4221C7EE7}" type="pres">
      <dgm:prSet presAssocID="{B19181B9-E7C8-477E-9EC6-4E4F4EE21AED}" presName="spacer" presStyleCnt="0"/>
      <dgm:spPr/>
    </dgm:pt>
    <dgm:pt modelId="{2CFF2777-3C6A-4501-A52E-F91FE808324F}" type="pres">
      <dgm:prSet presAssocID="{AD025694-44D8-47C0-8910-05371D4F406B}" presName="parentText" presStyleLbl="node1" presStyleIdx="3" presStyleCnt="6" custLinFactY="-8064" custLinFactNeighborX="1152" custLinFactNeighborY="-100000">
        <dgm:presLayoutVars>
          <dgm:chMax val="0"/>
          <dgm:bulletEnabled val="1"/>
        </dgm:presLayoutVars>
      </dgm:prSet>
      <dgm:spPr/>
    </dgm:pt>
    <dgm:pt modelId="{24C4A73F-823D-4E7C-BEB7-CDEA93C4F24C}" type="pres">
      <dgm:prSet presAssocID="{5A0428C9-1BC1-4EC1-B5DC-FC0A4DF6BB7A}" presName="spacer" presStyleCnt="0"/>
      <dgm:spPr/>
    </dgm:pt>
    <dgm:pt modelId="{1E8ADE55-08B2-4B0A-AE24-741837813D51}" type="pres">
      <dgm:prSet presAssocID="{5EDEDCC0-0A61-4172-A930-D49C1F2012FB}" presName="parentText" presStyleLbl="node1" presStyleIdx="4" presStyleCnt="6" custLinFactY="-33426" custLinFactNeighborX="257" custLinFactNeighborY="-100000">
        <dgm:presLayoutVars>
          <dgm:chMax val="0"/>
          <dgm:bulletEnabled val="1"/>
        </dgm:presLayoutVars>
      </dgm:prSet>
      <dgm:spPr/>
    </dgm:pt>
    <dgm:pt modelId="{B1722A93-0E85-4D1D-9C00-6E2A6EBD95A2}" type="pres">
      <dgm:prSet presAssocID="{D4721345-DEFB-4F6D-9373-44EDC355672E}" presName="spacer" presStyleCnt="0"/>
      <dgm:spPr/>
    </dgm:pt>
    <dgm:pt modelId="{AEFAB8B9-AF9F-4746-9BAF-F072C2A44AA8}" type="pres">
      <dgm:prSet presAssocID="{15FDB44C-B4B7-46E9-A5BD-70A2D04B487E}" presName="parentText" presStyleLbl="node1" presStyleIdx="5" presStyleCnt="6" custScaleX="100000" custScaleY="96932" custLinFactY="-45748" custLinFactNeighborX="9551" custLinFactNeighborY="-100000">
        <dgm:presLayoutVars>
          <dgm:chMax val="0"/>
          <dgm:bulletEnabled val="1"/>
        </dgm:presLayoutVars>
      </dgm:prSet>
      <dgm:spPr/>
    </dgm:pt>
  </dgm:ptLst>
  <dgm:cxnLst>
    <dgm:cxn modelId="{3B47FA0D-5A63-46BF-AE8C-D9063A47A812}" type="presOf" srcId="{15FDB44C-B4B7-46E9-A5BD-70A2D04B487E}" destId="{AEFAB8B9-AF9F-4746-9BAF-F072C2A44AA8}" srcOrd="0" destOrd="0" presId="urn:microsoft.com/office/officeart/2005/8/layout/vList2"/>
    <dgm:cxn modelId="{0B055F63-F278-4DD2-812F-AE83F4D3C00C}" type="presOf" srcId="{5EDEDCC0-0A61-4172-A930-D49C1F2012FB}" destId="{1E8ADE55-08B2-4B0A-AE24-741837813D51}" srcOrd="0" destOrd="0" presId="urn:microsoft.com/office/officeart/2005/8/layout/vList2"/>
    <dgm:cxn modelId="{41414351-C152-49C4-9C17-8815B575C96F}" type="presOf" srcId="{F1B6288F-5898-49BA-BC03-12C0F619A01E}" destId="{DE02CDC6-ABE0-4CFE-AE08-684412B0971C}" srcOrd="0" destOrd="0" presId="urn:microsoft.com/office/officeart/2005/8/layout/vList2"/>
    <dgm:cxn modelId="{BCEE915A-0C81-40EE-A1F7-28AD20C54A65}" srcId="{710D8D8E-5DB2-444F-BE0C-A26341E8411F}" destId="{15FDB44C-B4B7-46E9-A5BD-70A2D04B487E}" srcOrd="5" destOrd="0" parTransId="{453CB554-5458-4708-8A73-814FDD24871A}" sibTransId="{D96BEB84-8B47-4094-BFAF-73EEA9F4BC33}"/>
    <dgm:cxn modelId="{0557DE7A-9F4C-4E48-8BF5-8FAF604AB2A6}" type="presOf" srcId="{A0DD9F2D-5429-4656-B6A4-E2C5DA4CA0A4}" destId="{4C279489-F3A0-484D-A13A-223CECB4DA7D}" srcOrd="0" destOrd="0" presId="urn:microsoft.com/office/officeart/2005/8/layout/vList2"/>
    <dgm:cxn modelId="{D787AA7F-FE4A-4BE2-878D-8C29BE265FBC}" type="presOf" srcId="{AD025694-44D8-47C0-8910-05371D4F406B}" destId="{2CFF2777-3C6A-4501-A52E-F91FE808324F}" srcOrd="0" destOrd="0" presId="urn:microsoft.com/office/officeart/2005/8/layout/vList2"/>
    <dgm:cxn modelId="{F978048E-BF54-4F70-B0F5-61AC1EFCBDE3}" srcId="{710D8D8E-5DB2-444F-BE0C-A26341E8411F}" destId="{28A9E6A0-0E66-420F-8674-6BE4256207D2}" srcOrd="1" destOrd="0" parTransId="{8DDC9C9F-82C2-40D0-896E-F5E03CC94269}" sibTransId="{DDEC8291-2F74-46C9-9CD7-87B7AE02E8AA}"/>
    <dgm:cxn modelId="{B164CAAC-7C3D-40FE-93AD-1187A6258286}" srcId="{710D8D8E-5DB2-444F-BE0C-A26341E8411F}" destId="{A0DD9F2D-5429-4656-B6A4-E2C5DA4CA0A4}" srcOrd="0" destOrd="0" parTransId="{FDFC9ADB-98F7-42C0-82C5-1C86265F675E}" sibTransId="{6E748B73-EAB6-4E4D-8107-15A10137ED81}"/>
    <dgm:cxn modelId="{17F302DA-779D-4489-9ECC-A0D3E89EAB48}" srcId="{710D8D8E-5DB2-444F-BE0C-A26341E8411F}" destId="{5EDEDCC0-0A61-4172-A930-D49C1F2012FB}" srcOrd="4" destOrd="0" parTransId="{A7719126-6EE4-49BD-9F5D-C63611C60817}" sibTransId="{D4721345-DEFB-4F6D-9373-44EDC355672E}"/>
    <dgm:cxn modelId="{F7568CDF-7D33-4150-BED3-F2A067EB3E2F}" srcId="{710D8D8E-5DB2-444F-BE0C-A26341E8411F}" destId="{AD025694-44D8-47C0-8910-05371D4F406B}" srcOrd="3" destOrd="0" parTransId="{AD934BC2-BDCE-468C-AE1F-7A02F8C4A11C}" sibTransId="{5A0428C9-1BC1-4EC1-B5DC-FC0A4DF6BB7A}"/>
    <dgm:cxn modelId="{173450F0-2637-411A-A1B2-7C84BC29679B}" type="presOf" srcId="{710D8D8E-5DB2-444F-BE0C-A26341E8411F}" destId="{CF3B497A-E261-4DF8-ABE0-149E42892D78}" srcOrd="0" destOrd="0" presId="urn:microsoft.com/office/officeart/2005/8/layout/vList2"/>
    <dgm:cxn modelId="{8A2671F9-BED9-41D0-BFDC-C50504E2E902}" srcId="{710D8D8E-5DB2-444F-BE0C-A26341E8411F}" destId="{F1B6288F-5898-49BA-BC03-12C0F619A01E}" srcOrd="2" destOrd="0" parTransId="{BE3482AE-0735-4E5B-B0B0-5AFF110FFC72}" sibTransId="{B19181B9-E7C8-477E-9EC6-4E4F4EE21AED}"/>
    <dgm:cxn modelId="{1D073DFF-8078-406C-B02D-329162ED6E0C}" type="presOf" srcId="{28A9E6A0-0E66-420F-8674-6BE4256207D2}" destId="{C0CA1900-F1B6-4568-81CE-FC9F2049F6F2}" srcOrd="0" destOrd="0" presId="urn:microsoft.com/office/officeart/2005/8/layout/vList2"/>
    <dgm:cxn modelId="{9F307AE5-266D-4BE7-A85B-5594F44A9E47}" type="presParOf" srcId="{CF3B497A-E261-4DF8-ABE0-149E42892D78}" destId="{4C279489-F3A0-484D-A13A-223CECB4DA7D}" srcOrd="0" destOrd="0" presId="urn:microsoft.com/office/officeart/2005/8/layout/vList2"/>
    <dgm:cxn modelId="{363FA3B3-B8C9-4EB6-94DE-447946E30F1D}" type="presParOf" srcId="{CF3B497A-E261-4DF8-ABE0-149E42892D78}" destId="{B3F2968C-C46C-43ED-A1C1-EDDBF6F5CD84}" srcOrd="1" destOrd="0" presId="urn:microsoft.com/office/officeart/2005/8/layout/vList2"/>
    <dgm:cxn modelId="{8D027D10-54E5-4D44-BA59-7C5744C6EEBC}" type="presParOf" srcId="{CF3B497A-E261-4DF8-ABE0-149E42892D78}" destId="{C0CA1900-F1B6-4568-81CE-FC9F2049F6F2}" srcOrd="2" destOrd="0" presId="urn:microsoft.com/office/officeart/2005/8/layout/vList2"/>
    <dgm:cxn modelId="{422467DF-FB0A-49E7-9E98-6A269216546E}" type="presParOf" srcId="{CF3B497A-E261-4DF8-ABE0-149E42892D78}" destId="{87C18560-F857-48E0-8202-A7B13AAB651C}" srcOrd="3" destOrd="0" presId="urn:microsoft.com/office/officeart/2005/8/layout/vList2"/>
    <dgm:cxn modelId="{47A98595-84BB-4F8F-B941-E13E573CCEBC}" type="presParOf" srcId="{CF3B497A-E261-4DF8-ABE0-149E42892D78}" destId="{DE02CDC6-ABE0-4CFE-AE08-684412B0971C}" srcOrd="4" destOrd="0" presId="urn:microsoft.com/office/officeart/2005/8/layout/vList2"/>
    <dgm:cxn modelId="{F0D3D900-532A-4E01-8D96-A0DB3D2A9AA0}" type="presParOf" srcId="{CF3B497A-E261-4DF8-ABE0-149E42892D78}" destId="{A6AA4D2F-D34D-4032-A57A-78B4221C7EE7}" srcOrd="5" destOrd="0" presId="urn:microsoft.com/office/officeart/2005/8/layout/vList2"/>
    <dgm:cxn modelId="{670FFD8B-F8F7-49DE-9EFF-6D4802DB8A62}" type="presParOf" srcId="{CF3B497A-E261-4DF8-ABE0-149E42892D78}" destId="{2CFF2777-3C6A-4501-A52E-F91FE808324F}" srcOrd="6" destOrd="0" presId="urn:microsoft.com/office/officeart/2005/8/layout/vList2"/>
    <dgm:cxn modelId="{13275A1F-92AB-4803-A860-DCC0EB2ECFB1}" type="presParOf" srcId="{CF3B497A-E261-4DF8-ABE0-149E42892D78}" destId="{24C4A73F-823D-4E7C-BEB7-CDEA93C4F24C}" srcOrd="7" destOrd="0" presId="urn:microsoft.com/office/officeart/2005/8/layout/vList2"/>
    <dgm:cxn modelId="{C747CDEC-4972-46F3-85CE-5B5550BC41B1}" type="presParOf" srcId="{CF3B497A-E261-4DF8-ABE0-149E42892D78}" destId="{1E8ADE55-08B2-4B0A-AE24-741837813D51}" srcOrd="8" destOrd="0" presId="urn:microsoft.com/office/officeart/2005/8/layout/vList2"/>
    <dgm:cxn modelId="{E0C5BA6C-CEF4-4458-A784-D6FDB9537F91}" type="presParOf" srcId="{CF3B497A-E261-4DF8-ABE0-149E42892D78}" destId="{B1722A93-0E85-4D1D-9C00-6E2A6EBD95A2}" srcOrd="9" destOrd="0" presId="urn:microsoft.com/office/officeart/2005/8/layout/vList2"/>
    <dgm:cxn modelId="{1E684E16-6B6D-4D32-9AB1-BB5E6A4C3524}" type="presParOf" srcId="{CF3B497A-E261-4DF8-ABE0-149E42892D78}" destId="{AEFAB8B9-AF9F-4746-9BAF-F072C2A44AA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79489-F3A0-484D-A13A-223CECB4DA7D}">
      <dsp:nvSpPr>
        <dsp:cNvPr id="0" name=""/>
        <dsp:cNvSpPr/>
      </dsp:nvSpPr>
      <dsp:spPr>
        <a:xfrm>
          <a:off x="0" y="176481"/>
          <a:ext cx="8504979" cy="52650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Учащейся и студенческой молодежи</a:t>
          </a:r>
        </a:p>
      </dsp:txBody>
      <dsp:txXfrm>
        <a:off x="25702" y="202183"/>
        <a:ext cx="8453575" cy="475099"/>
      </dsp:txXfrm>
    </dsp:sp>
    <dsp:sp modelId="{C0CA1900-F1B6-4568-81CE-FC9F2049F6F2}">
      <dsp:nvSpPr>
        <dsp:cNvPr id="0" name=""/>
        <dsp:cNvSpPr/>
      </dsp:nvSpPr>
      <dsp:spPr>
        <a:xfrm>
          <a:off x="0" y="769475"/>
          <a:ext cx="8504979" cy="69264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Молодям специалистам и работающей молодежи</a:t>
          </a:r>
        </a:p>
      </dsp:txBody>
      <dsp:txXfrm>
        <a:off x="33812" y="803287"/>
        <a:ext cx="8437355" cy="625016"/>
      </dsp:txXfrm>
    </dsp:sp>
    <dsp:sp modelId="{DE02CDC6-ABE0-4CFE-AE08-684412B0971C}">
      <dsp:nvSpPr>
        <dsp:cNvPr id="0" name=""/>
        <dsp:cNvSpPr/>
      </dsp:nvSpPr>
      <dsp:spPr>
        <a:xfrm>
          <a:off x="0" y="1393559"/>
          <a:ext cx="8504979" cy="69264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Молодым семьям</a:t>
          </a:r>
        </a:p>
      </dsp:txBody>
      <dsp:txXfrm>
        <a:off x="33812" y="1427371"/>
        <a:ext cx="8437355" cy="625016"/>
      </dsp:txXfrm>
    </dsp:sp>
    <dsp:sp modelId="{2CFF2777-3C6A-4501-A52E-F91FE808324F}">
      <dsp:nvSpPr>
        <dsp:cNvPr id="0" name=""/>
        <dsp:cNvSpPr/>
      </dsp:nvSpPr>
      <dsp:spPr>
        <a:xfrm>
          <a:off x="0" y="2074762"/>
          <a:ext cx="8504979" cy="69264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Молодежные структуры</a:t>
          </a:r>
        </a:p>
      </dsp:txBody>
      <dsp:txXfrm>
        <a:off x="33812" y="2108574"/>
        <a:ext cx="8437355" cy="625016"/>
      </dsp:txXfrm>
    </dsp:sp>
    <dsp:sp modelId="{1E8ADE55-08B2-4B0A-AE24-741837813D51}">
      <dsp:nvSpPr>
        <dsp:cNvPr id="0" name=""/>
        <dsp:cNvSpPr/>
      </dsp:nvSpPr>
      <dsp:spPr>
        <a:xfrm>
          <a:off x="0" y="2698295"/>
          <a:ext cx="8504979" cy="69264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Статистический обзор белорусской молодежи</a:t>
          </a:r>
        </a:p>
      </dsp:txBody>
      <dsp:txXfrm>
        <a:off x="33812" y="2732107"/>
        <a:ext cx="8437355" cy="625016"/>
      </dsp:txXfrm>
    </dsp:sp>
    <dsp:sp modelId="{AEFAB8B9-AF9F-4746-9BAF-F072C2A44AA8}">
      <dsp:nvSpPr>
        <dsp:cNvPr id="0" name=""/>
        <dsp:cNvSpPr/>
      </dsp:nvSpPr>
      <dsp:spPr>
        <a:xfrm>
          <a:off x="0" y="3412148"/>
          <a:ext cx="8504979" cy="671389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Актуально. Видео</a:t>
          </a:r>
        </a:p>
      </dsp:txBody>
      <dsp:txXfrm>
        <a:off x="32775" y="3444923"/>
        <a:ext cx="8439429" cy="605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48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12.02.2026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06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12.02.2026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58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41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33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12.02.2026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84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12.02.2026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42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12.02.2026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83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12.02.2026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68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12.02.2026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84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12.02.2026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55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96ED53-BCF5-4BB1-AB55-DBDAF048BC4D}" type="datetimeFigureOut">
              <a:rPr lang="ru-RU" smtClean="0"/>
              <a:t>12.02.2026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0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7D8F35-C673-4EEA-B7C2-D65FFB66C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6143" y="2775857"/>
            <a:ext cx="6875658" cy="2193194"/>
          </a:xfrm>
        </p:spPr>
        <p:txBody>
          <a:bodyPr>
            <a:normAutofit fontScale="90000"/>
          </a:bodyPr>
          <a:lstStyle/>
          <a:p>
            <a:pPr algn="ctr"/>
            <a:r>
              <a:rPr lang="be-BY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</a:t>
            </a:r>
            <a:br>
              <a:rPr lang="be-BY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средства массовой информации» </a:t>
            </a:r>
            <a:b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 класс)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B6D98-687B-409B-B735-AD09CD11FF65}"/>
              </a:ext>
            </a:extLst>
          </p:cNvPr>
          <p:cNvSpPr txBox="1"/>
          <p:nvPr/>
        </p:nvSpPr>
        <p:spPr>
          <a:xfrm>
            <a:off x="1685431" y="140172"/>
            <a:ext cx="10017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образования»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тематических занятий  «Я. Моя семья. Моя Родина»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E2B764-DD6D-4918-992C-9C3A19357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726" y="2166143"/>
            <a:ext cx="4762500" cy="46918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6913" y="-22034"/>
            <a:ext cx="3365284" cy="67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90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8" y="-207423"/>
            <a:ext cx="12193057" cy="6858594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7969B2C-8284-436B-A36B-B2F5D4385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018" y="1088571"/>
            <a:ext cx="9223684" cy="89799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5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079D60-F7BE-4F0F-9F07-3A048E7D2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7375" y="-298"/>
            <a:ext cx="3412285" cy="6830751"/>
          </a:xfrm>
          <a:prstGeom prst="rect">
            <a:avLst/>
          </a:prstGeom>
        </p:spPr>
      </p:pic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B5712C26-6DFE-42D5-9F5B-2F3BE1EA7339}"/>
              </a:ext>
            </a:extLst>
          </p:cNvPr>
          <p:cNvSpPr txBox="1">
            <a:spLocks/>
          </p:cNvSpPr>
          <p:nvPr/>
        </p:nvSpPr>
        <p:spPr>
          <a:xfrm>
            <a:off x="2882115" y="956142"/>
            <a:ext cx="6995053" cy="1219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Пользователь.ELENA\Desktop\17769.1590670833.8640e926fe_-_media--e324573b--que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92" y="-83764"/>
            <a:ext cx="4697249" cy="108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62165" y="261610"/>
            <a:ext cx="4927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Издательский дом "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Звязда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58634" y="1334894"/>
            <a:ext cx="4500283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Включает следующие издания: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Звязда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- общественно-политическая газета;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"Л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М" - белорусская еженедельная литературная газета;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"Родная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прырода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- общественно-политический научно-популярный экологический журнал;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"Алеся" - журнал для женской аудитории;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"Беларусь.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Belarus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- журнал, рассчитанный на зарубежного читателя.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1905" y="2026024"/>
            <a:ext cx="5319523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Большое внимание на страницах издания уделяется вопросам национальной идентичности, чистоты белорусского языка, сохранения традиций.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1906" y="1343603"/>
            <a:ext cx="515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Ведущее издание – газета «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Звязда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801905" y="3749130"/>
            <a:ext cx="531952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Выпускает социально значимую литературу, в том числе книги для детей на белорусском языке, краеведческую и художественную литературу.</a:t>
            </a:r>
          </a:p>
        </p:txBody>
      </p:sp>
    </p:spTree>
    <p:extLst>
      <p:ext uri="{BB962C8B-B14F-4D97-AF65-F5344CB8AC3E}">
        <p14:creationId xmlns:p14="http://schemas.microsoft.com/office/powerpoint/2010/main" val="2316346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262"/>
            <a:ext cx="12193057" cy="68585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14AA21-B014-4D9C-8D24-718B75C3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19" r="27085"/>
          <a:stretch/>
        </p:blipFill>
        <p:spPr>
          <a:xfrm>
            <a:off x="-22034" y="-297"/>
            <a:ext cx="1608463" cy="673666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742323" y="1012011"/>
            <a:ext cx="110169" cy="882892"/>
          </a:xfrm>
        </p:spPr>
        <p:txBody>
          <a:bodyPr>
            <a:normAutofit fontScale="90000"/>
          </a:bodyPr>
          <a:lstStyle/>
          <a:p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40667" y="1012011"/>
            <a:ext cx="5021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61528373"/>
              </p:ext>
            </p:extLst>
          </p:nvPr>
        </p:nvGraphicFramePr>
        <p:xfrm>
          <a:off x="3173159" y="1940370"/>
          <a:ext cx="8504979" cy="4512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91970" y="202395"/>
            <a:ext cx="87461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государственный информационный ресурс в сфере молодежной политики </a:t>
            </a:r>
          </a:p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Молодежь.бел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1702" y="1598080"/>
            <a:ext cx="2645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Рубрики</a:t>
            </a:r>
          </a:p>
        </p:txBody>
      </p:sp>
    </p:spTree>
    <p:extLst>
      <p:ext uri="{BB962C8B-B14F-4D97-AF65-F5344CB8AC3E}">
        <p14:creationId xmlns:p14="http://schemas.microsoft.com/office/powerpoint/2010/main" val="2975773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853" y="-41949"/>
            <a:ext cx="12193057" cy="68585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14AA21-B014-4D9C-8D24-718B75C3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19" r="27085"/>
          <a:stretch/>
        </p:blipFill>
        <p:spPr>
          <a:xfrm>
            <a:off x="-22034" y="-297"/>
            <a:ext cx="1608463" cy="673666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742323" y="1012011"/>
            <a:ext cx="110169" cy="882892"/>
          </a:xfrm>
        </p:spPr>
        <p:txBody>
          <a:bodyPr>
            <a:normAutofit fontScale="90000"/>
          </a:bodyPr>
          <a:lstStyle/>
          <a:p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7407" y="1012011"/>
            <a:ext cx="533322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8848" y="-42723"/>
            <a:ext cx="809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правовой сайт</a:t>
            </a:r>
          </a:p>
        </p:txBody>
      </p:sp>
      <p:pic>
        <p:nvPicPr>
          <p:cNvPr id="1026" name="Picture 2" descr="C:\Users\Пользователь.ELENA\Desktop\v3z6t8fmq6fjyfzj0zj0hyni3z80xvy2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542" y="838200"/>
            <a:ext cx="4665181" cy="272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.ELENA\Desktop\wc5we3j73wo707ohdcu0zqvsau4l7bj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13" y="838200"/>
            <a:ext cx="5044841" cy="272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.ELENA\Desktop\8d8x2lyu9f157nixxoao9ea2kq8iql7j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542" y="3713701"/>
            <a:ext cx="4665181" cy="281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.ELENA\Desktop\zb5eftig3hjn0ggm1c1gz1blayc5l9d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627" y="3749987"/>
            <a:ext cx="4951328" cy="272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202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14AA21-B014-4D9C-8D24-718B75C3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19" r="27085"/>
          <a:stretch/>
        </p:blipFill>
        <p:spPr>
          <a:xfrm>
            <a:off x="-22034" y="-297"/>
            <a:ext cx="1608463" cy="673666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742323" y="1012011"/>
            <a:ext cx="110169" cy="882892"/>
          </a:xfrm>
        </p:spPr>
        <p:txBody>
          <a:bodyPr>
            <a:normAutofit fontScale="90000"/>
          </a:bodyPr>
          <a:lstStyle/>
          <a:p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7407" y="1012011"/>
            <a:ext cx="533322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Пользователь.ELENA\Desktop\202108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66" y="1079670"/>
            <a:ext cx="5840583" cy="41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0336" y="84341"/>
            <a:ext cx="8654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POMOGUT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это объединение усилий и возможностей государства и гражданского общества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5406372"/>
            <a:ext cx="7228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«Телефон доверия» и Минск для детей и подростков круглосуточно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(017) 263 – 03 – 03 </a:t>
            </a:r>
          </a:p>
        </p:txBody>
      </p:sp>
    </p:spTree>
    <p:extLst>
      <p:ext uri="{BB962C8B-B14F-4D97-AF65-F5344CB8AC3E}">
        <p14:creationId xmlns:p14="http://schemas.microsoft.com/office/powerpoint/2010/main" val="402627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3035" y="0"/>
            <a:ext cx="12558248" cy="692282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7969B2C-8284-436B-A36B-B2F5D4385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555" y="516835"/>
            <a:ext cx="8266887" cy="1592396"/>
          </a:xfrm>
        </p:spPr>
        <p:txBody>
          <a:bodyPr>
            <a:noAutofit/>
          </a:bodyPr>
          <a:lstStyle/>
          <a:p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x-non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08DA00-FB3A-42E5-9D46-DBB8FF4AA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7374" y="-297"/>
            <a:ext cx="3365284" cy="6736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3420" y="1097345"/>
            <a:ext cx="578489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«СМИ (журналисты) формируют образ 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настоящего, 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и будущего нашего общества»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Президент Республики Беларусь  </a:t>
            </a:r>
          </a:p>
          <a:p>
            <a:pPr algn="r"/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А.Г.Лукашенко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1486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AutoShape 2" descr="Лукашенко в Спб, Лукашенко в Спб сегодня, Путин и Лукашенко новости сегод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7DF581-7182-4824-812B-33F8AC768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869" y="904351"/>
            <a:ext cx="3657917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16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3057" cy="6886437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7969B2C-8284-436B-A36B-B2F5D4385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018" y="349355"/>
            <a:ext cx="9223684" cy="1637211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5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079D60-F7BE-4F0F-9F07-3A048E7D2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7374" y="-297"/>
            <a:ext cx="3365284" cy="6736664"/>
          </a:xfrm>
          <a:prstGeom prst="rect">
            <a:avLst/>
          </a:prstGeom>
        </p:spPr>
      </p:pic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B5712C26-6DFE-42D5-9F5B-2F3BE1EA7339}"/>
              </a:ext>
            </a:extLst>
          </p:cNvPr>
          <p:cNvSpPr txBox="1">
            <a:spLocks/>
          </p:cNvSpPr>
          <p:nvPr/>
        </p:nvSpPr>
        <p:spPr>
          <a:xfrm>
            <a:off x="2015018" y="542990"/>
            <a:ext cx="9223684" cy="15126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x-none" sz="5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0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4114" y="270551"/>
            <a:ext cx="10298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средства массовой информации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4114" y="1048961"/>
            <a:ext cx="970652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1 января 2026 года в Беларуси зарегистрировано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862 печатных средства массовой информации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(354 газеты, 496 журналов, 12 бюллетеней), из них 378 государственных и 484 негосударственных;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6 информационных агентств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2 государственных и 4 негосударственных;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84 сетевых издания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(76 государственных, 8 негосударственных);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139 телерадиовещательных 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МИ, из них 75 государственных (34 радиопрограммы и 41 телепрограмма) и 64 негосударственных (23 радиопрограммы и 41 телепрограмма).</a:t>
            </a:r>
          </a:p>
        </p:txBody>
      </p:sp>
    </p:spTree>
    <p:extLst>
      <p:ext uri="{BB962C8B-B14F-4D97-AF65-F5344CB8AC3E}">
        <p14:creationId xmlns:p14="http://schemas.microsoft.com/office/powerpoint/2010/main" val="354275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7969B2C-8284-436B-A36B-B2F5D4385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018" y="1088571"/>
            <a:ext cx="9223684" cy="89799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5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079D60-F7BE-4F0F-9F07-3A048E7D2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9540" y="-66161"/>
            <a:ext cx="3412285" cy="6830751"/>
          </a:xfrm>
          <a:prstGeom prst="rect">
            <a:avLst/>
          </a:prstGeom>
        </p:spPr>
      </p:pic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B5712C26-6DFE-42D5-9F5B-2F3BE1EA7339}"/>
              </a:ext>
            </a:extLst>
          </p:cNvPr>
          <p:cNvSpPr txBox="1">
            <a:spLocks/>
          </p:cNvSpPr>
          <p:nvPr/>
        </p:nvSpPr>
        <p:spPr>
          <a:xfrm>
            <a:off x="2882115" y="956142"/>
            <a:ext cx="6995053" cy="1219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8686" y="814024"/>
            <a:ext cx="6039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государственная телерадиокомпания Республики Беларусь – крупнейший в Беларуси государственный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медиахолдинг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Пользователь.ELENA\Desktop\17726.1590652872.a8afd841d1_-_media--e324573b--que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16" y="938853"/>
            <a:ext cx="1687371" cy="94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.ELENA\Desktop\17764.1590669916.c2c3d35dea_-_media--e324573b--quer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539" y="2175312"/>
            <a:ext cx="1827086" cy="58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.ELENA\Desktop\17766.1590670234.738c012301_-_media--e324573b--quer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73" y="2990879"/>
            <a:ext cx="1905868" cy="65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.ELENA\Desktop\17768.1590670470.714ba6fbe7_-_media--e324573b--quer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73" y="3835436"/>
            <a:ext cx="1861953" cy="84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ользователь.ELENA\Desktop\50332.1695375633.9e8af4ef1f_-_media--e324573b--quer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16" y="4909405"/>
            <a:ext cx="1534035" cy="72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Пользователь.ELENA\Desktop\17769.1590670833.8640e926fe_-_media--e324573b--quer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72" y="5819376"/>
            <a:ext cx="1992622" cy="46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90130" y="1874710"/>
            <a:ext cx="5910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ЗАО «Второй национальный телеканал»: телеканал ОНТ (Общенациональное телевидение), радиопрограмма «Центр ФМ»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0130" y="3073446"/>
            <a:ext cx="5590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ЗАО  «Столичное телевидение» (СТВ)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2058" y="3757572"/>
            <a:ext cx="5600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Белорусское телеграфное агентство (БЕЛТА)- крупнейшее  информационное агентство Беларуси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64111" y="-56461"/>
            <a:ext cx="8715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Национальные средства массовой информации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Крупнейшие национальные медиа Беларуси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2058" y="4882249"/>
            <a:ext cx="5522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Издательский дом «Беларусь сегодня» - современный  многопрофильный холдинг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90130" y="5819375"/>
            <a:ext cx="5497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Издательский дом «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Звязда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22602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72"/>
            <a:ext cx="12193057" cy="6858594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7969B2C-8284-436B-A36B-B2F5D4385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018" y="1088571"/>
            <a:ext cx="9223684" cy="89799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5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079D60-F7BE-4F0F-9F07-3A048E7D2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7375" y="-298"/>
            <a:ext cx="3412285" cy="6830751"/>
          </a:xfrm>
          <a:prstGeom prst="rect">
            <a:avLst/>
          </a:prstGeom>
        </p:spPr>
      </p:pic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B5712C26-6DFE-42D5-9F5B-2F3BE1EA7339}"/>
              </a:ext>
            </a:extLst>
          </p:cNvPr>
          <p:cNvSpPr txBox="1">
            <a:spLocks/>
          </p:cNvSpPr>
          <p:nvPr/>
        </p:nvSpPr>
        <p:spPr>
          <a:xfrm>
            <a:off x="2882115" y="956142"/>
            <a:ext cx="6995053" cy="1219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3290" y="171312"/>
            <a:ext cx="6884271" cy="1815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государственная телерадиокомпания Республики Беларусь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крупнейший в Беларуси государственный медиахолдинг.</a:t>
            </a:r>
          </a:p>
        </p:txBody>
      </p:sp>
      <p:pic>
        <p:nvPicPr>
          <p:cNvPr id="2050" name="Picture 2" descr="C:\Users\Пользователь.ELENA\Desktop\17726.1590652872.a8afd841d1_-_media--e324573b--que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714" y="43372"/>
            <a:ext cx="2937032" cy="219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47714" y="2402541"/>
            <a:ext cx="52522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Телеканалы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«Беларусь 1» -информационная тематика;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«Беларусь 2»-познавательно-развлекательная тематика;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«Беларусь 3» - социокультурная тематика;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«Беларусь 4» - региональные телеканалы;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«Беларусь 5», « Беларусь 5 интернет» - спортивная тематика;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Первый информационный канал – информационная тематика;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«Беларусь 24» - международный спутниковый телеканал;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«НТВ-Беларусь».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40189" y="1940876"/>
            <a:ext cx="528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Белтелерадиокомпании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9965" y="2402542"/>
            <a:ext cx="4651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Радиопрограммы :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национальный канал Белорусского радио»,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«Канал культура»,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«Радиостанция Столица» / Радиостанция Беларусь»,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«Радиостанция Радиус-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FM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93441" y="5011181"/>
            <a:ext cx="4464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подразделение Агентство теленовостей(АНТ) выходит в эфире «Беларусь 1» и «Беларусь 24», широко представлен в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видеохостинге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YouTube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544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8" y="-207423"/>
            <a:ext cx="12193057" cy="6858594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7969B2C-8284-436B-A36B-B2F5D4385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018" y="1088571"/>
            <a:ext cx="9223684" cy="89799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5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079D60-F7BE-4F0F-9F07-3A048E7D2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7375" y="-298"/>
            <a:ext cx="3412285" cy="6830751"/>
          </a:xfrm>
          <a:prstGeom prst="rect">
            <a:avLst/>
          </a:prstGeom>
        </p:spPr>
      </p:pic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B5712C26-6DFE-42D5-9F5B-2F3BE1EA7339}"/>
              </a:ext>
            </a:extLst>
          </p:cNvPr>
          <p:cNvSpPr txBox="1">
            <a:spLocks/>
          </p:cNvSpPr>
          <p:nvPr/>
        </p:nvSpPr>
        <p:spPr>
          <a:xfrm>
            <a:off x="2882115" y="956142"/>
            <a:ext cx="6995053" cy="1219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Пользователь.ELENA\Desktop\17764.1590669916.c2c3d35dea_-_media--e324573b--que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926" y="495307"/>
            <a:ext cx="3318180" cy="257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29836" y="-49787"/>
            <a:ext cx="63649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ЗАО «Второй национальный телеканал: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Общенациональное телевидение (ОНТ),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Радиопрограмма «Центр ФМ»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8926" y="3415078"/>
            <a:ext cx="96651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ОНТ занимает лидирующие позиции в телевизионном пространстве Беларуси..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Широко представлен в интернете: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ONT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интернет-канал онлайн-вещания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ONT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YouTube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-канал, аккаунты во всех популярных социальных сетях и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мессенджерах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Проекты «ОНТ» выходят в виде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подкастов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Apple Podcasts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Яндекс Музыка,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68472" y="1880303"/>
            <a:ext cx="652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Телеканал всесторонне освещает деятельность Главы государства, Правительства Республики Беларусь, события международного, республиканского и регионального масштаба.</a:t>
            </a:r>
          </a:p>
        </p:txBody>
      </p:sp>
    </p:spTree>
    <p:extLst>
      <p:ext uri="{BB962C8B-B14F-4D97-AF65-F5344CB8AC3E}">
        <p14:creationId xmlns:p14="http://schemas.microsoft.com/office/powerpoint/2010/main" val="3551134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" y="-14220"/>
            <a:ext cx="12193057" cy="6858594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7969B2C-8284-436B-A36B-B2F5D4385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018" y="1088571"/>
            <a:ext cx="9223684" cy="89799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5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079D60-F7BE-4F0F-9F07-3A048E7D2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7375" y="-298"/>
            <a:ext cx="3412285" cy="6830751"/>
          </a:xfrm>
          <a:prstGeom prst="rect">
            <a:avLst/>
          </a:prstGeom>
        </p:spPr>
      </p:pic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B5712C26-6DFE-42D5-9F5B-2F3BE1EA7339}"/>
              </a:ext>
            </a:extLst>
          </p:cNvPr>
          <p:cNvSpPr txBox="1">
            <a:spLocks/>
          </p:cNvSpPr>
          <p:nvPr/>
        </p:nvSpPr>
        <p:spPr>
          <a:xfrm>
            <a:off x="2882115" y="956142"/>
            <a:ext cx="6995053" cy="1219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Пользователь.ELENA\Desktop\17766.1590670234.738c012301_-_media--e324573b--que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023" y="519954"/>
            <a:ext cx="3728602" cy="168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22464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ЗАО «Столичное телевидение»  (СТВ)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43330" y="956141"/>
            <a:ext cx="5678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управлении общества находится телепрограмма «Россия-Беларусь».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6143331" y="1694806"/>
            <a:ext cx="5468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 в вещательной политике - информационные и информационно-аналитические программы.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8411" y="3954117"/>
            <a:ext cx="923347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Большой зрительский интерес вызывают проекты в жанре журналистских расследований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37671" y="4856562"/>
            <a:ext cx="9184213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Неизменно в эфире присутствует качественная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теледокументалистика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развивается интернет-вещание.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88411" y="3051673"/>
            <a:ext cx="927697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Широко освещаются и актуальные моменты жизни столицы Беларуси, и новости столичного региона. </a:t>
            </a:r>
          </a:p>
        </p:txBody>
      </p:sp>
    </p:spTree>
    <p:extLst>
      <p:ext uri="{BB962C8B-B14F-4D97-AF65-F5344CB8AC3E}">
        <p14:creationId xmlns:p14="http://schemas.microsoft.com/office/powerpoint/2010/main" val="1384620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8" y="-207423"/>
            <a:ext cx="12193057" cy="6858594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7969B2C-8284-436B-A36B-B2F5D4385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018" y="1088571"/>
            <a:ext cx="9223684" cy="89799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5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079D60-F7BE-4F0F-9F07-3A048E7D2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7375" y="-298"/>
            <a:ext cx="3412285" cy="6830751"/>
          </a:xfrm>
          <a:prstGeom prst="rect">
            <a:avLst/>
          </a:prstGeom>
        </p:spPr>
      </p:pic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B5712C26-6DFE-42D5-9F5B-2F3BE1EA7339}"/>
              </a:ext>
            </a:extLst>
          </p:cNvPr>
          <p:cNvSpPr txBox="1">
            <a:spLocks/>
          </p:cNvSpPr>
          <p:nvPr/>
        </p:nvSpPr>
        <p:spPr>
          <a:xfrm>
            <a:off x="2882115" y="956142"/>
            <a:ext cx="6995053" cy="1219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Пользователь.ELENA\Desktop\17768.1590670470.714ba6fbe7_-_media--e324573b--que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290" y="-97637"/>
            <a:ext cx="4409180" cy="440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3432" y="0"/>
            <a:ext cx="53086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Многопрофильное предприятие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БЕЛТА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Издает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газету «7 дней»,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ежемесячный общественно-политический и научно-популярный  журнал «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Беларуская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думка»,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ежеквартальный журнал «Экономика Беларуси.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Economy of Belarus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6289" y="4690278"/>
            <a:ext cx="10314121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Информационными партнерами БЕЛТА являются агентства, онлайн-издания и медиаресурсы стран СНГ, дальнего и ближнего зарубежья.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цитируемости в мировых средствах массовой информации БЕЛТА находится в числе лидеров среди информагентств стран СНГ.</a:t>
            </a:r>
          </a:p>
        </p:txBody>
      </p:sp>
    </p:spTree>
    <p:extLst>
      <p:ext uri="{BB962C8B-B14F-4D97-AF65-F5344CB8AC3E}">
        <p14:creationId xmlns:p14="http://schemas.microsoft.com/office/powerpoint/2010/main" val="1696570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226"/>
            <a:ext cx="12193057" cy="6858594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7969B2C-8284-436B-A36B-B2F5D4385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018" y="1088571"/>
            <a:ext cx="9223684" cy="89799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x-none" sz="5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079D60-F7BE-4F0F-9F07-3A048E7D2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7375" y="-298"/>
            <a:ext cx="3412285" cy="6830751"/>
          </a:xfrm>
          <a:prstGeom prst="rect">
            <a:avLst/>
          </a:prstGeom>
        </p:spPr>
      </p:pic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B5712C26-6DFE-42D5-9F5B-2F3BE1EA7339}"/>
              </a:ext>
            </a:extLst>
          </p:cNvPr>
          <p:cNvSpPr txBox="1">
            <a:spLocks/>
          </p:cNvSpPr>
          <p:nvPr/>
        </p:nvSpPr>
        <p:spPr>
          <a:xfrm>
            <a:off x="2882115" y="956142"/>
            <a:ext cx="6995053" cy="1219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Пользователь.ELENA\Desktop\50332.1695375633.9e8af4ef1f_-_media--e324573b--que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54" y="133599"/>
            <a:ext cx="4033588" cy="223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16706" y="0"/>
            <a:ext cx="6060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Издательский дом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«Беларусь сегодня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5469" y="1565068"/>
            <a:ext cx="60965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Объединяет пять крупнейших изданий страны: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"СБ. Беларусь сегодня" (ранее - "Советская Белоруссия");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Рэспубл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ка" (издается с 1991 года);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"Сельская газета" (издается с 1921 года);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"Народная газета" (издается с 1990 года);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"Знамя юности" (издается с 1938 года).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6860" y="5292932"/>
            <a:ext cx="5244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состав входит «Альфа Радио» (создано в 1999 году).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7437" y="3615063"/>
            <a:ext cx="43573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Издательский дом «Беларусь сегодня» - имя, известное не только на белорусском медийном пространстве, но и за рубежом.</a:t>
            </a:r>
          </a:p>
        </p:txBody>
      </p:sp>
    </p:spTree>
    <p:extLst>
      <p:ext uri="{BB962C8B-B14F-4D97-AF65-F5344CB8AC3E}">
        <p14:creationId xmlns:p14="http://schemas.microsoft.com/office/powerpoint/2010/main" val="22929985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Рамк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8AA72879-4AA2-41FF-B54F-52B6C0B11B43}" vid="{09BF9F20-F9CD-4745-9454-BD48FAD468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2251</TotalTime>
  <Words>828</Words>
  <Application>Microsoft Office PowerPoint</Application>
  <PresentationFormat>Широкоэкранный</PresentationFormat>
  <Paragraphs>116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Corbel</vt:lpstr>
      <vt:lpstr>Times New Roman</vt:lpstr>
      <vt:lpstr>Wingdings</vt:lpstr>
      <vt:lpstr>Wingdings 2</vt:lpstr>
      <vt:lpstr>Тема1</vt:lpstr>
      <vt:lpstr>Тема занятия:  «Национальные средства массовой информации»  (10 класс)</vt:lpstr>
      <vt:lpstr>    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Конституции Республики Беларусь</dc:title>
  <dc:creator>В.Н. Ковалева</dc:creator>
  <cp:lastModifiedBy>User</cp:lastModifiedBy>
  <cp:revision>310</cp:revision>
  <dcterms:created xsi:type="dcterms:W3CDTF">2025-02-21T08:43:24Z</dcterms:created>
  <dcterms:modified xsi:type="dcterms:W3CDTF">2026-02-12T09:12:58Z</dcterms:modified>
</cp:coreProperties>
</file>