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62" r:id="rId2"/>
    <p:sldId id="264" r:id="rId3"/>
    <p:sldId id="270" r:id="rId4"/>
    <p:sldId id="267" r:id="rId5"/>
    <p:sldId id="278" r:id="rId6"/>
    <p:sldId id="272" r:id="rId7"/>
    <p:sldId id="280" r:id="rId8"/>
    <p:sldId id="276" r:id="rId9"/>
    <p:sldId id="282" r:id="rId10"/>
    <p:sldId id="275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A7F3DA-DB47-4ABA-86D7-09755ECD9892}">
          <p14:sldIdLst>
            <p14:sldId id="262"/>
            <p14:sldId id="264"/>
            <p14:sldId id="270"/>
            <p14:sldId id="267"/>
            <p14:sldId id="278"/>
            <p14:sldId id="272"/>
            <p14:sldId id="280"/>
            <p14:sldId id="276"/>
            <p14:sldId id="282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3AFA-84D8-43B5-B5E4-05C69D8453D2}" type="datetimeFigureOut">
              <a:rPr lang="x-none" smtClean="0"/>
              <a:t>04.03.2026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96F8-3C52-4804-AB42-6ED2B8CFDA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5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F96F8-3C52-4804-AB42-6ED2B8CFDA6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013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AD4C5-EB41-42A7-9A67-69F0251B7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F813F-3C71-4A41-B42D-63F40BE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BC689-AEAE-423E-AFC9-83E729E9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897D-ED66-40CB-B3DD-976DF6D6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C1C07-9B33-40FA-B172-AD4ECCE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74DB8-3D99-4EB2-90D6-1B6EE77F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812E5-A944-44DC-8FCB-05405240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F5143-8713-4041-BFCF-0BF9DADF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A72D4-9F91-4BC2-92F2-DD264442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E000C-B1D5-4DB2-9114-0DEFCB54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EC988-137A-4C77-9591-9DFF97D81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D68A0B-3677-4FAF-8EE0-53C4A7E4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A8553-08E5-45AE-AA40-482119AC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B579E-C9C7-4DFD-8166-613F225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20D61-9A02-4EC4-865B-90D0893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BA442-42BB-4AA8-BEE5-C15EB4E8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0CC8B-D771-482F-A138-F5D5AD79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DB1D-9CEC-440E-93AA-F84BA20F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AA3F9-2F9D-4F04-B5C0-064B4750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26DDE-B365-4D09-AF1D-26B7304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51A5-7D1B-4919-ACD4-45E0E58B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5EAB7-CEED-4984-AB82-AE500C87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4DA94-0AB0-41C9-88A2-8129102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54CD2-ABC0-41C3-BD1E-5AB398DF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F036A-5A9C-4D70-8AAE-4305C505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792A-3046-4C47-B710-28A9B51B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9D556-D968-4B09-AFD5-248F3D61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A3BBF-69EF-4065-91FC-62C88137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5E00A3-59EC-403E-B274-75E70A72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554D9-43C4-4333-80CD-0D211103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BA3A0-3877-4224-976E-2A5378C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5295-A5A7-4B7F-BD2C-5FE1F47B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BFCF2-B723-419D-BB7A-02F2D410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19C42-F248-481E-9614-37EFC614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1FCF7C-39D3-4863-ACC1-865B6F343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5413B-EEA4-4D71-8452-67D8EDB28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46F301-D42E-497B-B2F3-9A802DD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95C79-F0A9-46B8-9C2C-050C71CF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E17F88-CB56-42E8-89E3-BC7AB401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5A117-B5CF-4219-8769-23A798B1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129B5-4D7C-43E5-A532-47C0A81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6D171-8A3D-4258-A6B4-11B4EB35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D3559A-26BC-41E6-BB54-61E06847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B0737E-0498-49E5-BF9A-EE14576A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56BC5-63A8-4A3B-BB21-534A7B3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0193E-C04A-4E70-9CED-F22EF4CD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E83F4-1F21-4586-AE5D-E4309B49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8F1F6-E36F-4D3F-B805-AD16D842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DF55EF-E67A-4037-A9C8-C0820F9A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DF223-FE2A-447C-A518-B7250DD5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870BFE-DCA2-45DD-B10A-2A2CAFF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3D1A3-5BE6-4EA0-A5CC-8E7CE422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70D-A128-4A13-BFAD-C49996E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F58581-1C5B-48C4-9BB3-59B4C7AA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38054-2745-4700-9463-DB1C2C8E0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BAF1D-998A-4DCB-B15D-AB0DA22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866D2-690C-4732-BDCD-A1D44AD3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D7E7A-29B3-4DBE-82D8-52E742EE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92C8-CF2D-40E9-96E3-4F425442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3754C-E0DE-4CB8-8893-8158CE51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3132-F97F-4304-875C-F13263AB6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E1E96-8B6E-4121-863D-38C8C6F1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5E159-3350-4782-8E44-6B50C1096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r.pravo.by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pravo.by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_of_law.pravo.by/text.asp?RN=HK2100091#&amp;Article=4.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EA7068-7160-4ADB-BBEE-A28D0D8A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D6EE9-1F0D-4B45-9BAC-364608B9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95409-4186-4600-83A8-B49E5F9E6079}"/>
              </a:ext>
            </a:extLst>
          </p:cNvPr>
          <p:cNvSpPr txBox="1"/>
          <p:nvPr/>
        </p:nvSpPr>
        <p:spPr>
          <a:xfrm>
            <a:off x="2071170" y="99113"/>
            <a:ext cx="9033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программа тематических занятий для учащихся 2-11 классов  «Я. Моя семья. Моя Родина»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DE2489E-9ECD-4EF2-B8B4-1282EAD71BD0}"/>
              </a:ext>
            </a:extLst>
          </p:cNvPr>
          <p:cNvSpPr txBox="1">
            <a:spLocks/>
          </p:cNvSpPr>
          <p:nvPr/>
        </p:nvSpPr>
        <p:spPr>
          <a:xfrm>
            <a:off x="1816293" y="3302495"/>
            <a:ext cx="6099672" cy="165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и право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класс)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00B363-77D2-4EEB-98BE-DCD2A949B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90" y="2222834"/>
            <a:ext cx="4762500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64E31-106E-40F6-A517-F30F3233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743" y="213620"/>
            <a:ext cx="10081196" cy="8372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Особенности уголовной ответственности несовершеннолетних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967" y="1180504"/>
            <a:ext cx="9455805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лицу, совершившему преступление в возрасте до 18 лет, могут быть применены следующие наказания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общественные работы;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штраф;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лишение права заниматься определенной деятельностью;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исправительные работы;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арест;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свободы;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лишение свободы.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968" y="3895454"/>
            <a:ext cx="9455805" cy="28623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 может применить следующие принудительные меры воспитательного характера: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предостережение (разъяснение последствий повторного совершения преступлений);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возложение обязанности публично или в иной форме принести извинение потерпевшему;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возложение на несовершеннолетнего, достигшего 15-летнего возраста, обязанности возместить своими средствами или устранить своим трудом причиненный ущерб;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свободы досуга несовершеннолетнего на срок от одного до шести месяцев; запрет посещения определенных мест, использования определенных форм досуга;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несовершеннолетнего на срок до двух лет в специальное воспитательное учреждение. 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581C1F-8B93-4BFB-9F28-12DAC110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E5C4F5-12CB-4228-BEAF-992980E44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03" y="2334969"/>
            <a:ext cx="3236669" cy="1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753AFA-B719-4AC3-A864-53722EF99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B68140D-470B-48D1-A512-E57396E6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307" y="278824"/>
            <a:ext cx="6040250" cy="7233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cs typeface="Aharoni" panose="02010803020104030203" pitchFamily="2" charset="-79"/>
              </a:rPr>
              <a:t>Что такое закон?</a:t>
            </a:r>
            <a:endParaRPr lang="x-none" sz="40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DCDA24-0DAE-480A-AC65-4F172F5D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46" y="1421589"/>
            <a:ext cx="5694134" cy="5113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003300"/>
                </a:solidFill>
              </a:rPr>
              <a:t>Закон </a:t>
            </a:r>
            <a:r>
              <a:rPr lang="ru-RU" sz="4400" b="1" dirty="0" smtClean="0">
                <a:solidFill>
                  <a:srgbClr val="003300"/>
                </a:solidFill>
              </a:rPr>
              <a:t>– это </a:t>
            </a:r>
            <a:r>
              <a:rPr lang="ru-RU" sz="4400" b="1" dirty="0">
                <a:solidFill>
                  <a:srgbClr val="003300"/>
                </a:solidFill>
              </a:rPr>
              <a:t>система правил, обязательных для исполнения, которые </a:t>
            </a:r>
            <a:r>
              <a:rPr lang="ru-RU" sz="4400" b="1" dirty="0" smtClean="0">
                <a:solidFill>
                  <a:srgbClr val="003300"/>
                </a:solidFill>
              </a:rPr>
              <a:t>регулируют </a:t>
            </a:r>
            <a:r>
              <a:rPr lang="ru-RU" sz="4400" b="1" dirty="0">
                <a:solidFill>
                  <a:srgbClr val="003300"/>
                </a:solidFill>
              </a:rPr>
              <a:t>отношения в обществе</a:t>
            </a:r>
            <a:endParaRPr lang="x-none" sz="4400" b="1" dirty="0">
              <a:solidFill>
                <a:srgbClr val="0033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2A0B82-C42C-4624-942F-B1EAFA1B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06" y="2178535"/>
            <a:ext cx="5869441" cy="42709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989F7B-EA7A-415F-AB1F-C29376B45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84176" y="1747839"/>
            <a:ext cx="6858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4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1E131-7636-4B72-BE71-7B03652C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160338"/>
            <a:ext cx="10248900" cy="108518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Акты законодательства Республики Беларусь</a:t>
            </a:r>
            <a:endParaRPr lang="x-none" sz="4000" b="1" dirty="0">
              <a:solidFill>
                <a:srgbClr val="800000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0" y="1373127"/>
            <a:ext cx="70395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Конституция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решения, принятые республиканским референдумом;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законы (кодексы)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декреты, указы Президента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Всебелорусского народного собрания;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постановления Совета Министров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постановления Палаты представителей Национального собрания Республики Беларусь, Совета Республики Национального собрания Республики Беларусь;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правовые акты Верховного Суда Республики Беларусь, Генеральной прокуратуры,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правовые акты министерств, иных республиканских органов государственного управления;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решения, принятые местным референдумом, решения местных Советов депутатов, исполнительных и распорядительных органов;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нормативные правовые акты.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7D3510-AF19-4630-A308-C041EBBD2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86363" y="1747839"/>
            <a:ext cx="6858000" cy="3362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A4D92-C1CC-4ECB-874F-183D95300CB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29" y="3624185"/>
            <a:ext cx="5363520" cy="30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40630-6A5C-48A3-9D1E-C8E4C2809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30" y="14905"/>
            <a:ext cx="7019190" cy="496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03D3A8A-719F-4F08-96DF-D9BBE63A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2418" y="3604287"/>
            <a:ext cx="4984912" cy="304861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3300"/>
                </a:solidFill>
              </a:rPr>
              <a:t>Основной Закон Республики Беларусь, имеющий высшую юридическую силу, прямое действие на всей территории Республики Беларусь и закрепляющий основополагающие принципы и нормы правового регулирования важнейших общественных отношений. </a:t>
            </a:r>
            <a:endParaRPr lang="x-none" sz="2400" b="1" dirty="0">
              <a:solidFill>
                <a:srgbClr val="0033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8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CA5EE2-1204-4630-9573-D9759F98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8" y="186431"/>
            <a:ext cx="9645160" cy="1213744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ru-RU" sz="3600" b="1" dirty="0">
                <a:solidFill>
                  <a:srgbClr val="800000"/>
                </a:solidFill>
              </a:rPr>
              <a:t>Законодательство – основа, обеспечивающая порядок и справедливость в обществе</a:t>
            </a:r>
            <a:endParaRPr lang="x-none" sz="36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03D3A8A-719F-4F08-96DF-D9BBE63A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37" y="1395681"/>
            <a:ext cx="9826137" cy="88741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Ежегодно белорусское законодательство пополняется более чем на 10 000 правовых актов.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Нормативные правовые акты вступают в силу после их официального опубликования.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x-none" sz="2700" b="1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8063" y="5133707"/>
            <a:ext cx="6951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 о нормативных правовых актах, касающихся несовершеннолетних, можно найти на 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 правовом сайте: </a:t>
            </a:r>
            <a:r>
              <a:rPr lang="ru-RU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https://mir.pravo.by/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79"/>
          <a:stretch/>
        </p:blipFill>
        <p:spPr>
          <a:xfrm>
            <a:off x="9128646" y="5320912"/>
            <a:ext cx="2713708" cy="706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8063" y="2273160"/>
            <a:ext cx="7055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Официальным опубликованием правовых актов является доведение этих правовых актов до всеобщего сведения путем размещения их текстов в полном соответствии с подписанными подлинниками на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Национальном правовом Интернет-портале Республики Беларусь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https://pravo.by/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1738B8-1D73-459D-9689-8FDC30822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94566-AD18-402F-AE89-A683D0C064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62" t="10188" r="84935" b="81527"/>
          <a:stretch/>
        </p:blipFill>
        <p:spPr>
          <a:xfrm>
            <a:off x="9074701" y="2929818"/>
            <a:ext cx="2821597" cy="9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1D9C4-DA67-4453-BE00-0D9755A7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-81453"/>
            <a:ext cx="10515600" cy="11564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Административная ответственность несовершеннолетних за правонарушения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03D3A8A-719F-4F08-96DF-D9BBE63A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487" y="909326"/>
            <a:ext cx="7213471" cy="292541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Административная ответственность наступает </a:t>
            </a:r>
            <a:r>
              <a:rPr lang="ru-RU" sz="2000" b="1" dirty="0">
                <a:solidFill>
                  <a:srgbClr val="FF0000"/>
                </a:solidFill>
              </a:rPr>
              <a:t>с 16 лет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За отдельные виды правонарушений, перечисленные в </a:t>
            </a:r>
            <a:r>
              <a:rPr lang="ru-RU" sz="2000" b="1" u="sng" dirty="0">
                <a:solidFill>
                  <a:schemeClr val="tx1"/>
                </a:solidFill>
                <a:hlinkClick r:id="rId3"/>
              </a:rPr>
              <a:t>статье 4.2</a:t>
            </a:r>
            <a:r>
              <a:rPr lang="ru-RU" sz="2000" b="1" dirty="0">
                <a:solidFill>
                  <a:schemeClr val="tx1"/>
                </a:solidFill>
              </a:rPr>
              <a:t> Кодекса об административных правонарушениях, </a:t>
            </a:r>
            <a:r>
              <a:rPr lang="ru-RU" sz="2000" b="1" dirty="0">
                <a:solidFill>
                  <a:srgbClr val="FF0000"/>
                </a:solidFill>
              </a:rPr>
              <a:t>с 14 лет: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умышленное причинение телесного повреждения и иные насильственные действия либо нарушение защитного предписания (</a:t>
            </a:r>
            <a:r>
              <a:rPr lang="ru-RU" sz="2000" b="1" dirty="0">
                <a:solidFill>
                  <a:schemeClr val="tx1"/>
                </a:solidFill>
              </a:rPr>
              <a:t>статья 10.1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оскорбление (</a:t>
            </a:r>
            <a:r>
              <a:rPr lang="ru-RU" sz="2000" b="1" dirty="0">
                <a:solidFill>
                  <a:schemeClr val="tx1"/>
                </a:solidFill>
              </a:rPr>
              <a:t>статья 10.2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мелкое хищение (</a:t>
            </a:r>
            <a:r>
              <a:rPr lang="ru-RU" sz="2000" b="1" dirty="0">
                <a:solidFill>
                  <a:schemeClr val="tx1"/>
                </a:solidFill>
              </a:rPr>
              <a:t>статья 11.1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умышленные уничтожение либо повреждение чужого имущества (</a:t>
            </a:r>
            <a:r>
              <a:rPr lang="ru-RU" sz="2000" b="1" dirty="0">
                <a:solidFill>
                  <a:schemeClr val="tx1"/>
                </a:solidFill>
              </a:rPr>
              <a:t>статья 11.3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жестокое обращение с животным или избавление от животного (</a:t>
            </a:r>
            <a:r>
              <a:rPr lang="ru-RU" sz="2000" b="1" dirty="0">
                <a:solidFill>
                  <a:schemeClr val="tx1"/>
                </a:solidFill>
              </a:rPr>
              <a:t>статья 16.29)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мелкое хулиганство </a:t>
            </a:r>
            <a:r>
              <a:rPr lang="ru-RU" sz="2000" b="1" dirty="0">
                <a:solidFill>
                  <a:schemeClr val="tx1"/>
                </a:solidFill>
              </a:rPr>
              <a:t>(статья 19.1)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90DF1-6826-4409-997F-93ECA442A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200" y="846183"/>
            <a:ext cx="3116800" cy="2230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8412" y="5793279"/>
            <a:ext cx="10003169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несовершеннолетний до 16 лет совершил правонарушение, не установленное статьей 4.2. Кодекса об административных правонарушениях, то ответственность будут нести его законные представители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19280" y="3375333"/>
            <a:ext cx="2130509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Ответственность несовершеннолетнего при совершении противоправных действий уставлена нормами </a:t>
            </a:r>
            <a:r>
              <a:rPr lang="ru-RU" sz="1600" b="1" dirty="0"/>
              <a:t>Кодекса об административных правонарушениях</a:t>
            </a:r>
            <a:endParaRPr lang="ru-RU" sz="1600" b="1" u="sng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BB8349-8D3D-47F8-8DCB-8414DDE01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39E9D-051D-437D-9D73-9ABF41621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rgbClr val="003300"/>
                </a:solidFill>
              </a:rPr>
              <a:t/>
            </a: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04" y="400933"/>
            <a:ext cx="9545032" cy="81100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Особенности административной ответственности несовершеннолетних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9478" y="1437808"/>
            <a:ext cx="9683258" cy="2723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лицу, совершившему административное правонарушение в возрасте от 14 до 18 лет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административные взыскания применяются на общих основаниях с учетом следующих особенностей: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отношении него не могут применяться общественные работы, административный арест;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налагаемого на него штрафа не может превышать двух базовых величин;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санкция предусматривает административное взыскание только в виде штрафа, а у несовершеннолетнего отсутствуют заработок, стипендия или иной доход, к нему применяются меры воспитательного воздействия.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9478" y="4419918"/>
            <a:ext cx="9683258" cy="20005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Меры воспитательного воздействия, которые могут применяться к несовершеннолетнему, совершившему административное правонарушение: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разъяснение законодательства;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возложение обязанности принести извинения потерпевшему;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возложение обязанности загладить причиненный вред;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ограничение досуга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4FD05B-212C-4A31-A259-40CEE724B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A30002-A499-48E3-B572-A07772031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24" y="4811412"/>
            <a:ext cx="3079934" cy="16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6EF3E-EA2C-4A4A-9929-779CC3BC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78" y="213620"/>
            <a:ext cx="9862680" cy="11564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Уголовная ответственность несовершеннолетних за правонарушения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pic>
        <p:nvPicPr>
          <p:cNvPr id="7" name="Picture 2" descr="Новшества уголовной ответственности • Славгород. Новости. BY">
            <a:extLst>
              <a:ext uri="{FF2B5EF4-FFF2-40B4-BE49-F238E27FC236}">
                <a16:creationId xmlns:a16="http://schemas.microsoft.com/office/drawing/2014/main" id="{7C93C570-C23B-4527-867C-45959AFA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78" y="5293133"/>
            <a:ext cx="2297722" cy="15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1295" y="1432043"/>
            <a:ext cx="8296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Уголовной ответственности подлежит лицо, достигшее ко времени совершения преступления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лет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исключением случаев, предусмотренных настоящим Кодексом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1295" y="2417380"/>
            <a:ext cx="82960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совершившие запрещенные настоящим Кодексом деяния в возрасте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14 до 16 лет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подлежат уголовной ответственности за: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убийство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139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 причинение смерти по неосторожности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 умышленное причинение тяжкого телесного повреждения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 умышленное причинение менее тяжкого телесного повреждения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 изнасилование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166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 насильственные действия сексуального характера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167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 похищение человека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182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 кражу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205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 грабеж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206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10) разбой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(статья 207)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11) вымогательство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(статья 208);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 хищение имущества путем модификации компьютерной информации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(статья 212);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DA2E9-E308-4812-8412-5F2B96E67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F7DC102-8094-4E1A-8CC0-0B85DD1CFF3C}"/>
              </a:ext>
            </a:extLst>
          </p:cNvPr>
          <p:cNvSpPr txBox="1">
            <a:spLocks/>
          </p:cNvSpPr>
          <p:nvPr/>
        </p:nvSpPr>
        <p:spPr>
          <a:xfrm>
            <a:off x="9894278" y="3317631"/>
            <a:ext cx="2297722" cy="1861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/>
              <a:t>Уголовная ответственность несовершеннолетних регулируется нормами </a:t>
            </a:r>
            <a:r>
              <a:rPr lang="ru-RU" sz="1800" b="1" dirty="0"/>
              <a:t>Уголовного кодекса </a:t>
            </a:r>
            <a:r>
              <a:rPr lang="ru-RU" sz="1800" dirty="0"/>
              <a:t>Республики Беларусь.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5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6EF3E-EA2C-4A4A-9929-779CC3BC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81" y="204224"/>
            <a:ext cx="9862680" cy="11564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Уголовная ответственность несовершеннолетних за правонарушения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DA2E9-E308-4812-8412-5F2B96E6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9847385" y="4924252"/>
            <a:ext cx="2297722" cy="1861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/>
              <a:t>Уголовная ответственность несовершеннолетних регулируется нормами </a:t>
            </a:r>
            <a:r>
              <a:rPr lang="ru-RU" sz="1800" b="1" dirty="0"/>
              <a:t>Уголовного кодекса </a:t>
            </a:r>
            <a:r>
              <a:rPr lang="ru-RU" sz="1800" dirty="0"/>
              <a:t>Республики Беларусь.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3213DA-1F93-4732-8FEF-A8501C39FF3B}"/>
              </a:ext>
            </a:extLst>
          </p:cNvPr>
          <p:cNvSpPr/>
          <p:nvPr/>
        </p:nvSpPr>
        <p:spPr>
          <a:xfrm>
            <a:off x="1543974" y="1431664"/>
            <a:ext cx="82565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Лица, совершившие запрещенные настоящим Кодексом деяния в возрасте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14 до 16 лет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подлежат уголовной ответственности за: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12) угон транспортного средства или маломерного судна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13) умышленные уничтожение либо повреждение чужого имущества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2 и 3 статьи 218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14) захват заложника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15) хищение огнестрельного оружия, боеприпасов или взрывчатых веществ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16) умышленное приведение в негодность транспортного средства или путей сообщения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309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17) хищение наркотических средств, психотропных веществ, их прекурсоров и аналогов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327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17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незаконный оборот наркотических средств, психотропных веществ, их прекурсоров или аналогов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(части 2–5 статьи 328);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18) хулиганство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339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19) заведомо ложное сообщение об опасности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340);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20) осквернение сооружений и порчу имущества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21) побег из исправительного учреждения, исполняющего наказание в виде лишения свободы, арестного дома или из-под стражи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7757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1108</Words>
  <Application>Microsoft Office PowerPoint</Application>
  <PresentationFormat>Широкоэкранный</PresentationFormat>
  <Paragraphs>105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Что такое закон?</vt:lpstr>
      <vt:lpstr>Акты законодательства Республики Беларусь</vt:lpstr>
      <vt:lpstr>Презентация PowerPoint</vt:lpstr>
      <vt:lpstr>Законодательство – основа, обеспечивающая порядок и справедливость в обществе</vt:lpstr>
      <vt:lpstr>Административная ответственность несовершеннолетних за правонарушения в Республике Беларусь </vt:lpstr>
      <vt:lpstr>Особенности административной ответственности несовершеннолетних в Республике Беларусь </vt:lpstr>
      <vt:lpstr>Уголовная ответственность несовершеннолетних за правонарушения в Республике Беларусь </vt:lpstr>
      <vt:lpstr>Уголовная ответственность несовершеннолетних за правонарушения в Республике Беларусь </vt:lpstr>
      <vt:lpstr>Особенности уголовной ответственности несовершеннолетних в Республике Беларусь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User</cp:lastModifiedBy>
  <cp:revision>111</cp:revision>
  <dcterms:created xsi:type="dcterms:W3CDTF">2021-05-15T06:21:26Z</dcterms:created>
  <dcterms:modified xsi:type="dcterms:W3CDTF">2026-03-04T07:22:40Z</dcterms:modified>
</cp:coreProperties>
</file>