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76" r:id="rId1"/>
  </p:sldMasterIdLst>
  <p:notesMasterIdLst>
    <p:notesMasterId r:id="rId11"/>
  </p:notesMasterIdLst>
  <p:sldIdLst>
    <p:sldId id="329" r:id="rId2"/>
    <p:sldId id="305" r:id="rId3"/>
    <p:sldId id="307" r:id="rId4"/>
    <p:sldId id="306" r:id="rId5"/>
    <p:sldId id="332" r:id="rId6"/>
    <p:sldId id="333" r:id="rId7"/>
    <p:sldId id="309" r:id="rId8"/>
    <p:sldId id="335" r:id="rId9"/>
    <p:sldId id="334" r:id="rId10"/>
  </p:sldIdLst>
  <p:sldSz cx="12192000" cy="6858000"/>
  <p:notesSz cx="6858000" cy="9144000"/>
  <p:embeddedFontLst>
    <p:embeddedFont>
      <p:font typeface="Arial Black" panose="020B0A04020102020204" pitchFamily="34" charset="0"/>
      <p:bold r:id="rId12"/>
    </p:embeddedFont>
    <p:embeddedFont>
      <p:font typeface="Arial Narrow" panose="020B0606020202030204" pitchFamily="34" charset="0"/>
      <p:regular r:id="rId13"/>
      <p:bold r:id="rId14"/>
      <p:italic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custShowLst>
    <p:custShow name="карта" id="0">
      <p:sldLst/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Ирина Харевич" initials="ИХ" lastIdx="1" clrIdx="0">
    <p:extLst>
      <p:ext uri="{19B8F6BF-5375-455C-9EA6-DF929625EA0E}">
        <p15:presenceInfo xmlns:p15="http://schemas.microsoft.com/office/powerpoint/2012/main" userId="S-1-5-21-1550027116-1376463256-1133838943-1186" providerId="AD"/>
      </p:ext>
    </p:extLst>
  </p:cmAuthor>
  <p:cmAuthor id="2" name="Пилипенко М.Н." initials="ПМ" lastIdx="1" clrIdx="1">
    <p:extLst>
      <p:ext uri="{19B8F6BF-5375-455C-9EA6-DF929625EA0E}">
        <p15:presenceInfo xmlns:p15="http://schemas.microsoft.com/office/powerpoint/2012/main" userId="S-1-5-21-1550027116-1376463256-1133838943-316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EFEFE"/>
    <a:srgbClr val="4472C4"/>
    <a:srgbClr val="9966FF"/>
    <a:srgbClr val="9999FF"/>
    <a:srgbClr val="863D0C"/>
    <a:srgbClr val="C55A11"/>
    <a:srgbClr val="7E0504"/>
    <a:srgbClr val="252B37"/>
    <a:srgbClr val="7585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76" autoAdjust="0"/>
    <p:restoredTop sz="93662" autoAdjust="0"/>
  </p:normalViewPr>
  <p:slideViewPr>
    <p:cSldViewPr snapToGrid="0">
      <p:cViewPr varScale="1">
        <p:scale>
          <a:sx n="90" d="100"/>
          <a:sy n="90" d="100"/>
        </p:scale>
        <p:origin x="570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75D20-CD4C-49DF-807F-CC2BC1B95DFE}" type="datetimeFigureOut">
              <a:rPr lang="x-none" smtClean="0"/>
              <a:t>02.03.2026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2DBD-7CAE-49C9-8E50-B4F5AEAF96D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506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3721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1434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5581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2301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4699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6841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0190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6850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6572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9610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46885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2555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4E928232-B3B4-4934-9E57-8C57DB4C086A}"/>
              </a:ext>
            </a:extLst>
          </p:cNvPr>
          <p:cNvGrpSpPr/>
          <p:nvPr userDrawn="1"/>
        </p:nvGrpSpPr>
        <p:grpSpPr>
          <a:xfrm>
            <a:off x="8717280" y="5969172"/>
            <a:ext cx="3523488" cy="920860"/>
            <a:chOff x="4194048" y="4547616"/>
            <a:chExt cx="3523488" cy="920860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1404DFEF-7C4D-4C14-B848-A006668917C6}"/>
                </a:ext>
              </a:extLst>
            </p:cNvPr>
            <p:cNvSpPr/>
            <p:nvPr/>
          </p:nvSpPr>
          <p:spPr>
            <a:xfrm>
              <a:off x="4194048" y="4547616"/>
              <a:ext cx="3523488" cy="920860"/>
            </a:xfrm>
            <a:custGeom>
              <a:avLst/>
              <a:gdLst>
                <a:gd name="connsiteX0" fmla="*/ 12192 w 3523488"/>
                <a:gd name="connsiteY0" fmla="*/ 585216 h 877824"/>
                <a:gd name="connsiteX1" fmla="*/ 670560 w 3523488"/>
                <a:gd name="connsiteY1" fmla="*/ 573024 h 877824"/>
                <a:gd name="connsiteX2" fmla="*/ 658368 w 3523488"/>
                <a:gd name="connsiteY2" fmla="*/ 316992 h 877824"/>
                <a:gd name="connsiteX3" fmla="*/ 1341120 w 3523488"/>
                <a:gd name="connsiteY3" fmla="*/ 304800 h 877824"/>
                <a:gd name="connsiteX4" fmla="*/ 1341120 w 3523488"/>
                <a:gd name="connsiteY4" fmla="*/ 0 h 877824"/>
                <a:gd name="connsiteX5" fmla="*/ 3523488 w 3523488"/>
                <a:gd name="connsiteY5" fmla="*/ 0 h 877824"/>
                <a:gd name="connsiteX6" fmla="*/ 3511296 w 3523488"/>
                <a:gd name="connsiteY6" fmla="*/ 877824 h 877824"/>
                <a:gd name="connsiteX7" fmla="*/ 3511296 w 3523488"/>
                <a:gd name="connsiteY7" fmla="*/ 853440 h 877824"/>
                <a:gd name="connsiteX8" fmla="*/ 0 w 3523488"/>
                <a:gd name="connsiteY8" fmla="*/ 865632 h 877824"/>
                <a:gd name="connsiteX9" fmla="*/ 12192 w 3523488"/>
                <a:gd name="connsiteY9" fmla="*/ 585216 h 877824"/>
                <a:gd name="connsiteX0" fmla="*/ 12192 w 3535680"/>
                <a:gd name="connsiteY0" fmla="*/ 585216 h 940615"/>
                <a:gd name="connsiteX1" fmla="*/ 670560 w 3535680"/>
                <a:gd name="connsiteY1" fmla="*/ 573024 h 940615"/>
                <a:gd name="connsiteX2" fmla="*/ 658368 w 3535680"/>
                <a:gd name="connsiteY2" fmla="*/ 316992 h 940615"/>
                <a:gd name="connsiteX3" fmla="*/ 1341120 w 3535680"/>
                <a:gd name="connsiteY3" fmla="*/ 304800 h 940615"/>
                <a:gd name="connsiteX4" fmla="*/ 1341120 w 3535680"/>
                <a:gd name="connsiteY4" fmla="*/ 0 h 940615"/>
                <a:gd name="connsiteX5" fmla="*/ 3523488 w 3535680"/>
                <a:gd name="connsiteY5" fmla="*/ 0 h 940615"/>
                <a:gd name="connsiteX6" fmla="*/ 3511296 w 3535680"/>
                <a:gd name="connsiteY6" fmla="*/ 877824 h 940615"/>
                <a:gd name="connsiteX7" fmla="*/ 3535680 w 3535680"/>
                <a:gd name="connsiteY7" fmla="*/ 940615 h 940615"/>
                <a:gd name="connsiteX8" fmla="*/ 0 w 3535680"/>
                <a:gd name="connsiteY8" fmla="*/ 865632 h 940615"/>
                <a:gd name="connsiteX9" fmla="*/ 12192 w 3535680"/>
                <a:gd name="connsiteY9" fmla="*/ 585216 h 940615"/>
                <a:gd name="connsiteX0" fmla="*/ 0 w 3523488"/>
                <a:gd name="connsiteY0" fmla="*/ 585216 h 965261"/>
                <a:gd name="connsiteX1" fmla="*/ 658368 w 3523488"/>
                <a:gd name="connsiteY1" fmla="*/ 573024 h 965261"/>
                <a:gd name="connsiteX2" fmla="*/ 646176 w 3523488"/>
                <a:gd name="connsiteY2" fmla="*/ 316992 h 965261"/>
                <a:gd name="connsiteX3" fmla="*/ 1328928 w 3523488"/>
                <a:gd name="connsiteY3" fmla="*/ 304800 h 965261"/>
                <a:gd name="connsiteX4" fmla="*/ 1328928 w 3523488"/>
                <a:gd name="connsiteY4" fmla="*/ 0 h 965261"/>
                <a:gd name="connsiteX5" fmla="*/ 3511296 w 3523488"/>
                <a:gd name="connsiteY5" fmla="*/ 0 h 965261"/>
                <a:gd name="connsiteX6" fmla="*/ 3499104 w 3523488"/>
                <a:gd name="connsiteY6" fmla="*/ 877824 h 965261"/>
                <a:gd name="connsiteX7" fmla="*/ 3523488 w 3523488"/>
                <a:gd name="connsiteY7" fmla="*/ 940615 h 965261"/>
                <a:gd name="connsiteX8" fmla="*/ 0 w 3523488"/>
                <a:gd name="connsiteY8" fmla="*/ 965261 h 965261"/>
                <a:gd name="connsiteX9" fmla="*/ 0 w 3523488"/>
                <a:gd name="connsiteY9" fmla="*/ 585216 h 965261"/>
                <a:gd name="connsiteX0" fmla="*/ 0 w 3523488"/>
                <a:gd name="connsiteY0" fmla="*/ 585216 h 940615"/>
                <a:gd name="connsiteX1" fmla="*/ 658368 w 3523488"/>
                <a:gd name="connsiteY1" fmla="*/ 573024 h 940615"/>
                <a:gd name="connsiteX2" fmla="*/ 646176 w 3523488"/>
                <a:gd name="connsiteY2" fmla="*/ 316992 h 940615"/>
                <a:gd name="connsiteX3" fmla="*/ 1328928 w 3523488"/>
                <a:gd name="connsiteY3" fmla="*/ 304800 h 940615"/>
                <a:gd name="connsiteX4" fmla="*/ 1328928 w 3523488"/>
                <a:gd name="connsiteY4" fmla="*/ 0 h 940615"/>
                <a:gd name="connsiteX5" fmla="*/ 3511296 w 3523488"/>
                <a:gd name="connsiteY5" fmla="*/ 0 h 940615"/>
                <a:gd name="connsiteX6" fmla="*/ 3499104 w 3523488"/>
                <a:gd name="connsiteY6" fmla="*/ 877824 h 940615"/>
                <a:gd name="connsiteX7" fmla="*/ 3523488 w 3523488"/>
                <a:gd name="connsiteY7" fmla="*/ 940615 h 940615"/>
                <a:gd name="connsiteX8" fmla="*/ 12192 w 3523488"/>
                <a:gd name="connsiteY8" fmla="*/ 940354 h 940615"/>
                <a:gd name="connsiteX9" fmla="*/ 0 w 3523488"/>
                <a:gd name="connsiteY9" fmla="*/ 585216 h 94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3488" h="940615">
                  <a:moveTo>
                    <a:pt x="0" y="585216"/>
                  </a:moveTo>
                  <a:lnTo>
                    <a:pt x="658368" y="573024"/>
                  </a:lnTo>
                  <a:lnTo>
                    <a:pt x="646176" y="316992"/>
                  </a:lnTo>
                  <a:lnTo>
                    <a:pt x="1328928" y="304800"/>
                  </a:lnTo>
                  <a:lnTo>
                    <a:pt x="1328928" y="0"/>
                  </a:lnTo>
                  <a:lnTo>
                    <a:pt x="3511296" y="0"/>
                  </a:lnTo>
                  <a:lnTo>
                    <a:pt x="3499104" y="877824"/>
                  </a:lnTo>
                  <a:lnTo>
                    <a:pt x="3523488" y="940615"/>
                  </a:lnTo>
                  <a:lnTo>
                    <a:pt x="12192" y="940354"/>
                  </a:lnTo>
                  <a:lnTo>
                    <a:pt x="0" y="585216"/>
                  </a:lnTo>
                  <a:close/>
                </a:path>
              </a:pathLst>
            </a:custGeom>
            <a:gradFill>
              <a:gsLst>
                <a:gs pos="0">
                  <a:srgbClr val="DDFFF0"/>
                </a:gs>
                <a:gs pos="100000">
                  <a:srgbClr val="63F3A4"/>
                </a:gs>
              </a:gsLst>
              <a:lin ang="18900000" scaled="1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B3B43E56-7F69-4F5F-82D8-691AA22D44FE}"/>
                </a:ext>
              </a:extLst>
            </p:cNvPr>
            <p:cNvSpPr/>
            <p:nvPr/>
          </p:nvSpPr>
          <p:spPr>
            <a:xfrm>
              <a:off x="4194791" y="5129336"/>
              <a:ext cx="3492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400" dirty="0"/>
                <a:t>ШАГ 1. «МЫ УЗНАЁМ»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97DF1628-634A-43F9-A47E-CCB70A6015B4}"/>
                </a:ext>
              </a:extLst>
            </p:cNvPr>
            <p:cNvSpPr/>
            <p:nvPr/>
          </p:nvSpPr>
          <p:spPr>
            <a:xfrm>
              <a:off x="4842791" y="4849590"/>
              <a:ext cx="2844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r>
                <a:rPr lang="ru-RU" sz="1400" dirty="0">
                  <a:sym typeface="Calibri"/>
                </a:rPr>
                <a:t>  ШАГ 2. «МЫ РАЗМЫШЛЯЕМ»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3F180BA5-A3EB-416B-9A6D-0E4A06D797A5}"/>
                </a:ext>
              </a:extLst>
            </p:cNvPr>
            <p:cNvSpPr/>
            <p:nvPr/>
          </p:nvSpPr>
          <p:spPr>
            <a:xfrm>
              <a:off x="5517209" y="4565717"/>
              <a:ext cx="216958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</a:pPr>
              <a:r>
                <a:rPr lang="ru-RU" sz="1400" dirty="0">
                  <a:sym typeface="Calibri"/>
                </a:rPr>
                <a:t>ШАГ 3. «МЫ ДЕЙСТВУЕМ» </a:t>
              </a:r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57367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006997AA-2D22-4AD6-92AE-556F6B824431}"/>
              </a:ext>
            </a:extLst>
          </p:cNvPr>
          <p:cNvSpPr txBox="1">
            <a:spLocks/>
          </p:cNvSpPr>
          <p:nvPr userDrawn="1"/>
        </p:nvSpPr>
        <p:spPr>
          <a:xfrm>
            <a:off x="931638" y="6333457"/>
            <a:ext cx="10181402" cy="31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Информация предоставлена Белорусским телеграфных агентством БЕЛТА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www.belta.by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0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39817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31620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65601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446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43808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03237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9793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9740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5070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6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957B96-4250-4019-8BFE-21C6DE48A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3" y="45902"/>
            <a:ext cx="12192000" cy="68579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560AB9B-1402-4CE0-B917-DD75B5832B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640724" y="1747839"/>
            <a:ext cx="6857998" cy="33623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2A8904C-9B14-4288-BE36-45AED071D9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683" y="2232252"/>
            <a:ext cx="4762500" cy="4691857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F75CA9-7FAB-4B4D-A922-2DFA1EEDCAB9}"/>
              </a:ext>
            </a:extLst>
          </p:cNvPr>
          <p:cNvSpPr txBox="1">
            <a:spLocks/>
          </p:cNvSpPr>
          <p:nvPr/>
        </p:nvSpPr>
        <p:spPr>
          <a:xfrm>
            <a:off x="1576550" y="3428999"/>
            <a:ext cx="6283536" cy="16533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be-BY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занятия: </a:t>
            </a:r>
          </a:p>
          <a:p>
            <a:pPr algn="ctr"/>
            <a:r>
              <a:rPr lang="ru-RU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«Паспорт гражданина </a:t>
            </a:r>
            <a:r>
              <a:rPr lang="ru-RU" sz="3900" b="1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Беларусь»</a:t>
            </a:r>
            <a:br>
              <a:rPr lang="ru-RU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(8 класс)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6A70D7-8039-4B99-A60E-576BF1B23208}"/>
              </a:ext>
            </a:extLst>
          </p:cNvPr>
          <p:cNvSpPr txBox="1"/>
          <p:nvPr/>
        </p:nvSpPr>
        <p:spPr>
          <a:xfrm>
            <a:off x="2071170" y="99113"/>
            <a:ext cx="90337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учреждение образования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«Академия образования»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Обучающая программа тематических занятий для учащихся 2-11 классов  «Я. Моя семья. Моя Родина» </a:t>
            </a:r>
          </a:p>
        </p:txBody>
      </p:sp>
    </p:spTree>
    <p:extLst>
      <p:ext uri="{BB962C8B-B14F-4D97-AF65-F5344CB8AC3E}">
        <p14:creationId xmlns:p14="http://schemas.microsoft.com/office/powerpoint/2010/main" val="568931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20EBED-EA9D-4F12-B24C-46D757F11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E854167-B78F-4F99-B74F-FE771AA87B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640724" y="1747839"/>
            <a:ext cx="6857998" cy="336232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D3D7D43-EC1C-4AF3-9F60-1693506993A1}"/>
              </a:ext>
            </a:extLst>
          </p:cNvPr>
          <p:cNvSpPr/>
          <p:nvPr/>
        </p:nvSpPr>
        <p:spPr>
          <a:xfrm>
            <a:off x="3888906" y="118002"/>
            <a:ext cx="8251978" cy="1323439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Паспорт гражданина</a:t>
            </a:r>
          </a:p>
          <a:p>
            <a:pPr algn="ctr"/>
            <a:r>
              <a:rPr lang="ru-RU" sz="4000" b="1" dirty="0">
                <a:solidFill>
                  <a:schemeClr val="tx1"/>
                </a:solidFill>
              </a:rPr>
              <a:t> Республики Беларусь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8ED1CB0-EB9D-4E0B-8DD2-63CACA2B13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193456"/>
            <a:ext cx="6044884" cy="359369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30BDE0-E4A6-46C4-BF3F-0C5CEC2D52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7646" y="1057090"/>
            <a:ext cx="7878763" cy="667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869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61E16FF-23CC-45CC-96F5-E74743453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8E4279-060C-4F9D-8A45-57556A8428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698614" y="1747838"/>
            <a:ext cx="6857998" cy="33623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F6FF681-4AFA-4FFA-A6BA-670BA9E946F3}"/>
              </a:ext>
            </a:extLst>
          </p:cNvPr>
          <p:cNvSpPr txBox="1"/>
          <p:nvPr/>
        </p:nvSpPr>
        <p:spPr>
          <a:xfrm>
            <a:off x="1564559" y="1610038"/>
            <a:ext cx="2369489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Паспорт –</a:t>
            </a: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главный документ гражданина Республики Беларусь</a:t>
            </a:r>
            <a:endParaRPr kumimoji="0" lang="ru-RU" sz="3200" b="1" i="0" u="none" strike="noStrike" kern="1200" cap="all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F044CC8-A5B4-4342-A4D5-8BA96EE41B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727" t="25426" r="29099" b="6666"/>
          <a:stretch/>
        </p:blipFill>
        <p:spPr>
          <a:xfrm>
            <a:off x="4081398" y="0"/>
            <a:ext cx="811060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762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F4CD627-D6F3-4F78-A172-EFBCA9D18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0D4B4C7-48F3-45AF-B67D-75C9014DB0DA}"/>
              </a:ext>
            </a:extLst>
          </p:cNvPr>
          <p:cNvSpPr txBox="1"/>
          <p:nvPr/>
        </p:nvSpPr>
        <p:spPr>
          <a:xfrm>
            <a:off x="1329070" y="228126"/>
            <a:ext cx="11005014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cap="all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Паспорт является собственностью </a:t>
            </a:r>
          </a:p>
          <a:p>
            <a:pPr algn="ctr">
              <a:lnSpc>
                <a:spcPct val="80000"/>
              </a:lnSpc>
            </a:pPr>
            <a:r>
              <a:rPr lang="ru-RU" sz="3200" b="1" cap="all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Республики Беларусь.</a:t>
            </a:r>
          </a:p>
          <a:p>
            <a:pPr algn="ctr">
              <a:lnSpc>
                <a:spcPct val="80000"/>
              </a:lnSpc>
            </a:pPr>
            <a:r>
              <a:rPr lang="ru-RU" sz="3200" b="1" cap="all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800" b="1" cap="all" dirty="0">
                <a:solidFill>
                  <a:srgbClr val="FF0000"/>
                </a:solidFill>
                <a:latin typeface="Arial Narrow" panose="020B0606020202030204" pitchFamily="34" charset="0"/>
              </a:rPr>
              <a:t>Запрещается принимать и передавать паспорт в залог!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39C70C-DB41-4651-853D-08ED73DA6F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119189" y="1747840"/>
            <a:ext cx="6857998" cy="336232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589524-77AD-4954-9EF9-2F0A207E9D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990" y="1874932"/>
            <a:ext cx="2096252" cy="3016557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19847E0-0C06-434A-884F-F8DAD2C4EEA0}"/>
              </a:ext>
            </a:extLst>
          </p:cNvPr>
          <p:cNvSpPr/>
          <p:nvPr/>
        </p:nvSpPr>
        <p:spPr>
          <a:xfrm>
            <a:off x="3362326" y="3428998"/>
            <a:ext cx="8677404" cy="32008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450215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+mn-cs"/>
              </a:rPr>
              <a:t>Гражданин Республики Беларусь обязан: 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Arial" panose="020B0604020202020204" pitchFamily="34" charset="0"/>
                <a:cs typeface="+mn-cs"/>
              </a:rPr>
              <a:t>бережно хранить и использовать документ, удостоверяющий личность;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Arial" panose="020B0604020202020204" pitchFamily="34" charset="0"/>
                <a:cs typeface="+mn-cs"/>
              </a:rPr>
              <a:t>передавать его по требованию должностных лиц государственных органов, уполномоченных на проверку документов, удостоверяющих личность;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Arial" panose="020B0604020202020204" pitchFamily="34" charset="0"/>
                <a:cs typeface="+mn-cs"/>
              </a:rPr>
              <a:t>сдать подлежащий изъятию или временному изъятию документ, удостоверяющий личность, в орган внутренних дел;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Arial" panose="020B0604020202020204" pitchFamily="34" charset="0"/>
                <a:cs typeface="+mn-cs"/>
              </a:rPr>
              <a:t>незамедлительно обратиться с заявлением об утрате (хищении) документа, удостоверяющего личность, в орган внутренних дел.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415728C-08C4-495D-A7DF-9D4CB6B10B8F}"/>
              </a:ext>
            </a:extLst>
          </p:cNvPr>
          <p:cNvSpPr/>
          <p:nvPr/>
        </p:nvSpPr>
        <p:spPr>
          <a:xfrm>
            <a:off x="3362326" y="1874932"/>
            <a:ext cx="8677404" cy="122918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450215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Паспорт – документ, удостоверяющий личность и подтверждающий гражданство. До 14 лет иметь паспорт – право гражданина. После 14 – обязанность</a:t>
            </a:r>
            <a:r>
              <a:rPr kumimoji="0" lang="be-BY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!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34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20EBED-EA9D-4F12-B24C-46D757F11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E854167-B78F-4F99-B74F-FE771AA87B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640724" y="1747839"/>
            <a:ext cx="6857998" cy="33623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78D6B3-56B7-4EE0-88B6-9B1E7C0B724E}"/>
              </a:ext>
            </a:extLst>
          </p:cNvPr>
          <p:cNvSpPr txBox="1"/>
          <p:nvPr/>
        </p:nvSpPr>
        <p:spPr>
          <a:xfrm>
            <a:off x="1163855" y="345275"/>
            <a:ext cx="10148553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Что значит быть гражданином Республики Беларусь?</a:t>
            </a:r>
            <a:endParaRPr lang="ru-RU" sz="3200" b="1" cap="all" dirty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D520AFA-611C-468D-AE4B-C050E421015F}"/>
              </a:ext>
            </a:extLst>
          </p:cNvPr>
          <p:cNvSpPr/>
          <p:nvPr/>
        </p:nvSpPr>
        <p:spPr>
          <a:xfrm>
            <a:off x="1703894" y="968227"/>
            <a:ext cx="8062174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Быть гражданином Республики Беларусь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— значит находиться под защитой белорусского государства, знать и соблюдать его законы, уважать институты государственной власти и государственные символы</a:t>
            </a:r>
            <a:endParaRPr lang="ru-RU" sz="20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E14B4C2-F581-4B13-8291-1C2960006B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727" y="904888"/>
            <a:ext cx="2031326" cy="1015663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0CD0CFC-6256-415F-8E2F-2FE9DC063DD9}"/>
              </a:ext>
            </a:extLst>
          </p:cNvPr>
          <p:cNvSpPr/>
          <p:nvPr/>
        </p:nvSpPr>
        <p:spPr>
          <a:xfrm>
            <a:off x="1703894" y="2203180"/>
            <a:ext cx="8178086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Быть гражданином Республики Беларусь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— значит грамотно пользоваться своими правами, честно и добросовестно исполнять свои обязанности. Бы</a:t>
            </a:r>
            <a:r>
              <a:rPr lang="ru-RU" sz="2000" dirty="0"/>
              <a:t>ть патриотом, быть готовым в любую минуту встать на защиту Родины.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BAF0D74-9A12-4E3E-954E-5648A21DEF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900" y="2381693"/>
            <a:ext cx="2082476" cy="90421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45FF9A5-B3AF-4AD3-89FC-AB097326DB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834" y="3853867"/>
            <a:ext cx="2048542" cy="1015664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2FE55A0-E75C-4C7A-82FB-35B7757F81F2}"/>
              </a:ext>
            </a:extLst>
          </p:cNvPr>
          <p:cNvSpPr/>
          <p:nvPr/>
        </p:nvSpPr>
        <p:spPr>
          <a:xfrm>
            <a:off x="1736091" y="5355933"/>
            <a:ext cx="8145889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Быть гражданином Республики Беларусь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— значит беречь историко-культурное наследие белорусского народа, разделять его духовные ценности, которые являются основой сплочения нации</a:t>
            </a:r>
            <a:endParaRPr lang="ru-RU" sz="2000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D9AB529-29C5-4DDF-87D7-4B5EEBCF22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583" y="5329762"/>
            <a:ext cx="1929286" cy="1182963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FF3C65E-FA9E-4097-ACC2-502974DF0F8E}"/>
              </a:ext>
            </a:extLst>
          </p:cNvPr>
          <p:cNvSpPr/>
          <p:nvPr/>
        </p:nvSpPr>
        <p:spPr>
          <a:xfrm>
            <a:off x="1703894" y="3853868"/>
            <a:ext cx="8178086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Быть гражданином Республики Беларусь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— значит знать историю нашей страны, сохранять память о героическом прошлом белорусского народа, учиться на ярких примерах из жизни прославленных белорусов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220482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258EB60-B0CF-4D16-93F6-779A9DFAF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9608" y="1"/>
            <a:ext cx="12371607" cy="6857999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880681" y="4548555"/>
            <a:ext cx="4068816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Значит интересоваться и гордиться достижениями нашей страны, своими стараниями и усилиями, талантами и мастерством приумножать её богатства и благосостояние Беларуси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6D8F83F-2238-46ED-B08B-7926F2C834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576857" y="1747837"/>
            <a:ext cx="6857998" cy="33623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1618B4-5768-44C9-A306-F27807EF92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8570" y="-7995"/>
            <a:ext cx="3343430" cy="24276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369773-2215-47D2-BF47-5560134123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982" t="20310" r="26396" b="49958"/>
          <a:stretch/>
        </p:blipFill>
        <p:spPr>
          <a:xfrm>
            <a:off x="1725928" y="-4611"/>
            <a:ext cx="7226713" cy="24356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B1E0E7-5D0C-406C-B0E9-4C48E338E7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4203" y="2419651"/>
            <a:ext cx="5917797" cy="443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84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F5AEAE-67CC-4EFE-8BC8-FBB360E52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606A76-E513-4D02-B669-AF0C4D04C1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679237" y="1747838"/>
            <a:ext cx="6857998" cy="336232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E657EA5-6B80-4DFD-83F7-CE2EA45F93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31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F5AEAE-67CC-4EFE-8BC8-FBB360E52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606A76-E513-4D02-B669-AF0C4D04C1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679237" y="1747838"/>
            <a:ext cx="6857998" cy="33623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6F3295-AD67-4011-82B4-8DBB01E16C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0620" y="234543"/>
            <a:ext cx="2365453" cy="306045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C9E751-D6E2-4092-A6DE-46DAA6D01E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4200" y="2417098"/>
            <a:ext cx="4102932" cy="300539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3692BB4-23E9-409C-B960-7693449805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9216" y="3203506"/>
            <a:ext cx="5736313" cy="351144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EA89490-237F-4781-9AED-AB1F35A86C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2678" y="0"/>
            <a:ext cx="4784454" cy="267039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EF04E1-2A70-4D4D-B510-67BED68E98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69994" y="753915"/>
            <a:ext cx="4522768" cy="30096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BE7883B-F9DE-4E7A-9069-37A78594BF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0170" y="4397263"/>
            <a:ext cx="3504312" cy="233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693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F5AEAE-67CC-4EFE-8BC8-FBB360E52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606A76-E513-4D02-B669-AF0C4D04C1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679237" y="1747838"/>
            <a:ext cx="6857998" cy="33623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E2BDB7-BAC0-4B4E-B3BB-CE504D3E64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423" t="13023" r="24826" b="44031"/>
          <a:stretch/>
        </p:blipFill>
        <p:spPr>
          <a:xfrm>
            <a:off x="1616149" y="0"/>
            <a:ext cx="10575851" cy="676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1286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2">
      <a:majorFont>
        <a:latin typeface="Arial Black"/>
        <a:ea typeface=""/>
        <a:cs typeface=""/>
      </a:majorFont>
      <a:minorFont>
        <a:latin typeface="Times New Roman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12727</TotalTime>
  <Words>299</Words>
  <Application>Microsoft Office PowerPoint</Application>
  <PresentationFormat>Широкоэкранный</PresentationFormat>
  <Paragraphs>35</Paragraphs>
  <Slides>9</Slides>
  <Notes>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  <vt:variant>
        <vt:lpstr>Произвольные показы</vt:lpstr>
      </vt:variant>
      <vt:variant>
        <vt:i4>1</vt:i4>
      </vt:variant>
    </vt:vector>
  </HeadingPairs>
  <TitlesOfParts>
    <vt:vector size="17" baseType="lpstr">
      <vt:lpstr>Times New Roman</vt:lpstr>
      <vt:lpstr>Wingdings</vt:lpstr>
      <vt:lpstr>Calibri</vt:lpstr>
      <vt:lpstr>Arial Narrow</vt:lpstr>
      <vt:lpstr>Arial</vt:lpstr>
      <vt:lpstr>Arial Black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карта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Харевич</dc:creator>
  <cp:lastModifiedBy>О.П. Братухина</cp:lastModifiedBy>
  <cp:revision>951</cp:revision>
  <cp:lastPrinted>2018-12-07T06:48:34Z</cp:lastPrinted>
  <dcterms:created xsi:type="dcterms:W3CDTF">2018-12-03T10:14:15Z</dcterms:created>
  <dcterms:modified xsi:type="dcterms:W3CDTF">2026-03-02T13:52:23Z</dcterms:modified>
</cp:coreProperties>
</file>