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18"/>
  </p:notesMasterIdLst>
  <p:sldIdLst>
    <p:sldId id="329" r:id="rId2"/>
    <p:sldId id="332" r:id="rId3"/>
    <p:sldId id="305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34" r:id="rId15"/>
    <p:sldId id="335" r:id="rId16"/>
    <p:sldId id="336" r:id="rId17"/>
  </p:sldIdLst>
  <p:sldSz cx="12192000" cy="6858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Харевич" initials="ИХ" lastIdx="1" clrIdx="0">
    <p:extLst>
      <p:ext uri="{19B8F6BF-5375-455C-9EA6-DF929625EA0E}">
        <p15:presenceInfo xmlns:p15="http://schemas.microsoft.com/office/powerpoint/2012/main" userId="S-1-5-21-1550027116-1376463256-1133838943-1186" providerId="AD"/>
      </p:ext>
    </p:extLst>
  </p:cmAuthor>
  <p:cmAuthor id="2" name="Пилипенко М.Н." initials="ПМ" lastIdx="1" clrIdx="1">
    <p:extLst>
      <p:ext uri="{19B8F6BF-5375-455C-9EA6-DF929625EA0E}">
        <p15:presenceInfo xmlns:p15="http://schemas.microsoft.com/office/powerpoint/2012/main" userId="S-1-5-21-1550027116-1376463256-1133838943-31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4472C4"/>
    <a:srgbClr val="9966FF"/>
    <a:srgbClr val="9999FF"/>
    <a:srgbClr val="863D0C"/>
    <a:srgbClr val="C55A11"/>
    <a:srgbClr val="7E0504"/>
    <a:srgbClr val="252B37"/>
    <a:srgbClr val="758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3662" autoAdjust="0"/>
  </p:normalViewPr>
  <p:slideViewPr>
    <p:cSldViewPr snapToGrid="0">
      <p:cViewPr varScale="1">
        <p:scale>
          <a:sx n="90" d="100"/>
          <a:sy n="90" d="100"/>
        </p:scale>
        <p:origin x="60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06.03.2026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3721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1306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172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683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151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356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705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22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699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43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5581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010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190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797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142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62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57B96-4250-4019-8BFE-21C6DE48A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60AB9B-1402-4CE0-B917-DD75B5832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40724" y="1747839"/>
            <a:ext cx="6857998" cy="33623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A8904C-9B14-4288-BE36-45AED071D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83" y="2232252"/>
            <a:ext cx="4762500" cy="4691857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75CA9-7FAB-4B4D-A922-2DFA1EEDCAB9}"/>
              </a:ext>
            </a:extLst>
          </p:cNvPr>
          <p:cNvSpPr txBox="1">
            <a:spLocks/>
          </p:cNvSpPr>
          <p:nvPr/>
        </p:nvSpPr>
        <p:spPr>
          <a:xfrm>
            <a:off x="1576550" y="3428999"/>
            <a:ext cx="6283536" cy="1653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«Выборы – это выбор будущего!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(11 класс)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A70D7-8039-4B99-A60E-576BF1B23208}"/>
              </a:ext>
            </a:extLst>
          </p:cNvPr>
          <p:cNvSpPr txBox="1"/>
          <p:nvPr/>
        </p:nvSpPr>
        <p:spPr>
          <a:xfrm>
            <a:off x="2071170" y="99113"/>
            <a:ext cx="9033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 программа тематических занятий для учащихся 2-11 классов  «Я. Моя семья. Моя Родина» </a:t>
            </a:r>
          </a:p>
        </p:txBody>
      </p:sp>
    </p:spTree>
    <p:extLst>
      <p:ext uri="{BB962C8B-B14F-4D97-AF65-F5344CB8AC3E}">
        <p14:creationId xmlns:p14="http://schemas.microsoft.com/office/powerpoint/2010/main" val="568931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134DD-9870-4D2C-B2C4-DB760AAE5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866681" y="309090"/>
            <a:ext cx="1120658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ПРАКТИЧЕСКИе</a:t>
            </a: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СИТУАЦИи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25930" y="795377"/>
            <a:ext cx="8861280" cy="34163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Ситуация 3. </a:t>
            </a:r>
            <a:endParaRPr lang="ru-RU" sz="2400" dirty="0"/>
          </a:p>
          <a:p>
            <a:pPr algn="just"/>
            <a:r>
              <a:rPr lang="ru-RU" sz="2400" dirty="0"/>
              <a:t>Гражданин К., имеющий право участвовать в выборах, пришёл на участок для голосования по месту жительства и обнаружил, что его фамилия отсутствует в списках для голосования. </a:t>
            </a:r>
          </a:p>
          <a:p>
            <a:pPr algn="just"/>
            <a:r>
              <a:rPr lang="ru-RU" sz="2400" dirty="0"/>
              <a:t>Член участковой избирательной комиссии попросил гражданина К. предоставить паспорт и удостоверился, что гражданин зарегистрирован на территории участка для голосования. </a:t>
            </a:r>
          </a:p>
          <a:p>
            <a:pPr algn="just"/>
            <a:r>
              <a:rPr lang="ru-RU" sz="2400" dirty="0"/>
              <a:t>В итоге участковая комиссия дополнительно включила гражданина К. в список для голосования.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28004" r="21975"/>
          <a:stretch/>
        </p:blipFill>
        <p:spPr>
          <a:xfrm>
            <a:off x="9992299" y="5342547"/>
            <a:ext cx="2080969" cy="14401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74F70B-932C-4D41-B465-EFD99C5C5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55877" y="1695763"/>
            <a:ext cx="6857998" cy="346647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FDE866-76F6-442F-9007-80A796668501}"/>
              </a:ext>
            </a:extLst>
          </p:cNvPr>
          <p:cNvSpPr/>
          <p:nvPr/>
        </p:nvSpPr>
        <p:spPr>
          <a:xfrm>
            <a:off x="1725930" y="4383327"/>
            <a:ext cx="8861280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rgbClr val="FFFFFF"/>
                </a:solidFill>
              </a:rPr>
              <a:t>Является ли данная ситуация нарушением избирательного законодательства?</a:t>
            </a:r>
          </a:p>
        </p:txBody>
      </p:sp>
    </p:spTree>
    <p:extLst>
      <p:ext uri="{BB962C8B-B14F-4D97-AF65-F5344CB8AC3E}">
        <p14:creationId xmlns:p14="http://schemas.microsoft.com/office/powerpoint/2010/main" val="2962071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89AFFE-1FFB-41BD-8B18-EA56B9D43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985413" y="683166"/>
            <a:ext cx="1120658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ПРАКТИЧЕСКИе</a:t>
            </a: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СИТУАЦИи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51660" y="1305292"/>
            <a:ext cx="8999954" cy="196977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Ситуация 4. </a:t>
            </a:r>
            <a:endParaRPr lang="ru-RU" sz="2400" dirty="0"/>
          </a:p>
          <a:p>
            <a:pPr algn="just"/>
            <a:r>
              <a:rPr lang="ru-RU" sz="2400" dirty="0"/>
              <a:t> Избиратель, включённый в список, предъявил члену участковой комиссии студенческий билет для получения бюллетеня. </a:t>
            </a:r>
          </a:p>
          <a:p>
            <a:pPr algn="just"/>
            <a:r>
              <a:rPr lang="ru-RU" sz="2400" dirty="0"/>
              <a:t>Член комиссии отказал в выдаче бюллетеня. </a:t>
            </a:r>
          </a:p>
          <a:p>
            <a:endParaRPr lang="ru-RU" sz="26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" b="10114"/>
          <a:stretch/>
        </p:blipFill>
        <p:spPr>
          <a:xfrm>
            <a:off x="1851660" y="4445573"/>
            <a:ext cx="3685066" cy="2208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BD7379-1B33-444B-BB43-AEB428C9C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55877" y="1695763"/>
            <a:ext cx="6857998" cy="346647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B1DF18-4065-4A61-9B25-1D4313A2A8D4}"/>
              </a:ext>
            </a:extLst>
          </p:cNvPr>
          <p:cNvSpPr/>
          <p:nvPr/>
        </p:nvSpPr>
        <p:spPr>
          <a:xfrm>
            <a:off x="1851660" y="3410901"/>
            <a:ext cx="8999954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rgbClr val="FFFFFF"/>
                </a:solidFill>
              </a:rPr>
              <a:t>Является ли данная ситуация нарушением избирательного законодательства?</a:t>
            </a:r>
          </a:p>
        </p:txBody>
      </p:sp>
    </p:spTree>
    <p:extLst>
      <p:ext uri="{BB962C8B-B14F-4D97-AF65-F5344CB8AC3E}">
        <p14:creationId xmlns:p14="http://schemas.microsoft.com/office/powerpoint/2010/main" val="453040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71F78A-599D-446A-B599-5D34971D3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113232" y="614610"/>
            <a:ext cx="1120658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ПРАКТИЧЕСКИе</a:t>
            </a:r>
            <a:r>
              <a:rPr lang="ru-RU" sz="36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6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СИТУАЦИи</a:t>
            </a:r>
            <a:endParaRPr lang="ru-RU" sz="36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9417" y="1303105"/>
            <a:ext cx="7441871" cy="156966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Ситуация 5. </a:t>
            </a:r>
            <a:endParaRPr lang="ru-RU" sz="2400" dirty="0"/>
          </a:p>
          <a:p>
            <a:r>
              <a:rPr lang="ru-RU" sz="2400" dirty="0"/>
              <a:t> Максим Л., впервые принимающий участие в голосовании, сфотографировал свой заполненный бюллетень и переслал его друзьям.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787" y="3985236"/>
            <a:ext cx="3981290" cy="2563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054D23-8ADC-47CC-ADBF-3048CC5E1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55877" y="1695763"/>
            <a:ext cx="6857998" cy="346647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A28A63D-7340-4C0F-BDE7-75E88FB2B727}"/>
              </a:ext>
            </a:extLst>
          </p:cNvPr>
          <p:cNvSpPr/>
          <p:nvPr/>
        </p:nvSpPr>
        <p:spPr>
          <a:xfrm>
            <a:off x="1829299" y="3025729"/>
            <a:ext cx="7501989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rgbClr val="FFFFFF"/>
                </a:solidFill>
              </a:rPr>
              <a:t>Нарушил ли он законодательство?</a:t>
            </a:r>
          </a:p>
        </p:txBody>
      </p:sp>
    </p:spTree>
    <p:extLst>
      <p:ext uri="{BB962C8B-B14F-4D97-AF65-F5344CB8AC3E}">
        <p14:creationId xmlns:p14="http://schemas.microsoft.com/office/powerpoint/2010/main" val="863809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6F1B7D-7BEF-48BA-B411-4A1B103B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883290" y="309089"/>
            <a:ext cx="1120658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ПРАКТИЧЕСКИе</a:t>
            </a:r>
            <a:r>
              <a:rPr lang="ru-RU" sz="36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6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СИТУАЦИи</a:t>
            </a:r>
            <a:endParaRPr lang="ru-RU" sz="36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63200" y="1385063"/>
            <a:ext cx="5777416" cy="23083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Ситуация 6. </a:t>
            </a:r>
            <a:endParaRPr lang="ru-RU" sz="2400" dirty="0"/>
          </a:p>
          <a:p>
            <a:r>
              <a:rPr lang="ru-RU" sz="2400" dirty="0"/>
              <a:t> Гражданин М. в бюллетене для голосования напротив фамилии кандидата, которому он хотел отдать свой голос, поставил «галочку». А напротив других фамилий — крестик.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424805-F626-4929-89D1-863BFFA7C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66894" y="1695761"/>
            <a:ext cx="6857998" cy="34664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01C4E9-ADBC-4AEC-92E9-086B2C88C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408" y="2616506"/>
            <a:ext cx="2971800" cy="41148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ED7304-B5B5-42AA-BF54-8948FDF0A02D}"/>
              </a:ext>
            </a:extLst>
          </p:cNvPr>
          <p:cNvSpPr/>
          <p:nvPr/>
        </p:nvSpPr>
        <p:spPr>
          <a:xfrm>
            <a:off x="2479272" y="3868082"/>
            <a:ext cx="5777417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rgbClr val="FFFFFF"/>
                </a:solidFill>
              </a:rPr>
              <a:t>Правильны ли действия избирателя?</a:t>
            </a:r>
          </a:p>
        </p:txBody>
      </p:sp>
    </p:spTree>
    <p:extLst>
      <p:ext uri="{BB962C8B-B14F-4D97-AF65-F5344CB8AC3E}">
        <p14:creationId xmlns:p14="http://schemas.microsoft.com/office/powerpoint/2010/main" val="1577443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89AFFE-1FFB-41BD-8B18-EA56B9D43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985413" y="683166"/>
            <a:ext cx="1120658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ПРАКТИЧЕСКИе</a:t>
            </a: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СИТУАЦИи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51660" y="1305292"/>
            <a:ext cx="8999954" cy="12003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Ситуация 7. </a:t>
            </a:r>
            <a:endParaRPr lang="ru-RU" sz="2400" dirty="0"/>
          </a:p>
          <a:p>
            <a:r>
              <a:rPr lang="ru-RU" sz="2400" dirty="0"/>
              <a:t> Гражданин Б. решил принять участие в досрочном голосовании и пойти на участок для голосования в 20:00. </a:t>
            </a:r>
            <a:endParaRPr lang="ru-RU" sz="2400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BD7379-1B33-444B-BB43-AEB428C9C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55877" y="1695763"/>
            <a:ext cx="6857998" cy="346647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B1DF18-4065-4A61-9B25-1D4313A2A8D4}"/>
              </a:ext>
            </a:extLst>
          </p:cNvPr>
          <p:cNvSpPr/>
          <p:nvPr/>
        </p:nvSpPr>
        <p:spPr>
          <a:xfrm>
            <a:off x="1851660" y="2688425"/>
            <a:ext cx="8999954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chemeClr val="bg1"/>
                </a:solidFill>
              </a:rPr>
              <a:t>Будет ли работать участок для голосования в это время?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189F8F-462F-4A76-A7F9-422E85971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3768516"/>
            <a:ext cx="4026626" cy="268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05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6F1B7D-7BEF-48BA-B411-4A1B103B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883290" y="309089"/>
            <a:ext cx="1120658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ПРАКТИЧЕСКИе</a:t>
            </a:r>
            <a:r>
              <a:rPr lang="ru-RU" sz="36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6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СИТУАЦИи</a:t>
            </a:r>
            <a:endParaRPr lang="ru-RU" sz="36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63200" y="1385063"/>
            <a:ext cx="5777416" cy="193899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Ситуация 8. </a:t>
            </a:r>
            <a:endParaRPr lang="ru-RU" sz="2400" dirty="0"/>
          </a:p>
          <a:p>
            <a:r>
              <a:rPr lang="ru-RU" sz="2400" dirty="0"/>
              <a:t> Максим Л., впервые принимающий участие в голосовании, сфотографировал свой заполненный бюллетень и переслал его друзьям.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424805-F626-4929-89D1-863BFFA7C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66894" y="1695761"/>
            <a:ext cx="6857998" cy="346647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ED7304-B5B5-42AA-BF54-8948FDF0A02D}"/>
              </a:ext>
            </a:extLst>
          </p:cNvPr>
          <p:cNvSpPr/>
          <p:nvPr/>
        </p:nvSpPr>
        <p:spPr>
          <a:xfrm>
            <a:off x="2495344" y="3675724"/>
            <a:ext cx="5777417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rgbClr val="FFFFFF"/>
                </a:solidFill>
              </a:rPr>
              <a:t>Нарушил ли он законодательство?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BD8FF-8D10-4E20-AA00-B5BD0F1A5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68" y="4489058"/>
            <a:ext cx="3955509" cy="220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6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89AFFE-1FFB-41BD-8B18-EA56B9D43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985413" y="683166"/>
            <a:ext cx="1120658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ПРАКТИЧЕСКИе</a:t>
            </a: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СИТУАЦИи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51660" y="1305292"/>
            <a:ext cx="8999954" cy="156966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Ситуация 9. </a:t>
            </a:r>
            <a:endParaRPr lang="ru-RU" sz="2400" dirty="0"/>
          </a:p>
          <a:p>
            <a:r>
              <a:rPr lang="ru-RU" sz="2400" dirty="0"/>
              <a:t> Гражданин М. в бюллетене для голосования напротив фамилии кандидата, которому он хотел отдать свой голос, поставил «галочку». А напротив других фамилий - крестик. </a:t>
            </a:r>
            <a:endParaRPr lang="ru-RU" sz="2400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BD7379-1B33-444B-BB43-AEB428C9C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55877" y="1695763"/>
            <a:ext cx="6857998" cy="346647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B1DF18-4065-4A61-9B25-1D4313A2A8D4}"/>
              </a:ext>
            </a:extLst>
          </p:cNvPr>
          <p:cNvSpPr/>
          <p:nvPr/>
        </p:nvSpPr>
        <p:spPr>
          <a:xfrm>
            <a:off x="1851660" y="3010791"/>
            <a:ext cx="8999954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chemeClr val="bg1"/>
                </a:solidFill>
              </a:rPr>
              <a:t>Правильны ли действия избирателя?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0A576B-1C20-4EE9-811A-43DE9BAA3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86" y="3670149"/>
            <a:ext cx="4483383" cy="298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15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20EBED-EA9D-4F12-B24C-46D757F1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2019763" y="1034425"/>
            <a:ext cx="4508627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Избирательная система в Республике Беларусь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7434" y="2817627"/>
            <a:ext cx="5162960" cy="32494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Возрастной ценз для избираемых лиц в Республике Беларусь: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депутаты городского, районного, областного Совета депутатов - 18 лет. 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Палата представителей Национального собрания  -  21 год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Совет Республики Национального собрания – 30 лет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 Республики Беларусь – 40 лет.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854167-B78F-4F99-B74F-FE771AA87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40724" y="1747839"/>
            <a:ext cx="6857998" cy="3362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7500" r="6336" b="8308"/>
          <a:stretch/>
        </p:blipFill>
        <p:spPr>
          <a:xfrm>
            <a:off x="7382210" y="85572"/>
            <a:ext cx="4777469" cy="6686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0482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20EBED-EA9D-4F12-B24C-46D757F1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2030396" y="353941"/>
            <a:ext cx="980638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Избирательная система в Республике Беларусь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854167-B78F-4F99-B74F-FE771AA87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40724" y="1747839"/>
            <a:ext cx="6857998" cy="3362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7500" r="6336" b="8308"/>
          <a:stretch/>
        </p:blipFill>
        <p:spPr>
          <a:xfrm>
            <a:off x="1600170" y="1693629"/>
            <a:ext cx="2876136" cy="40256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3D7D43-EC1C-4AF3-9F60-1693506993A1}"/>
              </a:ext>
            </a:extLst>
          </p:cNvPr>
          <p:cNvSpPr/>
          <p:nvPr/>
        </p:nvSpPr>
        <p:spPr>
          <a:xfrm>
            <a:off x="4476306" y="1682580"/>
            <a:ext cx="7629937" cy="221599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КОНСТИТУЦИЯ РЕСПУБЛИКИ БЕЛАРУСЬ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Статья 64. </a:t>
            </a:r>
            <a:r>
              <a:rPr lang="ru-RU" sz="2000" dirty="0">
                <a:solidFill>
                  <a:schemeClr val="tx1"/>
                </a:solidFill>
              </a:rPr>
              <a:t>Выборы депутатов и других лиц, избираемых на государственные должности народом, являются всеобщими: право избирать имеют граждане Республики Беларусь, достигшие 18 лет.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Не имеют права избирать и быть избранными граждане, признанные судом недееспособными, лица, содержащиеся по приговору суда в местах лишения свободы.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60276D-8EAD-4411-A488-AEBDB569C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747" y="3898571"/>
            <a:ext cx="7708496" cy="191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69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1E16FF-23CC-45CC-96F5-E74743453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ABA72F-9D9B-4363-9CA9-C9818A3F8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9" y="792735"/>
            <a:ext cx="10575851" cy="60652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861851" y="309090"/>
            <a:ext cx="988564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Избирательная система в Республике Беларусь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960" y="4532607"/>
            <a:ext cx="4970278" cy="218521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КОНСТИТУЦИЯ РЕСПУБЛИКИ БЕЛАРУСЬ</a:t>
            </a:r>
          </a:p>
          <a:p>
            <a:pPr algn="just"/>
            <a:r>
              <a:rPr lang="ru-RU" sz="2000" b="1" dirty="0"/>
              <a:t>Статья 66.</a:t>
            </a:r>
            <a:r>
              <a:rPr lang="ru-RU" sz="2000" dirty="0"/>
              <a:t> Выборы являются равными: избиратели имеют равное количество голосов. Кандидаты, избираемые на государственные должности, участвуют в выборах на равных основаниях.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960" y="3720599"/>
            <a:ext cx="4970278" cy="77149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Каждый избиратель имеет один голос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8E4279-060C-4F9D-8A45-57556A842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98614" y="1747838"/>
            <a:ext cx="6857998" cy="3362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7500" r="6336" b="8308"/>
          <a:stretch/>
        </p:blipFill>
        <p:spPr>
          <a:xfrm>
            <a:off x="1795960" y="1104466"/>
            <a:ext cx="1301244" cy="18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62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3CF1D9-8497-4970-99C8-83E7A3493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985413" y="315519"/>
            <a:ext cx="1120658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Избирательная система в Республике Беларусь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28089" y="1117325"/>
            <a:ext cx="7426094" cy="160043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КОНСТИТУЦИЯ РЕСПУБЛИКИ БЕЛАРУСЬ</a:t>
            </a:r>
          </a:p>
          <a:p>
            <a:r>
              <a:rPr lang="ru-RU" sz="2000" b="1" dirty="0"/>
              <a:t>Статья 67.</a:t>
            </a:r>
            <a:r>
              <a:rPr lang="ru-RU" sz="2000" dirty="0"/>
              <a:t> Выборы депутатов являются прямыми: депутаты избираются гражданами непосредственно. Выборы депутатов проводятся в единый день голосования в последнее воскресенье февраля.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34052" y="3016674"/>
            <a:ext cx="7426094" cy="293375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Выборы Президента Республики Беларусь, депутатов Палаты представителей, депутатов местных Советов депутатов являются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прямыми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Президент Республики Беларусь избирается непосредственно народом Республики Беларусь. Депутаты избираются гражданами непосредственно.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</a:rPr>
              <a:t>Выборы членов Совета Республики являются </a:t>
            </a:r>
            <a:r>
              <a:rPr lang="ru-RU" b="1" u="sng" dirty="0">
                <a:solidFill>
                  <a:schemeClr val="bg1"/>
                </a:solidFill>
              </a:rPr>
              <a:t>косвенными</a:t>
            </a:r>
            <a:r>
              <a:rPr lang="ru-RU" dirty="0">
                <a:solidFill>
                  <a:schemeClr val="bg1"/>
                </a:solidFill>
              </a:rPr>
              <a:t>: члены Совета Республики избираются на заседаниях депутатов местных Советов депутатов базового уровня каждой области и депутатов Минского городского Совета депутатов.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7500" r="6336" b="8308"/>
          <a:stretch/>
        </p:blipFill>
        <p:spPr>
          <a:xfrm>
            <a:off x="2024636" y="801806"/>
            <a:ext cx="2371599" cy="33194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498FD0-F82C-4E4D-A598-2BFC581DA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40724" y="1747837"/>
            <a:ext cx="6857998" cy="33623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F30E53-0785-4793-AC06-80D75461F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189" y="3957897"/>
            <a:ext cx="2969009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8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F5AEAE-67CC-4EFE-8BC8-FBB360E52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828800" y="309090"/>
            <a:ext cx="99187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Избирательная система в Республике Беларусь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606A76-E513-4D02-B669-AF0C4D04C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79237" y="1747838"/>
            <a:ext cx="6857998" cy="33623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8EABF1-59A6-4CC2-99EB-FB3CB1A336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507665" y="767936"/>
            <a:ext cx="6684335" cy="60074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34E2B2-7B49-4FCD-97D1-8318BDA19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047" y="1563313"/>
            <a:ext cx="5418796" cy="29894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947FBD-C2AD-466A-843A-B9C96AD13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4102" y="4501894"/>
            <a:ext cx="5240856" cy="23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C2B89C-737D-44DC-AD69-0DA6E8CB3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124807" y="202201"/>
            <a:ext cx="1120658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Избирательный ПРОЦЕСС в Республике Беларусь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1250" y="779851"/>
            <a:ext cx="10336703" cy="313932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chemeClr val="tx1"/>
                </a:solidFill>
              </a:rPr>
              <a:t>Избирательный кодекс РЕСПУБЛИКИ </a:t>
            </a:r>
            <a:r>
              <a:rPr lang="ru-RU" b="1" dirty="0">
                <a:solidFill>
                  <a:schemeClr val="tx1"/>
                </a:solidFill>
              </a:rPr>
              <a:t>БЕЛАРУСЬ</a:t>
            </a:r>
          </a:p>
          <a:p>
            <a:r>
              <a:rPr lang="ru-RU" sz="2000" b="1" dirty="0"/>
              <a:t>Стадии избирательного процесса</a:t>
            </a:r>
            <a:endParaRPr lang="ru-RU" sz="2000" dirty="0"/>
          </a:p>
          <a:p>
            <a:pPr algn="just"/>
            <a:r>
              <a:rPr lang="ru-RU" sz="2000" dirty="0"/>
              <a:t>1. </a:t>
            </a:r>
            <a:r>
              <a:rPr lang="ru-RU" sz="2000" b="1" i="1" dirty="0"/>
              <a:t>Назначение даты выборов</a:t>
            </a:r>
            <a:r>
              <a:rPr lang="ru-RU" sz="2000" dirty="0"/>
              <a:t>. Выборы Президента назначаются Палатой представителей Национального собрания Республики Беларусь, а все остальные выборы — Президентом.</a:t>
            </a:r>
          </a:p>
          <a:p>
            <a:pPr algn="just"/>
            <a:r>
              <a:rPr lang="ru-RU" sz="2000" dirty="0"/>
              <a:t>2. </a:t>
            </a:r>
            <a:r>
              <a:rPr lang="ru-RU" sz="2000" b="1" i="1" dirty="0"/>
              <a:t>Образование избирательных комиссий</a:t>
            </a:r>
            <a:r>
              <a:rPr lang="ru-RU" sz="2000" dirty="0"/>
              <a:t>. Подготовку и проведение выборов обеспечивают Центральная избирательная комиссия (действует постоянно), а также специально создаваемые окружные, территориальные и участковые комиссии.</a:t>
            </a:r>
          </a:p>
          <a:p>
            <a:pPr algn="just"/>
            <a:r>
              <a:rPr lang="ru-RU" sz="2000" dirty="0"/>
              <a:t>3. </a:t>
            </a:r>
            <a:r>
              <a:rPr lang="ru-RU" sz="2000" b="1" i="1" dirty="0"/>
              <a:t>Выдвижение и регистрация кандидатов</a:t>
            </a:r>
            <a:r>
              <a:rPr lang="ru-RU" sz="2000" dirty="0"/>
              <a:t>. Кандидаты в Президенты могут выдвигаться только гражданами (при наличии не менее 100 тыс. подписей избирателей), а кандидаты в депутаты — гражданами, политическими партиями и трудовыми коллективами.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3A34B8-90B8-4BDF-A431-9EEEC96BC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01765" y="1695761"/>
            <a:ext cx="6857998" cy="346647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95BBAE-DC4B-4716-9BCF-028479F49BEC}"/>
              </a:ext>
            </a:extLst>
          </p:cNvPr>
          <p:cNvSpPr/>
          <p:nvPr/>
        </p:nvSpPr>
        <p:spPr>
          <a:xfrm>
            <a:off x="1731250" y="4010535"/>
            <a:ext cx="8103865" cy="175432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FFFF"/>
                </a:solidFill>
              </a:rPr>
              <a:t>4. </a:t>
            </a:r>
            <a:r>
              <a:rPr lang="ru-RU" b="1" i="1" dirty="0">
                <a:solidFill>
                  <a:srgbClr val="FFFFFF"/>
                </a:solidFill>
              </a:rPr>
              <a:t>Предвыборная агитация </a:t>
            </a:r>
            <a:r>
              <a:rPr lang="ru-RU" dirty="0">
                <a:solidFill>
                  <a:srgbClr val="FFFFFF"/>
                </a:solidFill>
              </a:rPr>
              <a:t>с целью побудить граждан принять участие в выборах, голосовать за того или иного кандидата.</a:t>
            </a:r>
          </a:p>
          <a:p>
            <a:pPr algn="just"/>
            <a:r>
              <a:rPr lang="ru-RU" dirty="0">
                <a:solidFill>
                  <a:srgbClr val="FFFFFF"/>
                </a:solidFill>
              </a:rPr>
              <a:t>5. </a:t>
            </a:r>
            <a:r>
              <a:rPr lang="ru-RU" b="1" i="1" dirty="0">
                <a:solidFill>
                  <a:srgbClr val="FFFFFF"/>
                </a:solidFill>
              </a:rPr>
              <a:t>Голосование</a:t>
            </a:r>
            <a:r>
              <a:rPr lang="ru-RU" dirty="0">
                <a:solidFill>
                  <a:srgbClr val="FFFFFF"/>
                </a:solidFill>
              </a:rPr>
              <a:t>, которое осуществляется путём проставления отметки в избирательном бюллетене.</a:t>
            </a:r>
          </a:p>
          <a:p>
            <a:pPr algn="just"/>
            <a:r>
              <a:rPr lang="ru-RU" dirty="0">
                <a:solidFill>
                  <a:srgbClr val="FFFFFF"/>
                </a:solidFill>
              </a:rPr>
              <a:t>6. </a:t>
            </a:r>
            <a:r>
              <a:rPr lang="ru-RU" b="1" i="1" dirty="0">
                <a:solidFill>
                  <a:srgbClr val="FFFFFF"/>
                </a:solidFill>
              </a:rPr>
              <a:t>Подсчёт и объявление результатов выборов</a:t>
            </a:r>
            <a:r>
              <a:rPr lang="ru-RU" dirty="0">
                <a:solidFill>
                  <a:srgbClr val="FFFFFF"/>
                </a:solidFill>
              </a:rPr>
              <a:t>, которые организуются избирательными комиссиями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FAB1B9-BB18-4126-B372-949425856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300" y="3827721"/>
            <a:ext cx="2163653" cy="303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04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2E982F-3527-4371-B14C-FBFF873DD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135273" y="268493"/>
            <a:ext cx="1120658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ПРАКТИЧЕСКИе</a:t>
            </a: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СИТУАЦИи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22986" y="857998"/>
            <a:ext cx="9369303" cy="34163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Ситуация 1. </a:t>
            </a:r>
            <a:endParaRPr lang="ru-RU" sz="2400" dirty="0"/>
          </a:p>
          <a:p>
            <a:pPr algn="just"/>
            <a:r>
              <a:rPr lang="ru-RU" sz="2400" dirty="0"/>
              <a:t>В день голосования на избирательный участок пришёл избиратель. Он подходит к комиссии, достаёт из кармана два паспорта и говорит:</a:t>
            </a:r>
          </a:p>
          <a:p>
            <a:pPr algn="just"/>
            <a:r>
              <a:rPr lang="ru-RU" sz="2400" dirty="0"/>
              <a:t>— Здравствуйте, меня зовут Семёнов Иван Петрович. Я хочу проголосовать за себя и за свою жену — она очень занята. Вот наши паспорта, выдайте мне бюллетени.</a:t>
            </a:r>
          </a:p>
          <a:p>
            <a:pPr algn="just"/>
            <a:r>
              <a:rPr lang="ru-RU" sz="2400" dirty="0"/>
              <a:t>— Вы можете проголосовать только за себя, — говорит член избирательной комиссии и протягивает один бюллетень. — Ваша жена должна прийти на избирательный участок лично.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2" b="9656"/>
          <a:stretch/>
        </p:blipFill>
        <p:spPr>
          <a:xfrm>
            <a:off x="8901629" y="4935413"/>
            <a:ext cx="3103084" cy="1862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B90852-37CE-4DC3-B3C3-F27EA37B4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55877" y="1695763"/>
            <a:ext cx="6857998" cy="346647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6FF406-87E3-400F-8ECB-92425403773C}"/>
              </a:ext>
            </a:extLst>
          </p:cNvPr>
          <p:cNvSpPr/>
          <p:nvPr/>
        </p:nvSpPr>
        <p:spPr>
          <a:xfrm>
            <a:off x="1922985" y="4377536"/>
            <a:ext cx="936930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rgbClr val="FFFFFF"/>
                </a:solidFill>
              </a:rPr>
              <a:t>Правильно ли поступил член избирательной комиссии?</a:t>
            </a:r>
          </a:p>
        </p:txBody>
      </p:sp>
    </p:spTree>
    <p:extLst>
      <p:ext uri="{BB962C8B-B14F-4D97-AF65-F5344CB8AC3E}">
        <p14:creationId xmlns:p14="http://schemas.microsoft.com/office/powerpoint/2010/main" val="1863974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9D8FA7-E085-4CA5-AE75-33E718D6E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985413" y="309090"/>
            <a:ext cx="1120658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ПРАКТИЧЕСКИе</a:t>
            </a:r>
            <a:r>
              <a:rPr lang="ru-RU" sz="3200" b="1" cap="all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cap="all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СИТУАЦИи</a:t>
            </a:r>
            <a:endParaRPr lang="ru-RU" sz="3200" b="1" cap="all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21455" y="795377"/>
            <a:ext cx="9729632" cy="267765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Ситуация 2. </a:t>
            </a:r>
            <a:endParaRPr lang="ru-RU" sz="2400" dirty="0"/>
          </a:p>
          <a:p>
            <a:pPr algn="just"/>
            <a:r>
              <a:rPr lang="ru-RU" sz="2400" dirty="0"/>
              <a:t>На избирательный участок пришёл пожилой мужчина и обратился к члену избирательной комиссии:</a:t>
            </a:r>
          </a:p>
          <a:p>
            <a:pPr algn="just"/>
            <a:r>
              <a:rPr lang="ru-RU" sz="2400" dirty="0"/>
              <a:t>— Сынок, помоги мне, пожалуйста. Поставь за меня галочку в этой бумажке напротив любой фамилии.</a:t>
            </a:r>
          </a:p>
          <a:p>
            <a:pPr algn="just"/>
            <a:r>
              <a:rPr lang="ru-RU" sz="2400" dirty="0"/>
              <a:t>— К сожалению, я не имею права это сделать, — ответил член избирательной комиссии.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455" y="4542788"/>
            <a:ext cx="3231971" cy="21546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E8B821-1999-44C5-B5BF-3593354A4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55877" y="1695763"/>
            <a:ext cx="6857998" cy="346647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AE6DBBE-C960-418A-B37B-FBBAB56425E8}"/>
              </a:ext>
            </a:extLst>
          </p:cNvPr>
          <p:cNvSpPr/>
          <p:nvPr/>
        </p:nvSpPr>
        <p:spPr>
          <a:xfrm>
            <a:off x="1904053" y="3592412"/>
            <a:ext cx="9747033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rgbClr val="FFFFFF"/>
                </a:solidFill>
              </a:rPr>
              <a:t>Почему член избирательной комиссии отказал пожилому человеку?</a:t>
            </a:r>
          </a:p>
        </p:txBody>
      </p:sp>
    </p:spTree>
    <p:extLst>
      <p:ext uri="{BB962C8B-B14F-4D97-AF65-F5344CB8AC3E}">
        <p14:creationId xmlns:p14="http://schemas.microsoft.com/office/powerpoint/2010/main" val="2897480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12733</TotalTime>
  <Words>891</Words>
  <Application>Microsoft Office PowerPoint</Application>
  <PresentationFormat>Широкоэкранный</PresentationFormat>
  <Paragraphs>93</Paragraphs>
  <Slides>16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  <vt:variant>
        <vt:lpstr>Произвольные показы</vt:lpstr>
      </vt:variant>
      <vt:variant>
        <vt:i4>1</vt:i4>
      </vt:variant>
    </vt:vector>
  </HeadingPairs>
  <TitlesOfParts>
    <vt:vector size="24" baseType="lpstr">
      <vt:lpstr>Arial</vt:lpstr>
      <vt:lpstr>Arial Black</vt:lpstr>
      <vt:lpstr>Times New Roman</vt:lpstr>
      <vt:lpstr>Wingdings</vt:lpstr>
      <vt:lpstr>Calibri</vt:lpstr>
      <vt:lpstr>Arial Narrow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О.П. Братухина</cp:lastModifiedBy>
  <cp:revision>953</cp:revision>
  <cp:lastPrinted>2018-12-07T06:48:34Z</cp:lastPrinted>
  <dcterms:created xsi:type="dcterms:W3CDTF">2018-12-03T10:14:15Z</dcterms:created>
  <dcterms:modified xsi:type="dcterms:W3CDTF">2026-03-06T08:23:01Z</dcterms:modified>
</cp:coreProperties>
</file>