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8"/>
  </p:notesMasterIdLst>
  <p:sldIdLst>
    <p:sldId id="262" r:id="rId2"/>
    <p:sldId id="264" r:id="rId3"/>
    <p:sldId id="267" r:id="rId4"/>
    <p:sldId id="278" r:id="rId5"/>
    <p:sldId id="272" r:id="rId6"/>
    <p:sldId id="276" r:id="rId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DA7F3DA-DB47-4ABA-86D7-09755ECD9892}">
          <p14:sldIdLst>
            <p14:sldId id="262"/>
            <p14:sldId id="264"/>
            <p14:sldId id="267"/>
            <p14:sldId id="278"/>
            <p14:sldId id="272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C3AFA-84D8-43B5-B5E4-05C69D8453D2}" type="datetimeFigureOut">
              <a:rPr lang="x-none" smtClean="0"/>
              <a:t>09.04.2026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F96F8-3C52-4804-AB42-6ED2B8CFDA6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955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AD4C5-EB41-42A7-9A67-69F0251B7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6F813F-3C71-4A41-B42D-63F40BE3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2BC689-AEAE-423E-AFC9-83E729E9B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C897D-ED66-40CB-B3DD-976DF6D69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0C1C07-9B33-40FA-B172-AD4ECCE6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50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74DB8-3D99-4EB2-90D6-1B6EE77F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6812E5-A944-44DC-8FCB-05405240C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8F5143-8713-4041-BFCF-0BF9DADF8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FA72D4-9F91-4BC2-92F2-DD264442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DE000C-B1D5-4DB2-9114-0DEFCB54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77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5EC988-137A-4C77-9591-9DFF97D81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D68A0B-3677-4FAF-8EE0-53C4A7E43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2A8553-08E5-45AE-AA40-482119AC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7B579E-C9C7-4DFD-8166-613F225C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120D61-9A02-4EC4-865B-90D08937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88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BA442-42BB-4AA8-BEE5-C15EB4E8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0CC8B-D771-482F-A138-F5D5AD793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CDB1D-9CEC-440E-93AA-F84BA20F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AA3F9-2F9D-4F04-B5C0-064B4750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826DDE-B365-4D09-AF1D-26B7304B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A51A5-7D1B-4919-ACD4-45E0E58B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65EAB7-CEED-4984-AB82-AE500C87A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4DA94-0AB0-41C9-88A2-8129102C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E54CD2-ABC0-41C3-BD1E-5AB398DF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BF036A-5A9C-4D70-8AAE-4305C505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1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5792A-3046-4C47-B710-28A9B51B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9D556-D968-4B09-AFD5-248F3D614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4A3BBF-69EF-4065-91FC-62C88137D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E00A3-59EC-403E-B274-75E70A72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6554D9-43C4-4333-80CD-0D211103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EBA3A0-3877-4224-976E-2A5378C3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20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15295-A5A7-4B7F-BD2C-5FE1F47B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1BFCF2-B723-419D-BB7A-02F2D4103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819C42-F248-481E-9614-37EFC614C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1FCF7C-39D3-4863-ACC1-865B6F343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05413B-EEA4-4D71-8452-67D8EDB28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46F301-D42E-497B-B2F3-9A802DD9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C95C79-F0A9-46B8-9C2C-050C71CF3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E17F88-CB56-42E8-89E3-BC7AB401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70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5A117-B5CF-4219-8769-23A798B1C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6129B5-4D7C-43E5-A532-47C0A816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F6D171-8A3D-4258-A6B4-11B4EB35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D3559A-26BC-41E6-BB54-61E06847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07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B0737E-0498-49E5-BF9A-EE14576A2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56BC5-63A8-4A3B-BB21-534A7B34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70193E-C04A-4E70-9CED-F22EF4CD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186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E83F4-1F21-4586-AE5D-E4309B49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48F1F6-E36F-4D3F-B805-AD16D842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DF55EF-E67A-4037-A9C8-C0820F9A9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DF223-FE2A-447C-A518-B7250DD5F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870BFE-DCA2-45DD-B10A-2A2CAFFA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F3D1A3-5BE6-4EA0-A5CC-8E7CE422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92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C770D-A128-4A13-BFAD-C49996E1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F58581-1C5B-48C4-9BB3-59B4C7AA4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338054-2745-4700-9463-DB1C2C8E0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BAF1D-998A-4DCB-B15D-AB0DA22D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9866D2-690C-4732-BDCD-A1D44AD3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3D7E7A-29B3-4DBE-82D8-52E742EE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94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192C8-CF2D-40E9-96E3-4F425442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3754C-E0DE-4CB8-8893-8158CE51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CD3132-F97F-4304-875C-F13263AB6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53C9E-3E02-4703-B95D-8C648CDD39B6}" type="datetimeFigureOut">
              <a:rPr lang="ru-RU" smtClean="0"/>
              <a:pPr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2E1E96-8B6E-4121-863D-38C8C6F16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F5E159-3350-4782-8E44-6B50C1096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F5FCB-86A8-4BA5-9A90-715802B376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EA7068-7160-4ADB-BBEE-A28D0D8A3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9466EA50-376D-4074-987B-5D2235B59063}"/>
              </a:ext>
            </a:extLst>
          </p:cNvPr>
          <p:cNvSpPr txBox="1">
            <a:spLocks/>
          </p:cNvSpPr>
          <p:nvPr/>
        </p:nvSpPr>
        <p:spPr>
          <a:xfrm>
            <a:off x="791979" y="2571750"/>
            <a:ext cx="10515600" cy="317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/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dirty="0">
                <a:solidFill>
                  <a:srgbClr val="003300"/>
                </a:solidFill>
              </a:rPr>
            </a:b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E4F35CD0-BBB3-4088-A7A1-3B66B5320F60}"/>
              </a:ext>
            </a:extLst>
          </p:cNvPr>
          <p:cNvSpPr txBox="1">
            <a:spLocks/>
          </p:cNvSpPr>
          <p:nvPr/>
        </p:nvSpPr>
        <p:spPr>
          <a:xfrm>
            <a:off x="944379" y="2724150"/>
            <a:ext cx="10515600" cy="317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/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dirty="0">
                <a:solidFill>
                  <a:srgbClr val="003300"/>
                </a:solidFill>
              </a:rPr>
            </a:b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BD6EE9-1F0D-4B45-9BAC-364608B96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05087" y="1747837"/>
            <a:ext cx="6734175" cy="3362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B95409-4186-4600-83A8-B49E5F9E6079}"/>
              </a:ext>
            </a:extLst>
          </p:cNvPr>
          <p:cNvSpPr txBox="1"/>
          <p:nvPr/>
        </p:nvSpPr>
        <p:spPr>
          <a:xfrm>
            <a:off x="2071170" y="99113"/>
            <a:ext cx="9033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 «Я. Моя семья.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Моя Родина»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DE2489E-9ECD-4EF2-B8B4-1282EAD71BD0}"/>
              </a:ext>
            </a:extLst>
          </p:cNvPr>
          <p:cNvSpPr txBox="1">
            <a:spLocks/>
          </p:cNvSpPr>
          <p:nvPr/>
        </p:nvSpPr>
        <p:spPr>
          <a:xfrm>
            <a:off x="1816293" y="3302495"/>
            <a:ext cx="6099672" cy="1653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«Союзное государство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 класс)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00B363-77D2-4EEB-98BE-DCD2A949B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458" y="2208208"/>
            <a:ext cx="4762500" cy="469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1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753AFA-B719-4AC3-A864-53722EF99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9466EA50-376D-4074-987B-5D2235B59063}"/>
              </a:ext>
            </a:extLst>
          </p:cNvPr>
          <p:cNvSpPr txBox="1">
            <a:spLocks/>
          </p:cNvSpPr>
          <p:nvPr/>
        </p:nvSpPr>
        <p:spPr>
          <a:xfrm>
            <a:off x="791979" y="2571750"/>
            <a:ext cx="10515600" cy="317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/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dirty="0">
                <a:solidFill>
                  <a:srgbClr val="003300"/>
                </a:solidFill>
              </a:rPr>
            </a:b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E4F35CD0-BBB3-4088-A7A1-3B66B5320F60}"/>
              </a:ext>
            </a:extLst>
          </p:cNvPr>
          <p:cNvSpPr txBox="1">
            <a:spLocks/>
          </p:cNvSpPr>
          <p:nvPr/>
        </p:nvSpPr>
        <p:spPr>
          <a:xfrm>
            <a:off x="944379" y="2724150"/>
            <a:ext cx="10515600" cy="317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/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dirty="0">
                <a:solidFill>
                  <a:srgbClr val="003300"/>
                </a:solidFill>
              </a:rPr>
            </a:b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989F7B-EA7A-415F-AB1F-C29376B45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84176" y="1747839"/>
            <a:ext cx="6858000" cy="3362325"/>
          </a:xfrm>
          <a:prstGeom prst="rect">
            <a:avLst/>
          </a:prstGeom>
        </p:spPr>
      </p:pic>
      <p:sp>
        <p:nvSpPr>
          <p:cNvPr id="14" name="Заголовок 8">
            <a:extLst>
              <a:ext uri="{FF2B5EF4-FFF2-40B4-BE49-F238E27FC236}">
                <a16:creationId xmlns:a16="http://schemas.microsoft.com/office/drawing/2014/main" id="{DDE8F94E-EBA7-41AB-B521-146C0B28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743" y="213620"/>
            <a:ext cx="10081196" cy="757335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апреля - День единения народов Беларуси и России</a:t>
            </a:r>
            <a:endParaRPr lang="x-none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37604BE-152F-4348-8B7F-E59B863D31F5}"/>
              </a:ext>
            </a:extLst>
          </p:cNvPr>
          <p:cNvSpPr/>
          <p:nvPr/>
        </p:nvSpPr>
        <p:spPr>
          <a:xfrm>
            <a:off x="1869743" y="1050878"/>
            <a:ext cx="100811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7E7A7E4-3C0B-4B75-B346-B7FABD0E9000}"/>
              </a:ext>
            </a:extLst>
          </p:cNvPr>
          <p:cNvSpPr/>
          <p:nvPr/>
        </p:nvSpPr>
        <p:spPr>
          <a:xfrm>
            <a:off x="1869743" y="1679198"/>
            <a:ext cx="4808961" cy="1785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единения народов Беларуси и России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символизирует нерушимое братство, духовное родство, неразрывную многовековую дружбу и успешное стратегическое партнерство. </a:t>
            </a:r>
            <a:endParaRPr lang="x-none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964AA9-5DC0-4916-9FF0-3155BB1C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743" y="3786167"/>
            <a:ext cx="4808961" cy="256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E4EFAA-51BC-4308-BF67-7204AB30B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0"/>
          <a:stretch/>
        </p:blipFill>
        <p:spPr>
          <a:xfrm>
            <a:off x="6945549" y="2216278"/>
            <a:ext cx="5069046" cy="364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443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1F213-CED1-43C0-A770-3A11DCE08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9466EA50-376D-4074-987B-5D2235B59063}"/>
              </a:ext>
            </a:extLst>
          </p:cNvPr>
          <p:cNvSpPr txBox="1">
            <a:spLocks/>
          </p:cNvSpPr>
          <p:nvPr/>
        </p:nvSpPr>
        <p:spPr>
          <a:xfrm>
            <a:off x="791979" y="2571750"/>
            <a:ext cx="10515600" cy="317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/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dirty="0">
                <a:solidFill>
                  <a:srgbClr val="003300"/>
                </a:solidFill>
              </a:rPr>
            </a:b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E4F35CD0-BBB3-4088-A7A1-3B66B5320F60}"/>
              </a:ext>
            </a:extLst>
          </p:cNvPr>
          <p:cNvSpPr txBox="1">
            <a:spLocks/>
          </p:cNvSpPr>
          <p:nvPr/>
        </p:nvSpPr>
        <p:spPr>
          <a:xfrm>
            <a:off x="944379" y="2724150"/>
            <a:ext cx="10515600" cy="317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/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dirty="0">
                <a:solidFill>
                  <a:srgbClr val="003300"/>
                </a:solidFill>
              </a:rPr>
            </a:b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F33F7D-4364-4E17-8549-FFBF2ACE1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76002" y="1747837"/>
            <a:ext cx="6858000" cy="3362325"/>
          </a:xfrm>
          <a:prstGeom prst="rect">
            <a:avLst/>
          </a:prstGeom>
        </p:spPr>
      </p:pic>
      <p:sp>
        <p:nvSpPr>
          <p:cNvPr id="15" name="Заголовок 8">
            <a:extLst>
              <a:ext uri="{FF2B5EF4-FFF2-40B4-BE49-F238E27FC236}">
                <a16:creationId xmlns:a16="http://schemas.microsoft.com/office/drawing/2014/main" id="{AB063C0A-B37B-41D1-81F6-44C56813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743" y="213620"/>
            <a:ext cx="10081196" cy="757335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Высший орган Союзного государства – </a:t>
            </a:r>
            <a:br>
              <a:rPr lang="ru-RU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Высший Государственный Совет</a:t>
            </a:r>
            <a:endParaRPr lang="x-none" sz="31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190906E-BAB5-444D-9F2E-6B8A207F714C}"/>
              </a:ext>
            </a:extLst>
          </p:cNvPr>
          <p:cNvSpPr/>
          <p:nvPr/>
        </p:nvSpPr>
        <p:spPr>
          <a:xfrm>
            <a:off x="1869743" y="1050878"/>
            <a:ext cx="100811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53E0B8-B736-41EE-A072-2389DA849B88}"/>
              </a:ext>
            </a:extLst>
          </p:cNvPr>
          <p:cNvSpPr/>
          <p:nvPr/>
        </p:nvSpPr>
        <p:spPr>
          <a:xfrm>
            <a:off x="1869743" y="1550984"/>
            <a:ext cx="10081196" cy="13857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Статья 3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Договора о создании Союзного государств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Союзное государство базируется на принципах суверенного равенства государств-участников,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добровольности, добросовестного выполнения ими взаимных обязательств.</a:t>
            </a:r>
            <a:endParaRPr lang="x-non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4" descr="Высший Государственный Совет Союзного государства официально стартовал в  Минске">
            <a:extLst>
              <a:ext uri="{FF2B5EF4-FFF2-40B4-BE49-F238E27FC236}">
                <a16:creationId xmlns:a16="http://schemas.microsoft.com/office/drawing/2014/main" id="{7E3FA47D-0295-4590-AFE6-7885D51B7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19" y="2972168"/>
            <a:ext cx="5940438" cy="367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68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CA5EE2-1204-4630-9573-D9759F98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9466EA50-376D-4074-987B-5D2235B59063}"/>
              </a:ext>
            </a:extLst>
          </p:cNvPr>
          <p:cNvSpPr txBox="1">
            <a:spLocks/>
          </p:cNvSpPr>
          <p:nvPr/>
        </p:nvSpPr>
        <p:spPr>
          <a:xfrm>
            <a:off x="791979" y="2571750"/>
            <a:ext cx="10515600" cy="317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/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dirty="0">
                <a:solidFill>
                  <a:srgbClr val="003300"/>
                </a:solidFill>
              </a:rPr>
            </a:b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E4F35CD0-BBB3-4088-A7A1-3B66B5320F60}"/>
              </a:ext>
            </a:extLst>
          </p:cNvPr>
          <p:cNvSpPr txBox="1">
            <a:spLocks/>
          </p:cNvSpPr>
          <p:nvPr/>
        </p:nvSpPr>
        <p:spPr>
          <a:xfrm>
            <a:off x="944379" y="2724150"/>
            <a:ext cx="10515600" cy="317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/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dirty="0">
                <a:solidFill>
                  <a:srgbClr val="003300"/>
                </a:solidFill>
              </a:rPr>
            </a:b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1738B8-1D73-459D-9689-8FDC30822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76002" y="1747837"/>
            <a:ext cx="6858000" cy="3362325"/>
          </a:xfrm>
          <a:prstGeom prst="rect">
            <a:avLst/>
          </a:prstGeom>
        </p:spPr>
      </p:pic>
      <p:sp>
        <p:nvSpPr>
          <p:cNvPr id="16" name="Заголовок 8">
            <a:extLst>
              <a:ext uri="{FF2B5EF4-FFF2-40B4-BE49-F238E27FC236}">
                <a16:creationId xmlns:a16="http://schemas.microsoft.com/office/drawing/2014/main" id="{7D0C8E85-DEF8-45CA-86B8-0983C588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743" y="213620"/>
            <a:ext cx="10081196" cy="757335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Патриотический форум молодежи Союзного государства</a:t>
            </a:r>
            <a:endParaRPr lang="x-none" sz="31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44B359C-8AC0-4EFF-BA67-D396CD31C561}"/>
              </a:ext>
            </a:extLst>
          </p:cNvPr>
          <p:cNvSpPr/>
          <p:nvPr/>
        </p:nvSpPr>
        <p:spPr>
          <a:xfrm>
            <a:off x="1869743" y="1050878"/>
            <a:ext cx="100811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18069EF-9421-4942-803B-3E2AE05CE485}"/>
              </a:ext>
            </a:extLst>
          </p:cNvPr>
          <p:cNvSpPr/>
          <p:nvPr/>
        </p:nvSpPr>
        <p:spPr>
          <a:xfrm>
            <a:off x="1869743" y="1550984"/>
            <a:ext cx="10081196" cy="13857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марте 2025 года в Минске в Белорусском государственном университете прошел трехдневный Патриотический форум молодежи Союзного государства, посвященный 80-летию Победы в Великой Отечественной войне.</a:t>
            </a:r>
            <a:endParaRPr lang="x-non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8DE98D-D6A2-459C-9E0F-AE405D9F4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743" y="3264447"/>
            <a:ext cx="4676592" cy="3116510"/>
          </a:xfrm>
          <a:prstGeom prst="rect">
            <a:avLst/>
          </a:prstGeom>
        </p:spPr>
      </p:pic>
      <p:pic>
        <p:nvPicPr>
          <p:cNvPr id="20" name="Picture 2" descr="2025 03 19 obrazovanie patrioticheskij forum molodezhi malinovskaya07 kopiya">
            <a:extLst>
              <a:ext uri="{FF2B5EF4-FFF2-40B4-BE49-F238E27FC236}">
                <a16:creationId xmlns:a16="http://schemas.microsoft.com/office/drawing/2014/main" id="{6C56DEEF-B2D8-498F-A8D8-BC72970C8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53" y="3252850"/>
            <a:ext cx="4676592" cy="31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27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A1D9C4-DA67-4453-BE00-0D9755A7A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9466EA50-376D-4074-987B-5D2235B59063}"/>
              </a:ext>
            </a:extLst>
          </p:cNvPr>
          <p:cNvSpPr txBox="1">
            <a:spLocks/>
          </p:cNvSpPr>
          <p:nvPr/>
        </p:nvSpPr>
        <p:spPr>
          <a:xfrm>
            <a:off x="791979" y="2571750"/>
            <a:ext cx="10515600" cy="317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800" dirty="0"/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1800" b="1" dirty="0">
                <a:solidFill>
                  <a:srgbClr val="003300"/>
                </a:solidFill>
              </a:rPr>
            </a:br>
            <a:b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000" dirty="0">
                <a:solidFill>
                  <a:srgbClr val="003300"/>
                </a:solidFill>
              </a:rPr>
            </a:b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BB8349-8D3D-47F8-8DCB-8414DDE0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76002" y="1747837"/>
            <a:ext cx="6858000" cy="3362325"/>
          </a:xfrm>
          <a:prstGeom prst="rect">
            <a:avLst/>
          </a:prstGeom>
        </p:spPr>
      </p:pic>
      <p:sp>
        <p:nvSpPr>
          <p:cNvPr id="14" name="Заголовок 8">
            <a:extLst>
              <a:ext uri="{FF2B5EF4-FFF2-40B4-BE49-F238E27FC236}">
                <a16:creationId xmlns:a16="http://schemas.microsoft.com/office/drawing/2014/main" id="{D1BA91D2-DFEB-458E-95C8-02423DF9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743" y="213620"/>
            <a:ext cx="10081196" cy="757335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Патриотический форум молодежи Союзного государства</a:t>
            </a:r>
            <a:endParaRPr lang="x-none" sz="31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0450980-4F50-4045-9FDB-637814B453E9}"/>
              </a:ext>
            </a:extLst>
          </p:cNvPr>
          <p:cNvSpPr/>
          <p:nvPr/>
        </p:nvSpPr>
        <p:spPr>
          <a:xfrm>
            <a:off x="1869743" y="1050878"/>
            <a:ext cx="100811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BAB9D4-418A-4ECB-9DAA-86682F1053CC}"/>
              </a:ext>
            </a:extLst>
          </p:cNvPr>
          <p:cNvSpPr/>
          <p:nvPr/>
        </p:nvSpPr>
        <p:spPr>
          <a:xfrm>
            <a:off x="1869743" y="1550984"/>
            <a:ext cx="10081196" cy="12563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Патриотический форум молодежи Союзного государства – это возможность для неравнодушных граждан братских стран совместными усилиями противостоять попыткам фальсификации правды о Великом подвиге, воспитать у подрастающего поколения верность героическому прошлому своих отцов, дедов и прадедов.</a:t>
            </a:r>
            <a:endParaRPr lang="x-non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8477B5-12C3-4464-AB3A-A8FB50D59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743" y="2990227"/>
            <a:ext cx="3993273" cy="266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 descr="2025 03 19 obrazovanie patrioticheskij forum molodezhi malinovskaya42 kopiya">
            <a:extLst>
              <a:ext uri="{FF2B5EF4-FFF2-40B4-BE49-F238E27FC236}">
                <a16:creationId xmlns:a16="http://schemas.microsoft.com/office/drawing/2014/main" id="{29326E78-9C1F-441F-B4AB-360D618D1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 r="12037"/>
          <a:stretch/>
        </p:blipFill>
        <p:spPr bwMode="auto">
          <a:xfrm>
            <a:off x="8219233" y="2934928"/>
            <a:ext cx="3703733" cy="273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5 03 19 obrazovanie patrioticheskij forum molodezhi malinovskaya10 kopiya">
            <a:extLst>
              <a:ext uri="{FF2B5EF4-FFF2-40B4-BE49-F238E27FC236}">
                <a16:creationId xmlns:a16="http://schemas.microsoft.com/office/drawing/2014/main" id="{F21F2E20-5EFB-4AEB-8299-B73AA23AF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85" y="4300093"/>
            <a:ext cx="3911189" cy="2607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29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26EF3E-EA2C-4A4A-9929-779CC3BC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8DA2E9-E308-4812-8412-5F2B96E67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76002" y="1747837"/>
            <a:ext cx="6858000" cy="3362325"/>
          </a:xfrm>
          <a:prstGeom prst="rect">
            <a:avLst/>
          </a:prstGeom>
        </p:spPr>
      </p:pic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CF501352-77B9-40E3-AB07-0B686605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743" y="213620"/>
            <a:ext cx="10081196" cy="1237257"/>
          </a:xfr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единения народов Беларуси и России – </a:t>
            </a:r>
            <a:br>
              <a:rPr lang="ru-RU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важная дата в жизни Союзного государства, символ непреходящей ценности белорусско-российской дружбы</a:t>
            </a:r>
            <a:endParaRPr lang="x-none" sz="31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3" name="Picture 2" descr="День единения Беларуси и России">
            <a:extLst>
              <a:ext uri="{FF2B5EF4-FFF2-40B4-BE49-F238E27FC236}">
                <a16:creationId xmlns:a16="http://schemas.microsoft.com/office/drawing/2014/main" id="{AF35903E-4751-4AAD-9AE6-6D89395CE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53" y="1664497"/>
            <a:ext cx="6850310" cy="489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07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1220</TotalTime>
  <Words>161</Words>
  <Application>Microsoft Office PowerPoint</Application>
  <PresentationFormat>Широкоэкранный</PresentationFormat>
  <Paragraphs>24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2 апреля - День единения народов Беларуси и России</vt:lpstr>
      <vt:lpstr>Высший орган Союзного государства –  Высший Государственный Совет</vt:lpstr>
      <vt:lpstr>Патриотический форум молодежи Союзного государства</vt:lpstr>
      <vt:lpstr>Патриотический форум молодежи Союзного государства</vt:lpstr>
      <vt:lpstr>День единения народов Беларуси и России –  важная дата в жизни Союзного государства, символ непреходящей ценности белорусско-российской дружбы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Змитрачкова Людмила</dc:creator>
  <cp:lastModifiedBy>User</cp:lastModifiedBy>
  <cp:revision>118</cp:revision>
  <dcterms:created xsi:type="dcterms:W3CDTF">2021-05-15T06:21:26Z</dcterms:created>
  <dcterms:modified xsi:type="dcterms:W3CDTF">2026-04-09T07:24:52Z</dcterms:modified>
</cp:coreProperties>
</file>