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9" r:id="rId2"/>
    <p:sldId id="301" r:id="rId3"/>
    <p:sldId id="320" r:id="rId4"/>
    <p:sldId id="306" r:id="rId5"/>
    <p:sldId id="319" r:id="rId6"/>
    <p:sldId id="305" r:id="rId7"/>
    <p:sldId id="321" r:id="rId8"/>
    <p:sldId id="304" r:id="rId9"/>
    <p:sldId id="311" r:id="rId10"/>
    <p:sldId id="312" r:id="rId11"/>
    <p:sldId id="313" r:id="rId12"/>
    <p:sldId id="314" r:id="rId13"/>
    <p:sldId id="31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3" autoAdjust="0"/>
    <p:restoredTop sz="95789" autoAdjust="0"/>
  </p:normalViewPr>
  <p:slideViewPr>
    <p:cSldViewPr snapToGrid="0">
      <p:cViewPr varScale="1">
        <p:scale>
          <a:sx n="110" d="100"/>
          <a:sy n="110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55BC6-228D-4541-A8F3-7C43C86534A9}" type="datetimeFigureOut">
              <a:rPr lang="ru-RU" smtClean="0"/>
              <a:t>09.04.2026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BE6C6-A563-4B56-BDDA-932A965B24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17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BE6C6-A563-4B56-BDDA-932A965B249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BE6C6-A563-4B56-BDDA-932A965B249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3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22CDC-8E44-4DBB-B9D3-1EC5F5604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CD8998-9B74-49BC-AA30-07C5983ED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9B75B1-0CA3-4CDA-A4BD-03906EC0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30BDDD-9910-40BA-979A-F48A56648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9D7DB6-9BB8-433C-810E-39517546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2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06D19-E80F-4CE1-8B92-D6B1B7CFA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62ACDC-EBBD-4656-BFEC-CC47551BA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C6BE2A-16F1-4169-BFAE-32AF1F89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A705A4-37EA-4F32-AF3F-68A228D6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4DD708-696D-414A-95DA-2B51561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46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3BBCD3-3080-497F-9FB5-EAF9020AA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234153-89D3-4B03-BA2B-2C65298B2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84054A-C3D9-475B-89DC-C2D9243D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E9C329-D164-4B03-85A6-EAAEAC59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C4F05-EB2B-4566-AD7D-16E1DC0F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57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F6216-FAAA-471C-AB64-B8D26685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D04580-6073-4BF4-A3B9-40F5073B0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EC7D2-47BA-4EE1-B88A-6BC21583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408D76-997C-4093-8A66-349C68DD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15096-040E-4D6E-9854-204CF16F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63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81759-C1DC-43F8-8D04-08A93EC30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387B2-8159-406E-9E96-2B906A98E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BD872-5F8D-4A9C-AB85-42787F6C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20EEAE-5B2C-448E-AAC5-969B91FE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242E9C-0DE0-4CE7-AE6C-0B09AB05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4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7A023-EEA5-4227-BCBA-DB474CF2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9883F-89AA-418C-BA85-36EE7477A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9940D7-04CA-49D4-AE16-0B5C42ECE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39144D-0B57-40F3-AC6D-2E955D03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FF2E4-37A9-4F81-8307-673AD6C7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6E231B-6ABC-4D39-8315-8304A4A4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86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E6BB7-6FEE-4585-A775-14AFFF4F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AF5C15-F635-4F15-832D-40C7EA6BF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4945B4-C46B-4ECA-AA5F-F8348F79A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E5E50F-E1A6-40AC-9D79-8D2F1C3ED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A29D0C-A780-465A-A97E-7A1BEDDAD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765898-BC56-4E8E-BD0B-15D26BA2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AE5C3D-D8AC-49DB-AFDD-5C7F9D5A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F4EFB1-1606-42C5-8264-5913D635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936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4C10C-0F94-4DA3-967B-9057BB4C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0F93C2-2028-44CE-AFF3-8336DEA9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BEB918-5431-40B9-8EAE-17F4D5D92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05E92D-8A09-40BB-A29A-3F6243AC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16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1A1DA7-9200-45C0-AFE2-F30D8A8C3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0BA20D9-03BF-4AE6-B61A-3B038C97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96BF45-DD2D-4D74-B85F-5ED606E6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34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C83E-38EA-448B-8A1A-7126305E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8D75E0-8034-4CBB-B4D6-3AB871C1E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46B66A-044C-4F77-96C2-3EFFAF363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46EE3B-8DC9-47A0-8BEC-DCBFCA1A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0F88DD-462A-48CC-8648-D7298657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50BFD8-52B9-483E-8F30-4F3F7B4D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32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6258E-D742-4AC7-9CD8-82626864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AC48F7-FFCD-44D0-85D0-3B58E6727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17484A-74EA-48D0-A95B-92D034D86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7A4B6D-C7AC-4857-9899-1F6C5AFA9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EF2C1A-F4C3-4239-A2D6-B280D9F1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BDEA8-3728-4A26-8EA4-2506EB1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1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27239-E652-4659-971F-FDA51715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FE3573-E0C4-4670-AB93-BB3F30AA3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99B16-FD2C-4E5F-8F99-E3DEC9685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09.04.2026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37CC59-5312-4819-A783-76BA031E2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AACC6-AD7F-494B-8A31-1FFBE58DE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18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7D8F35-C673-4EEA-B7C2-D65FFB66C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B9B4A-E574-4081-B604-9A1C0CEC7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132" y="3519783"/>
            <a:ext cx="8626535" cy="2186152"/>
          </a:xfrm>
        </p:spPr>
        <p:txBody>
          <a:bodyPr>
            <a:normAutofit fontScale="90000"/>
          </a:bodyPr>
          <a:lstStyle/>
          <a:p>
            <a:r>
              <a:rPr lang="be-BY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«Беларусь и Россия. 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становления 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развития </a:t>
            </a:r>
            <a:b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Союзного государства» 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 класс)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B6D98-687B-409B-B735-AD09CD11FF65}"/>
              </a:ext>
            </a:extLst>
          </p:cNvPr>
          <p:cNvSpPr txBox="1"/>
          <p:nvPr/>
        </p:nvSpPr>
        <p:spPr>
          <a:xfrm>
            <a:off x="1685431" y="140172"/>
            <a:ext cx="10017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2B764-DD6D-4918-992C-9C3A1935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66" y="2209632"/>
            <a:ext cx="4762500" cy="4691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913" y="3358"/>
            <a:ext cx="3102320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B57782-DA91-4D5D-85FC-B1F2B796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337" y="497831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сфере трудовых отношений 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5040131" y="2289205"/>
            <a:ext cx="6927623" cy="37856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граждане любой из двух стран, которые работают на территории Союзного государства, имеют равные права в оплате труда, режиме рабочего времени и времени отдыха, других вопросах трудовых отношений;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оформление на работу происходит на равных правах и в том же порядке; при назначении и выплате пенсии учитывается стаж работы на территории обеих стран;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наличие единого рынка труда - неотъемлемая часть Союзного государства предполагает свободное перемещение рабочей силы между странами, отсутствие каких-либо ограничений и барьеров, а также гарантию равных прав и возможностей.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84337" y="1474220"/>
            <a:ext cx="1008341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Обеспечены равные права в сфере социально-трудовых отношений</a:t>
            </a:r>
            <a:endParaRPr lang="ru-RU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AEBD72-002C-4021-9C46-A7686B7C6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2555" y="121335"/>
            <a:ext cx="3103133" cy="6736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F09057-9AB5-4178-8DF7-C615087D6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00" y="2987549"/>
            <a:ext cx="3185285" cy="23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08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DF121E-17DB-4321-A6F8-9C90561C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368" y="462271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сфере образования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4244387" y="2758521"/>
            <a:ext cx="7728466" cy="36933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граждане двух стран могут получить в любой из стран профессионально-техническое и высшее образование, а также послевузовское образование на общих основаниях в магистратуре, аспирантуре, докторантуре;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развитие научных и студенческих связей, разработка содержания, форм и методов подготовки специалистов, выполнение совместных научно-исследовательских работ, подготовка научных кадров;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Ассоциация школ Российской Федерации и Республики Беларусь насчитывает более 800 учреждений образования;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совместных мероприятий: олимпиады и тематические слеты для школьников, форумы вузов;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функционирует совместный «Белорусско-Российский университет»            (г. Могилев).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40833" y="1338244"/>
            <a:ext cx="1013202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Возможность получения образования на равных правах жителям обеих стран гарантировал подписанный в 1997 году Договор о создании Союза Беларуси и России.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2CD610-850F-4C95-AE0B-4FA5BFEE5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804" y="60667"/>
            <a:ext cx="3103133" cy="67366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52DD89-BCC0-4354-8D61-4E57A1513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58" y="5134159"/>
            <a:ext cx="2394414" cy="13468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6FDF5E-47A0-4049-BFF8-CB96C3717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962" y="3131466"/>
            <a:ext cx="2354510" cy="156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92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1CC8D9-1DE2-4DCD-B4A1-524FC529E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67" y="607742"/>
            <a:ext cx="8551430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Белорусско-российское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области культуры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6241603" y="1854635"/>
            <a:ext cx="5674645" cy="48013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международных мероприятий в сфере искусства (выставки, кино- и театральные фестивали: «Славянский базар в Витебске», «Александрия собирает друзей» и др.);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сотрудничество в музейной сфере и в области книгоиздания. Первый Белорусско-Российский музейный форум (2023 г.);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вещание телеканала «БелРос»;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издание журнала «Союзное государство»;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создание Медиакомпании Союзного государства;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проведение Дней культуры, совместных музейных, выставочных проектов, мастер-классов в сфере искусства (гастроли театральных и музыкальных коллективов);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dirty="0"/>
              <a:t>присуждение премий Союзного государства в области литературы и искусства, науки и техники талантливым россиянам и белорусам.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60" y="1784654"/>
            <a:ext cx="4177191" cy="25577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062" y="183779"/>
            <a:ext cx="1701231" cy="17966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8660" y="4441598"/>
            <a:ext cx="4181420" cy="23172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A4672D-FCEA-466B-9D4F-AB032D4FD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22701" y="60668"/>
            <a:ext cx="3103133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47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603B8D-3F8A-4865-A6DA-1429B7CB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37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601" y="484423"/>
            <a:ext cx="10145485" cy="4743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Экономическое сотрудничество 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регионов Беларуси и России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27DF33-5A69-4054-B6FB-19A1E17C6604}"/>
              </a:ext>
            </a:extLst>
          </p:cNvPr>
          <p:cNvSpPr/>
          <p:nvPr/>
        </p:nvSpPr>
        <p:spPr>
          <a:xfrm>
            <a:off x="6009719" y="2606675"/>
            <a:ext cx="5991367" cy="3477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кооперация и совместная реализация импортозамещающих проектов;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взаимодействие в сфере строительства;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использование в регионах России опыта белорусских дорожных компаний в проектировании и строительстве автомобильных дорог;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увеличение количества авиарейсов между городами Беларуси и России;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рост экспорта товаров и услуг между Беларусью и  Россией.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8032" y="1489620"/>
            <a:ext cx="1014548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Россия продолжает оставаться основным 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торговым партнером Беларуси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23" y="2606676"/>
            <a:ext cx="4397733" cy="34778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E8AE3-245F-4CEC-8F88-3DD9EC70AB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6" r="25867"/>
          <a:stretch/>
        </p:blipFill>
        <p:spPr>
          <a:xfrm>
            <a:off x="-22578" y="0"/>
            <a:ext cx="1569156" cy="68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42058B-BF8A-41CF-B5AC-36FC6CA8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DF9F0D-C81B-44E5-A7CE-FE33F4540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3" t="5415" r="8617" b="8427"/>
          <a:stretch/>
        </p:blipFill>
        <p:spPr>
          <a:xfrm>
            <a:off x="8946477" y="4636312"/>
            <a:ext cx="3103133" cy="21133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748AAC-39EA-4EDD-A9E1-EB2FC5EF1AB2}"/>
              </a:ext>
            </a:extLst>
          </p:cNvPr>
          <p:cNvSpPr/>
          <p:nvPr/>
        </p:nvSpPr>
        <p:spPr>
          <a:xfrm>
            <a:off x="1594624" y="4817328"/>
            <a:ext cx="7209463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На республиканском референдуме 14 мая 1995 г. на вопрос «Поддерживаете ли Вы действия Президента Республики Беларусь, направленные на экономическую интеграцию с Российской Федерацией?» </a:t>
            </a:r>
            <a:r>
              <a:rPr lang="ru-RU" sz="2000" b="1" dirty="0">
                <a:solidFill>
                  <a:srgbClr val="FF0000"/>
                </a:solidFill>
              </a:rPr>
              <a:t>83,3% граждан Беларуси, принявших участие в референдуме, ответили «да». 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964139-22A4-43FE-AEE1-242F574A8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6054" y="60667"/>
            <a:ext cx="3103133" cy="67366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ED36AC-CBFD-426B-AF68-4AF13F3E54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2" t="18056" r="2409" b="9432"/>
          <a:stretch/>
        </p:blipFill>
        <p:spPr>
          <a:xfrm>
            <a:off x="1594624" y="-1"/>
            <a:ext cx="10597376" cy="45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6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42058B-BF8A-41CF-B5AC-36FC6CA8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064" y="290755"/>
            <a:ext cx="9194913" cy="5556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История создания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8066" y="1235933"/>
            <a:ext cx="10257674" cy="5170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FF0000"/>
                </a:solidFill>
              </a:rPr>
              <a:t>21 февраля 1995 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подписан Договор о дружбе, добрососедстве и сотрудничестве между Российской Федерацией и Республикой Беларусь.</a:t>
            </a:r>
          </a:p>
          <a:p>
            <a:pPr algn="just"/>
            <a:endParaRPr lang="ru-RU" sz="2200" dirty="0"/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14 мая 1995 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республиканский референдум по вопросу: «Поддерживаете ли Вы действия Президента Республики Беларусь, направленные на экономическую интеграцию с Российской Федерацией?» </a:t>
            </a:r>
          </a:p>
          <a:p>
            <a:pPr algn="just"/>
            <a:endParaRPr lang="ru-RU" sz="2200" dirty="0"/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2 апреля 1996 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подписан Договор об образовании Сообщества Беларуси и России.</a:t>
            </a:r>
          </a:p>
          <a:p>
            <a:pPr algn="just"/>
            <a:r>
              <a:rPr lang="ru-RU" sz="2200" dirty="0"/>
              <a:t> </a:t>
            </a:r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2 апреля 1997 г. </a:t>
            </a:r>
            <a:r>
              <a:rPr lang="ru-RU" sz="2200" dirty="0"/>
              <a:t>подписан Договор о Союзе Беларуси и России. </a:t>
            </a:r>
          </a:p>
          <a:p>
            <a:pPr algn="just"/>
            <a:endParaRPr lang="ru-RU" sz="2200" dirty="0"/>
          </a:p>
          <a:p>
            <a:pPr algn="just"/>
            <a:r>
              <a:rPr lang="ru-RU" sz="2200" b="1" dirty="0">
                <a:solidFill>
                  <a:srgbClr val="FF0000"/>
                </a:solidFill>
              </a:rPr>
              <a:t>8 декабря 1999 г.</a:t>
            </a: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подписан Договор о создании </a:t>
            </a:r>
            <a:r>
              <a:rPr lang="ru-RU" sz="2200" b="1" dirty="0">
                <a:solidFill>
                  <a:srgbClr val="FF0000"/>
                </a:solidFill>
              </a:rPr>
              <a:t>Союзного государства,</a:t>
            </a:r>
            <a:r>
              <a:rPr lang="ru-RU" sz="2200" dirty="0"/>
              <a:t> которым декларируется образование Союзного государства как нового этапа в единении народов двух стран в демократическое правовое государство.</a:t>
            </a:r>
          </a:p>
          <a:p>
            <a:pPr algn="just"/>
            <a:endParaRPr lang="x-none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964139-22A4-43FE-AEE1-242F574A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6054" y="60667"/>
            <a:ext cx="3103133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2BA37C-4F12-48FC-9A59-FDA8D8F8B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506" y="132081"/>
            <a:ext cx="7033847" cy="55563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Цели Союзного государства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F305D2-DCE2-44D1-A086-1CFE3F138ADB}"/>
              </a:ext>
            </a:extLst>
          </p:cNvPr>
          <p:cNvSpPr/>
          <p:nvPr/>
        </p:nvSpPr>
        <p:spPr>
          <a:xfrm>
            <a:off x="1614067" y="660318"/>
            <a:ext cx="8652947" cy="4278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мирного и демократического развития братских народов государств-участников, укрепление дружбы, повышение благосостояния и уровня жизни; 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единого экономического пространства для обеспечения социально-экономического развития на основе объединения материального и интеллектуального потенциалов государств-участников и использования рыночных механизмов функционирования экономики; 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неуклонное соблюдение основных прав и свобод человека и гражданина в соответствии с общепризнанными принципами и нормами международного права;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согласованной внешней политики и политики в области обороны; 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единой правовой системы демократического государства;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согласованной социальной политики, направленной на создание условий, обеспечивающих достойную жизнь и свободное развитие человека;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безопасности Союзного государства и борьба с преступностью;</a:t>
            </a:r>
            <a:endParaRPr lang="ru-RU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x-none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укрепление мира, безопасности и взаимовыгодного сотрудничества в Европе и  во всем мире, развитие СНГ. </a:t>
            </a:r>
            <a:endParaRPr lang="ru-RU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F6FFB8-9C22-4A8B-A56E-6A4B19B4D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7001" y="0"/>
            <a:ext cx="3103133" cy="67366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BED794-D243-4854-AEB6-732988850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785" y="4581474"/>
            <a:ext cx="3582458" cy="227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6377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DB4DD9-19F4-4797-B544-7B8C21680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"/>
            <a:ext cx="12192000" cy="6857999"/>
          </a:xfrm>
          <a:prstGeom prst="rect">
            <a:avLst/>
          </a:prstGeom>
        </p:spPr>
      </p:pic>
      <p:pic>
        <p:nvPicPr>
          <p:cNvPr id="2050" name="Picture 2" descr="Путин пообещал вступиться за Белоруссию">
            <a:extLst>
              <a:ext uri="{FF2B5EF4-FFF2-40B4-BE49-F238E27FC236}">
                <a16:creationId xmlns:a16="http://schemas.microsoft.com/office/drawing/2014/main" id="{B4247A5D-1E38-49E9-8A1B-E82341D32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67" y="1751105"/>
            <a:ext cx="8376949" cy="5167561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D81D28D-5AE6-49E5-8E51-3629BE1F0424}"/>
              </a:ext>
            </a:extLst>
          </p:cNvPr>
          <p:cNvSpPr/>
          <p:nvPr/>
        </p:nvSpPr>
        <p:spPr>
          <a:xfrm>
            <a:off x="1483209" y="224418"/>
            <a:ext cx="5423602" cy="1934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«На пространстве от Бреста до Владивостока существует одно Отечество, но два государства» </a:t>
            </a:r>
          </a:p>
          <a:p>
            <a:pPr marL="1704975"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Президент Республики Беларусь </a:t>
            </a:r>
          </a:p>
          <a:p>
            <a:pPr marL="1704975"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                                     А.Г. Лукашенко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5E3E76F-E07C-48D0-8C3C-79A546BDE273}"/>
              </a:ext>
            </a:extLst>
          </p:cNvPr>
          <p:cNvSpPr/>
          <p:nvPr/>
        </p:nvSpPr>
        <p:spPr>
          <a:xfrm>
            <a:off x="6906811" y="224418"/>
            <a:ext cx="5197642" cy="20588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«Союзное государство России и Белоруссии представляет из себя разновидность интеграции при полном сохранении суверенитета»</a:t>
            </a:r>
          </a:p>
          <a:p>
            <a:pPr indent="457200" algn="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 Российской Федерации В.В. Путин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B19D85-099E-4947-A08E-2A4B19C74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8429" y="60667"/>
            <a:ext cx="3103133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6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742A8A-F62D-475C-9E93-A29617E1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132" y="184723"/>
            <a:ext cx="9239794" cy="56421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Принципы Союзного государства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4B6A9A-234C-42FE-AE0B-4F52235EFD5A}"/>
              </a:ext>
            </a:extLst>
          </p:cNvPr>
          <p:cNvSpPr/>
          <p:nvPr/>
        </p:nvSpPr>
        <p:spPr>
          <a:xfrm>
            <a:off x="1738856" y="4205778"/>
            <a:ext cx="2728554" cy="21390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900" dirty="0"/>
              <a:t>Председателем </a:t>
            </a:r>
          </a:p>
          <a:p>
            <a:pPr algn="just"/>
            <a:r>
              <a:rPr lang="ru-RU" sz="1900" dirty="0"/>
              <a:t>Высшего Государственного Совета является один из президентов – России или Беларуси – на основе ротации. </a:t>
            </a:r>
          </a:p>
        </p:txBody>
      </p:sp>
      <p:pic>
        <p:nvPicPr>
          <p:cNvPr id="1026" name="Picture 2" descr="Лукашенко: каждый белорус и россиянин должен на деле ощутить все  преимущества Союзного государства">
            <a:extLst>
              <a:ext uri="{FF2B5EF4-FFF2-40B4-BE49-F238E27FC236}">
                <a16:creationId xmlns:a16="http://schemas.microsoft.com/office/drawing/2014/main" id="{7FB9F5CC-3857-432A-AD38-26C5C0442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97" b="8189"/>
          <a:stretch/>
        </p:blipFill>
        <p:spPr bwMode="auto">
          <a:xfrm>
            <a:off x="4742811" y="3044142"/>
            <a:ext cx="7449190" cy="38357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FF700F-5B20-4C78-8FA9-5B82742BD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776" y="21879"/>
            <a:ext cx="3103133" cy="67366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2FFF42-40B4-44CD-B405-104E056B1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82" y="770817"/>
            <a:ext cx="9023584" cy="292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05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C078A-5089-4158-A0C9-5FBEB95BA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63"/>
            <a:ext cx="12192000" cy="6857999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C37DA2EF-2340-4E93-A163-727D5C8CB5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3D4424-9AC5-4858-832D-0FF467E7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244" y="53204"/>
            <a:ext cx="3103133" cy="67366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BD0C42-1B1C-4CE5-A59B-FE6837D1D00F}"/>
              </a:ext>
            </a:extLst>
          </p:cNvPr>
          <p:cNvSpPr txBox="1"/>
          <p:nvPr/>
        </p:nvSpPr>
        <p:spPr>
          <a:xfrm>
            <a:off x="6869150" y="1572322"/>
            <a:ext cx="507828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Помимо регулярных встреч в рамках наделенных властью органов Союзного государства, важнейшие вопросы его развития решаются на различных форумах, двусторонних и многосторонних встречах, в том числе с участием первых лиц Беларуси и России.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F5F2553-E7DB-49B5-A267-203ADB69C310}"/>
              </a:ext>
            </a:extLst>
          </p:cNvPr>
          <p:cNvSpPr/>
          <p:nvPr/>
        </p:nvSpPr>
        <p:spPr>
          <a:xfrm>
            <a:off x="2418018" y="133166"/>
            <a:ext cx="89022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КАК  ОПРЕДЕЛЯЮТСЯ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ПУТИ РАЗВИТИЯ СОЮЗНОГО ГОСУДАРСТВА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0E59C2-4C0F-4E02-9D68-62089939F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105" y="1807012"/>
            <a:ext cx="5022961" cy="32290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041345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C078A-5089-4158-A0C9-5FBEB95BA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26" y="2078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45288" y="22528"/>
            <a:ext cx="8902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Пути развития Союзного государства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AB41EB-1E64-4E21-B61A-6A0C3BF46B61}"/>
              </a:ext>
            </a:extLst>
          </p:cNvPr>
          <p:cNvSpPr/>
          <p:nvPr/>
        </p:nvSpPr>
        <p:spPr>
          <a:xfrm>
            <a:off x="998015" y="4319897"/>
            <a:ext cx="5366084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Совместные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выставки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достижений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37DA2EF-2340-4E93-A163-727D5C8CB5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C24F7E-D17A-4BF4-A901-D8CA982426E1}"/>
              </a:ext>
            </a:extLst>
          </p:cNvPr>
          <p:cNvSpPr/>
          <p:nvPr/>
        </p:nvSpPr>
        <p:spPr>
          <a:xfrm>
            <a:off x="3831551" y="487910"/>
            <a:ext cx="6161417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Форумы регионов Беларуси и России</a:t>
            </a:r>
            <a:endParaRPr lang="ru-RU" sz="2400" dirty="0"/>
          </a:p>
        </p:txBody>
      </p:sp>
      <p:pic>
        <p:nvPicPr>
          <p:cNvPr id="5128" name="Picture 8" descr="Беларусь представила свои экспонаты на выставке-форуме &quot;Россия&quot; в Москве -  Российская газета">
            <a:extLst>
              <a:ext uri="{FF2B5EF4-FFF2-40B4-BE49-F238E27FC236}">
                <a16:creationId xmlns:a16="http://schemas.microsoft.com/office/drawing/2014/main" id="{74E2A998-108C-4ABE-9699-AFB3EF7A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67" y="4874196"/>
            <a:ext cx="2765358" cy="1844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3D4424-9AC5-4858-832D-0FF467E7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8570" y="72395"/>
            <a:ext cx="3103133" cy="67366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5DD8D1-8518-4DBB-9111-76B9EE41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156" y="1361324"/>
            <a:ext cx="4261584" cy="2630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440DBE-ACCB-4D25-9B38-733DA293C9BF}"/>
              </a:ext>
            </a:extLst>
          </p:cNvPr>
          <p:cNvSpPr txBox="1"/>
          <p:nvPr/>
        </p:nvSpPr>
        <p:spPr>
          <a:xfrm>
            <a:off x="6248400" y="4539204"/>
            <a:ext cx="6529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День единения народов Беларуси и России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3467CB-1683-418A-A555-99845C476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1087" y="5118490"/>
            <a:ext cx="2847975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431788" y="5247666"/>
            <a:ext cx="5533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07948" y="2321713"/>
            <a:ext cx="4102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oogle Sans"/>
              </a:rPr>
              <a:t>Основные цели и задачи форума: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30060" y="2625979"/>
            <a:ext cx="3397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интеграция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37933" y="2893038"/>
            <a:ext cx="2458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связей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37934" y="3165712"/>
            <a:ext cx="5206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Научно-образовательное и культурное 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28754" y="3707938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37933" y="3963298"/>
            <a:ext cx="2020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84842" y="968746"/>
            <a:ext cx="5508979" cy="13624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проводится ежегодно (с 2014 года) под патронатом верхних палат парламентов двух стран — Совета Республики Национального собрания Республики Беларусь и Совета Федерации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09406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ABCC78-3548-43C9-866D-7A535C72C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5836B-1CEF-419C-BB1F-E3E4E9CD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756" y="143855"/>
            <a:ext cx="10119360" cy="108830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Белорусско-российское сотрудничество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rPr>
              <a:t>в сфере здравоохранения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490734-0757-4EF2-A8FC-7CBD6723E274}"/>
              </a:ext>
            </a:extLst>
          </p:cNvPr>
          <p:cNvSpPr/>
          <p:nvPr/>
        </p:nvSpPr>
        <p:spPr>
          <a:xfrm>
            <a:off x="3870495" y="2520460"/>
            <a:ext cx="8157621" cy="39703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реализация программ по разработке и внедрению новых медицинских технологий, проведение мероприятий по лечению и оздоровлению людей, проживающих на радиоактивно загрязненных территориях. За счет средств бюджета Союзного государства обеспечивается доступность протонной терапии взрослым пациентам и детям с онкологическими заболеваниями;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оказание медицинской помощи гражданам Беларуси и России, подвергшимся радиационному воздействию (ликвидаторам аварии на Чернобыльской АЭС и гражданам, проживавшим и проживающим на загрязненных территориях);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учеными двух стран синтезирован препарат против одной из разновидностей рака молочной железы;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создание на территории Беларуси многоцелевого исследовательского ядерного реактора, комплекса лабораторий, многофункционального центра облучения и центра ядерной медицины, производство медицинского оборудования.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2793" y="1460810"/>
            <a:ext cx="103153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/>
              <a:t>Граждане одной страны, проживая в другой, имеют равные с ее собственными гражданами права на получение медицинской помощи.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961" y="3284063"/>
            <a:ext cx="2277011" cy="2113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E7E8D7-D987-40CA-BEB1-1A1C5F9EF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7561" y="54394"/>
            <a:ext cx="3103133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142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770</Words>
  <Application>Microsoft Office PowerPoint</Application>
  <PresentationFormat>Широкоэкранный</PresentationFormat>
  <Paragraphs>84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Google Sans</vt:lpstr>
      <vt:lpstr>Times New Roman</vt:lpstr>
      <vt:lpstr>Wingdings</vt:lpstr>
      <vt:lpstr>Тема Office</vt:lpstr>
      <vt:lpstr>Тема занятия:   «Беларусь и Россия.  История становления  и развития  Союзного государства»  (8 класс)</vt:lpstr>
      <vt:lpstr>Презентация PowerPoint</vt:lpstr>
      <vt:lpstr>История создания Союзного государства</vt:lpstr>
      <vt:lpstr>Цели Союзного государства</vt:lpstr>
      <vt:lpstr>Презентация PowerPoint</vt:lpstr>
      <vt:lpstr>Принципы Союзного государства</vt:lpstr>
      <vt:lpstr>Презентация PowerPoint</vt:lpstr>
      <vt:lpstr>Презентация PowerPoint</vt:lpstr>
      <vt:lpstr>Белорусско-российское сотрудничество  в сфере здравоохранения</vt:lpstr>
      <vt:lpstr>Белорусско-российское сотрудничество  в сфере трудовых отношений </vt:lpstr>
      <vt:lpstr>Белорусско-российское сотрудничество  в сфере образования</vt:lpstr>
      <vt:lpstr>Белорусско-российское сотрудничество  в области культуры</vt:lpstr>
      <vt:lpstr>Экономическое сотрудничество  регионов Беларуси и России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Конституции Республики Беларусь</dc:title>
  <dc:creator>В.Н. Ковалева</dc:creator>
  <cp:lastModifiedBy>User</cp:lastModifiedBy>
  <cp:revision>166</cp:revision>
  <dcterms:created xsi:type="dcterms:W3CDTF">2025-02-21T08:43:24Z</dcterms:created>
  <dcterms:modified xsi:type="dcterms:W3CDTF">2026-04-09T09:35:19Z</dcterms:modified>
</cp:coreProperties>
</file>