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notesMasterIdLst>
    <p:notesMasterId r:id="rId12"/>
  </p:notesMasterIdLst>
  <p:sldIdLst>
    <p:sldId id="262" r:id="rId3"/>
    <p:sldId id="353" r:id="rId4"/>
    <p:sldId id="267" r:id="rId5"/>
    <p:sldId id="272" r:id="rId6"/>
    <p:sldId id="276" r:id="rId7"/>
    <p:sldId id="282" r:id="rId8"/>
    <p:sldId id="285" r:id="rId9"/>
    <p:sldId id="354" r:id="rId10"/>
    <p:sldId id="275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DA7F3DA-DB47-4ABA-86D7-09755ECD9892}">
          <p14:sldIdLst>
            <p14:sldId id="262"/>
            <p14:sldId id="353"/>
            <p14:sldId id="267"/>
            <p14:sldId id="272"/>
            <p14:sldId id="276"/>
            <p14:sldId id="282"/>
            <p14:sldId id="285"/>
            <p14:sldId id="35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4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C3AFA-84D8-43B5-B5E4-05C69D8453D2}" type="datetimeFigureOut">
              <a:rPr lang="x-none" smtClean="0"/>
              <a:t>10.04.2026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F96F8-3C52-4804-AB42-6ED2B8CFDA6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0955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AAD4C5-EB41-42A7-9A67-69F0251B7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F813F-3C71-4A41-B42D-63F40BE36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2BC689-AEAE-423E-AFC9-83E729E9B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10.04.2026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C897D-ED66-40CB-B3DD-976DF6D69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0C1C07-9B33-40FA-B172-AD4ECCE6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50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74DB8-3D99-4EB2-90D6-1B6EE77F7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6812E5-A944-44DC-8FCB-05405240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8F5143-8713-4041-BFCF-0BF9DADF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10.04.2026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FA72D4-9F91-4BC2-92F2-DD2644425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DE000C-B1D5-4DB2-9114-0DEFCB547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77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5EC988-137A-4C77-9591-9DFF97D81A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D68A0B-3677-4FAF-8EE0-53C4A7E43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2A8553-08E5-45AE-AA40-482119AC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10.04.2026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7B579E-C9C7-4DFD-8166-613F225C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120D61-9A02-4EC4-865B-90D089374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880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176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368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017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10.04.2026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319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10.04.2026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913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10.04.2026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566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10.04.2026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63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10.04.2026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3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BA442-42BB-4AA8-BEE5-C15EB4E86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E0CC8B-D771-482F-A138-F5D5AD793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CDB1D-9CEC-440E-93AA-F84BA20FE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10.04.2026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0AA3F9-2F9D-4F04-B5C0-064B47504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26DDE-B365-4D09-AF1D-26B7304B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3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10.04.2026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079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727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32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A51A5-7D1B-4919-ACD4-45E0E58B6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65EAB7-CEED-4984-AB82-AE500C87A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74DA94-0AB0-41C9-88A2-8129102C2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10.04.2026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E54CD2-ABC0-41C3-BD1E-5AB398DFF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BF036A-5A9C-4D70-8AAE-4305C5054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1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B5792A-3046-4C47-B710-28A9B51B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9D556-D968-4B09-AFD5-248F3D614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4A3BBF-69EF-4065-91FC-62C88137D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5E00A3-59EC-403E-B274-75E70A72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10.04.2026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6554D9-43C4-4333-80CD-0D2111036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BA3A0-3877-4224-976E-2A5378C3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20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15295-A5A7-4B7F-BD2C-5FE1F47B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1BFCF2-B723-419D-BB7A-02F2D4103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819C42-F248-481E-9614-37EFC614C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1FCF7C-39D3-4863-ACC1-865B6F343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305413B-EEA4-4D71-8452-67D8EDB28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F46F301-D42E-497B-B2F3-9A802DD9A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10.04.2026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C95C79-F0A9-46B8-9C2C-050C71CF3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E17F88-CB56-42E8-89E3-BC7AB401F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70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5A117-B5CF-4219-8769-23A798B1C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6129B5-4D7C-43E5-A532-47C0A816F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10.04.2026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6D171-8A3D-4258-A6B4-11B4EB35A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6D3559A-26BC-41E6-BB54-61E06847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07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B0737E-0498-49E5-BF9A-EE14576A2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10.04.2026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56BC5-63A8-4A3B-BB21-534A7B34A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70193E-C04A-4E70-9CED-F22EF4CD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18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E83F4-1F21-4586-AE5D-E4309B498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48F1F6-E36F-4D3F-B805-AD16D842C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DF55EF-E67A-4037-A9C8-C0820F9A9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3DF223-FE2A-447C-A518-B7250DD5F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10.04.2026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870BFE-DCA2-45DD-B10A-2A2CAFFA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F3D1A3-5BE6-4EA0-A5CC-8E7CE422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92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C770D-A128-4A13-BFAD-C49996E11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1F58581-1C5B-48C4-9BB3-59B4C7AA46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338054-2745-4700-9463-DB1C2C8E0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3BAF1D-998A-4DCB-B15D-AB0DA22D6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53C9E-3E02-4703-B95D-8C648CDD39B6}" type="datetimeFigureOut">
              <a:rPr lang="ru-RU" smtClean="0"/>
              <a:pPr/>
              <a:t>10.04.2026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9866D2-690C-4732-BDCD-A1D44AD38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3D7E7A-29B3-4DBE-82D8-52E742EE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94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192C8-CF2D-40E9-96E3-4F425442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63754C-E0DE-4CB8-8893-8158CE513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CD3132-F97F-4304-875C-F13263AB62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53C9E-3E02-4703-B95D-8C648CDD39B6}" type="datetimeFigureOut">
              <a:rPr lang="ru-RU" smtClean="0"/>
              <a:pPr/>
              <a:t>10.04.2026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2E1E96-8B6E-4121-863D-38C8C6F16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5E159-3350-4782-8E44-6B50C1096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F5FCB-86A8-4BA5-9A90-715802B376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10.04.2026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0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EA7068-7160-4ADB-BBEE-A28D0D8A3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791979" y="25717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E4F35CD0-BBB3-4088-A7A1-3B66B5320F60}"/>
              </a:ext>
            </a:extLst>
          </p:cNvPr>
          <p:cNvSpPr txBox="1">
            <a:spLocks/>
          </p:cNvSpPr>
          <p:nvPr/>
        </p:nvSpPr>
        <p:spPr>
          <a:xfrm>
            <a:off x="944379" y="27241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BD6EE9-1F0D-4B45-9BAC-364608B96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05087" y="1747837"/>
            <a:ext cx="6734175" cy="33623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B95409-4186-4600-83A8-B49E5F9E6079}"/>
              </a:ext>
            </a:extLst>
          </p:cNvPr>
          <p:cNvSpPr txBox="1"/>
          <p:nvPr/>
        </p:nvSpPr>
        <p:spPr>
          <a:xfrm>
            <a:off x="2071170" y="99113"/>
            <a:ext cx="9033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«Академия образования»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тематических занятий  «Я. Моя семья. Моя Родина» 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DE2489E-9ECD-4EF2-B8B4-1282EAD71BD0}"/>
              </a:ext>
            </a:extLst>
          </p:cNvPr>
          <p:cNvSpPr txBox="1">
            <a:spLocks/>
          </p:cNvSpPr>
          <p:nvPr/>
        </p:nvSpPr>
        <p:spPr>
          <a:xfrm>
            <a:off x="1816293" y="3302495"/>
            <a:ext cx="6099672" cy="1653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e-BY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 </a:t>
            </a:r>
            <a:br>
              <a:rPr lang="be-BY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e-BY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«Будущее нашей страны зависит от нас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 класс)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000B363-77D2-4EEB-98BE-DCD2A949B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64" y="2265255"/>
            <a:ext cx="4762500" cy="469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1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51984" y="901488"/>
            <a:ext cx="6208645" cy="327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ts val="3467"/>
              </a:lnSpc>
              <a:defRPr/>
            </a:pPr>
            <a:r>
              <a:rPr lang="ru-RU" sz="4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Мотивированная, образованная, активная молодежь — это, по сути, стратегический ресурс развития любой страны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56519" y="-451418"/>
            <a:ext cx="1123495" cy="3375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1333" b="1" i="1" dirty="0">
                <a:solidFill>
                  <a:prstClr val="white"/>
                </a:solidFill>
                <a:latin typeface="Calibri"/>
              </a:rPr>
              <a:t>“</a:t>
            </a:r>
            <a:endParaRPr lang="ru-RU" sz="21333" b="1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10881255" y="2484314"/>
            <a:ext cx="1359428" cy="3375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21333" b="1" i="1" dirty="0">
                <a:solidFill>
                  <a:prstClr val="white"/>
                </a:solidFill>
                <a:latin typeface="Calibri"/>
              </a:rPr>
              <a:t>“</a:t>
            </a:r>
            <a:endParaRPr lang="ru-RU" sz="21333" b="1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5495089"/>
            <a:ext cx="5937957" cy="1241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219170">
              <a:defRPr/>
            </a:pPr>
            <a:r>
              <a:rPr lang="ru-RU" sz="2800" i="1" dirty="0">
                <a:solidFill>
                  <a:prstClr val="white"/>
                </a:solidFill>
                <a:latin typeface="Calibri"/>
              </a:rPr>
              <a:t>Президент Республики Беларусь А.Г.Лукашенко </a:t>
            </a:r>
            <a:br>
              <a:rPr lang="ru-RU" sz="1867" i="1" dirty="0">
                <a:solidFill>
                  <a:prstClr val="white"/>
                </a:solidFill>
                <a:latin typeface="Calibri"/>
              </a:rPr>
            </a:br>
            <a:endParaRPr lang="ru-RU" sz="1867" i="1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CE1F213-CED1-43C0-A770-3A11DCE08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791979" y="25717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E4F35CD0-BBB3-4088-A7A1-3B66B5320F60}"/>
              </a:ext>
            </a:extLst>
          </p:cNvPr>
          <p:cNvSpPr txBox="1">
            <a:spLocks/>
          </p:cNvSpPr>
          <p:nvPr/>
        </p:nvSpPr>
        <p:spPr>
          <a:xfrm>
            <a:off x="944379" y="27241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9F33F7D-4364-4E17-8549-FFBF2ACE1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6002" y="1747837"/>
            <a:ext cx="6858000" cy="3362325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38275012-5873-4A83-A0B6-A570A2FC3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183" y="189807"/>
            <a:ext cx="9955372" cy="943897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НАЦИОНАЛЬНОЙ БЕЗОПАСНОСТИ РЕСПУБЛИКИ БЕЛАРУСЬ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64F580-FEE9-43FD-9A20-E9AF5BA1C7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61" t="13912" r="49231" b="10769"/>
          <a:stretch/>
        </p:blipFill>
        <p:spPr>
          <a:xfrm>
            <a:off x="2192886" y="1172311"/>
            <a:ext cx="4125851" cy="56985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6EAE56-9161-4622-B87D-28232A4BF9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174" t="13140" r="49423" b="10769"/>
          <a:stretch/>
        </p:blipFill>
        <p:spPr>
          <a:xfrm>
            <a:off x="7192443" y="1106487"/>
            <a:ext cx="4125851" cy="569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87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A1D9C4-DA67-4453-BE00-0D9755A7A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791979" y="25717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BB8349-8D3D-47F8-8DCB-8414DDE01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6002" y="1747837"/>
            <a:ext cx="6858000" cy="3362325"/>
          </a:xfrm>
          <a:prstGeom prst="rect">
            <a:avLst/>
          </a:prstGeom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46E3A76E-9E86-4C02-98F6-E8E423A9F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038" y="85609"/>
            <a:ext cx="10116767" cy="1324204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каждого из нас в развитие белорусского общества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A5D78DC-D3D3-4970-8761-0C88504E3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672" y="1223396"/>
            <a:ext cx="4997701" cy="2758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Объект 2">
            <a:extLst>
              <a:ext uri="{FF2B5EF4-FFF2-40B4-BE49-F238E27FC236}">
                <a16:creationId xmlns:a16="http://schemas.microsoft.com/office/drawing/2014/main" id="{96983764-6D85-4344-B82F-5DCBE865E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824" y="3982243"/>
            <a:ext cx="9895193" cy="3778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– граждане своей страны 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– творцы своей судьбы</a:t>
            </a:r>
          </a:p>
          <a:p>
            <a:pPr marL="0" indent="0" algn="ctr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наш выбор, каждое наше действие, каждая наша мысль – это кирпичик, из которого строится будущее страны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D494E3-6E69-4C17-88C8-EBDD4E47F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217" y="1223396"/>
            <a:ext cx="4414800" cy="557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92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26EF3E-EA2C-4A4A-9929-779CC3BC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8DA2E9-E308-4812-8412-5F2B96E67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6002" y="1747837"/>
            <a:ext cx="6858000" cy="336232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AB0D1F2-79D4-4B9E-BB07-64ACE7CBA8C2}"/>
              </a:ext>
            </a:extLst>
          </p:cNvPr>
          <p:cNvSpPr/>
          <p:nvPr/>
        </p:nvSpPr>
        <p:spPr>
          <a:xfrm>
            <a:off x="2670664" y="216561"/>
            <a:ext cx="8547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возможности есть у молодежи Беларуси для активного участия в жизни страны?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5527540-1A9F-47FA-8734-C1F7732AA22F}"/>
              </a:ext>
            </a:extLst>
          </p:cNvPr>
          <p:cNvSpPr/>
          <p:nvPr/>
        </p:nvSpPr>
        <p:spPr>
          <a:xfrm>
            <a:off x="1659274" y="1597212"/>
            <a:ext cx="56036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 республиканский союз молодежи (БРСМ)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Волонтерское движение и благотворительная деятельность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Студотрядовское движение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молодежных средствах массовой информации (СМИ)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Молодежное самоуправление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молодежных инициативах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BFDE4C-3713-4EC7-82E9-CC1504E96D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241" y="2091524"/>
            <a:ext cx="4012424" cy="267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0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26EF3E-EA2C-4A4A-9929-779CC3BC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8DA2E9-E308-4812-8412-5F2B96E67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6002" y="1747837"/>
            <a:ext cx="6858000" cy="3362325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267D05C0-4DCD-4C22-921A-1EF4A3C9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016" y="-372296"/>
            <a:ext cx="9757839" cy="187300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молодежные инициативы, проекты работают на будущее суверенной Беларуси?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C3B7D676-9FE5-4A77-9A9E-2A9A9C8AE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6160" y="870503"/>
            <a:ext cx="10830128" cy="560063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3200" b="1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Белорусского республиканского союза молодежи: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«Открытый диалог «Сила закона»;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«100 идей для Беларуси»;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молодежных инициатив;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«Доброе сердце»;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«Властелин села»;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«Студент года»;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молодежи на Международном фестивале искусств «Славянский базар в Витебске»;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гражданско-патриотические акции «Мы – граждане Беларуси», «Цветы Великой Победы», «Цифровая звезда»;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альбом памяти «Родные лица Победы» и др.</a:t>
            </a:r>
          </a:p>
          <a:p>
            <a:pPr>
              <a:buBlip>
                <a:blip r:embed="rId4"/>
              </a:buBlip>
            </a:pPr>
            <a:endParaRPr lang="ru-RU"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C89F03-6767-4DB9-81F1-3CE2AA3D39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637" y="1652953"/>
            <a:ext cx="4386697" cy="2734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3775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26EF3E-EA2C-4A4A-9929-779CC3BC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8DA2E9-E308-4812-8412-5F2B96E67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6002" y="1747837"/>
            <a:ext cx="6858000" cy="3362325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267D05C0-4DCD-4C22-921A-1EF4A3C9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337" y="168373"/>
            <a:ext cx="7927315" cy="11342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молодежные инициативы, проекты работают на будущее суверенной Беларуси?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C3B7D676-9FE5-4A77-9A9E-2A9A9C8AE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375" y="1471042"/>
            <a:ext cx="9999277" cy="521377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32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Молодежного совета при Совете Республики Национального собрания Республики Беларусь: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ток-шоу «Да!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Но…»;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лидерская платформа «Команда будущего»;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парламентский день;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 «Голос Лидера»;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информационно-профилактический проект «Молодежный щит»;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дискуссионная площадка «Молодежный сход»;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историческая викторина «Нам дано право помнить»;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общественно-правовой проект «Молодежь в праве»;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духовно-нравственный проект «Сила Слова»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4"/>
              </a:buBlip>
            </a:pPr>
            <a:endParaRPr lang="ru-RU" sz="32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200B71-A30D-4B57-96DE-75BF03651C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8990" y="1962070"/>
            <a:ext cx="2164214" cy="190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1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26EF3E-EA2C-4A4A-9929-779CC3BC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8DA2E9-E308-4812-8412-5F2B96E67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6002" y="1747837"/>
            <a:ext cx="6858000" cy="3362325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267D05C0-4DCD-4C22-921A-1EF4A3C9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337" y="168373"/>
            <a:ext cx="7927315" cy="113429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молодежные инициативы, проекты работают на будущее суверенной Беларуси?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C3B7D676-9FE5-4A77-9A9E-2A9A9C8AE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967" y="1471042"/>
            <a:ext cx="10241685" cy="260628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sz="32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Молодежного совета при Палате представителей Национального собрания Республики Беларусь: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Республиканская информационно-просветительская площадка «Молодежные чтения»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4"/>
              </a:buBlip>
            </a:pPr>
            <a:endParaRPr lang="ru-RU" sz="32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463761-1D06-4A72-9B9F-156876C43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5791" y="3203451"/>
            <a:ext cx="3365284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08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D64E31-106E-40F6-A517-F30F32331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9466EA50-376D-4074-987B-5D2235B59063}"/>
              </a:ext>
            </a:extLst>
          </p:cNvPr>
          <p:cNvSpPr txBox="1">
            <a:spLocks/>
          </p:cNvSpPr>
          <p:nvPr/>
        </p:nvSpPr>
        <p:spPr>
          <a:xfrm>
            <a:off x="791979" y="2571750"/>
            <a:ext cx="10515600" cy="317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ru-RU" sz="1800" dirty="0"/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1800" b="1" dirty="0">
                <a:solidFill>
                  <a:srgbClr val="003300"/>
                </a:solidFill>
              </a:rPr>
            </a:br>
            <a:br>
              <a:rPr lang="ru-RU" sz="3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000" dirty="0">
                <a:solidFill>
                  <a:srgbClr val="003300"/>
                </a:solidFill>
              </a:rPr>
            </a:br>
            <a:endParaRPr lang="ru-RU" sz="4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581C1F-8B93-4BFB-9F28-12DAC1107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676002" y="1747837"/>
            <a:ext cx="6858000" cy="3362325"/>
          </a:xfrm>
          <a:prstGeom prst="rect">
            <a:avLst/>
          </a:prstGeom>
        </p:spPr>
      </p:pic>
      <p:sp>
        <p:nvSpPr>
          <p:cNvPr id="11" name="Объект 5">
            <a:extLst>
              <a:ext uri="{FF2B5EF4-FFF2-40B4-BE49-F238E27FC236}">
                <a16:creationId xmlns:a16="http://schemas.microsoft.com/office/drawing/2014/main" id="{4D82BB6F-0ACB-4F53-9D21-9851D06E4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683" y="3595456"/>
            <a:ext cx="10256375" cy="301540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dirty="0"/>
              <a:t>	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Совсем скоро вы станете взрослыми. Общество видит в вас уже не детей, а молодежь, способную осмысливать свои действия, сознательно брать ответственность не только за себя, но и за других людей, за будущее нашей страны. Вы должны много учиться, чтобы стать успешными. Ведь ваши достижения – это успех всей страны, нашей родной Беларуси.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А.Г. Лукашенко, Президент Республики Беларусь</a:t>
            </a:r>
          </a:p>
          <a:p>
            <a:pPr>
              <a:buBlip>
                <a:blip r:embed="rId4"/>
              </a:buBlip>
            </a:pPr>
            <a:endParaRPr lang="ru-RU" sz="3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38DC19-35F7-49B0-8439-F1344D3D69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87" y="247140"/>
            <a:ext cx="5192150" cy="3212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349533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</TotalTime>
  <Words>447</Words>
  <Application>Microsoft Office PowerPoint</Application>
  <PresentationFormat>Широкоэкранный</PresentationFormat>
  <Paragraphs>60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КОНЦЕПЦИЯ НАЦИОНАЛЬНОЙ БЕЗОПАСНОСТИ РЕСПУБЛИКИ БЕЛАРУСЬ</vt:lpstr>
      <vt:lpstr>Вклад каждого из нас в развитие белорусского общества</vt:lpstr>
      <vt:lpstr>Презентация PowerPoint</vt:lpstr>
      <vt:lpstr>Какие молодежные инициативы, проекты работают на будущее суверенной Беларуси?</vt:lpstr>
      <vt:lpstr>Какие молодежные инициативы, проекты работают на будущее суверенной Беларуси?</vt:lpstr>
      <vt:lpstr>Какие молодежные инициативы, проекты работают на будущее суверенной Беларуси?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Змитрачкова Людмила</dc:creator>
  <cp:lastModifiedBy>Боричева И.В.</cp:lastModifiedBy>
  <cp:revision>131</cp:revision>
  <dcterms:created xsi:type="dcterms:W3CDTF">2021-05-15T06:21:26Z</dcterms:created>
  <dcterms:modified xsi:type="dcterms:W3CDTF">2026-04-10T09:41:39Z</dcterms:modified>
</cp:coreProperties>
</file>