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6" r:id="rId3"/>
    <p:sldId id="268" r:id="rId4"/>
    <p:sldId id="270" r:id="rId5"/>
    <p:sldId id="271" r:id="rId6"/>
    <p:sldId id="272" r:id="rId7"/>
    <p:sldId id="273" r:id="rId8"/>
    <p:sldId id="267" r:id="rId9"/>
    <p:sldId id="277" r:id="rId10"/>
    <p:sldId id="278" r:id="rId11"/>
    <p:sldId id="31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66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3" autoAdjust="0"/>
    <p:restoredTop sz="95789" autoAdjust="0"/>
  </p:normalViewPr>
  <p:slideViewPr>
    <p:cSldViewPr snapToGrid="0">
      <p:cViewPr varScale="1">
        <p:scale>
          <a:sx n="110" d="100"/>
          <a:sy n="110" d="100"/>
        </p:scale>
        <p:origin x="82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48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062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58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41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33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84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42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839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68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84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55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0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&#1087;&#1086;&#1089;&#1090;&#1082;&#1086;&#1084;&#1089;&#1075;.&#1088;&#1092;/news/migration_situation/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D8F35-C673-4EEA-B7C2-D65FFB66C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8765" y="2798434"/>
            <a:ext cx="6875658" cy="2193194"/>
          </a:xfrm>
        </p:spPr>
        <p:txBody>
          <a:bodyPr>
            <a:normAutofit fontScale="90000"/>
          </a:bodyPr>
          <a:lstStyle/>
          <a:p>
            <a:pPr algn="ctr"/>
            <a:r>
              <a:rPr lang="be-BY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«Союзное государство: история совместного развития</a:t>
            </a:r>
            <a:r>
              <a:rPr lang="ru-RU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 класс)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B6D98-687B-409B-B735-AD09CD11FF65}"/>
              </a:ext>
            </a:extLst>
          </p:cNvPr>
          <p:cNvSpPr txBox="1"/>
          <p:nvPr/>
        </p:nvSpPr>
        <p:spPr>
          <a:xfrm>
            <a:off x="1685431" y="140172"/>
            <a:ext cx="1001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 «Я. Моя семья. Моя Родина»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E2B764-DD6D-4918-992C-9C3A19357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22" y="2431051"/>
            <a:ext cx="4493603" cy="44269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8259" y="0"/>
            <a:ext cx="3365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90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14AA21-B014-4D9C-8D24-718B75C3C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19" r="27085"/>
          <a:stretch/>
        </p:blipFill>
        <p:spPr>
          <a:xfrm>
            <a:off x="-89191" y="0"/>
            <a:ext cx="1608463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742323" y="1012011"/>
            <a:ext cx="110169" cy="882892"/>
          </a:xfrm>
        </p:spPr>
        <p:txBody>
          <a:bodyPr>
            <a:normAutofit fontScale="90000"/>
          </a:bodyPr>
          <a:lstStyle/>
          <a:p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07407" y="1012011"/>
            <a:ext cx="533322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8970" y="213361"/>
            <a:ext cx="10155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Взаимная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экономической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4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F60D80A7-776F-6AF9-81F1-80853B739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769" y="1267176"/>
            <a:ext cx="9564326" cy="535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95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C4B42B-DD2D-48AB-9A88-6EB3F3100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746" y="222061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Молодежные проекты Союзного государства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1583164" y="4179150"/>
            <a:ext cx="10468871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Молодежная палата при Парламентском Собрании Союза Беларуси и России;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Форум молодежи Союзного государства Беларуси и России;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Туристский слет учащихся Союзного государства Беларуси и России;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Слет юных экологов Беларуси и России «Экология без границ»;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Гражданско-патриотическая кадетская смена учащихся Союзного государства Беларуси и России;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«Поезд Памяти»;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Студенческий отряд Союзного государства.</a:t>
            </a:r>
          </a:p>
        </p:txBody>
      </p:sp>
      <p:pic>
        <p:nvPicPr>
          <p:cNvPr id="4098" name="Picture 2" descr="Молодежная палата при Парламентском Собрании расширяет формы работы по  вовлечению молодежи в процесс строительства Союзного государства">
            <a:extLst>
              <a:ext uri="{FF2B5EF4-FFF2-40B4-BE49-F238E27FC236}">
                <a16:creationId xmlns:a16="http://schemas.microsoft.com/office/drawing/2014/main" id="{4DA74C65-719D-4878-B10B-D2008EC67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57" y="864496"/>
            <a:ext cx="2468880" cy="185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C641C0-26CE-4531-9593-A2FCB64FD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133" y="2290184"/>
            <a:ext cx="2468880" cy="18516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C74CC4-A5A3-475D-AF4F-6915AEB3C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088" y="715084"/>
            <a:ext cx="3247231" cy="2150484"/>
          </a:xfrm>
          <a:prstGeom prst="rect">
            <a:avLst/>
          </a:prstGeom>
        </p:spPr>
      </p:pic>
      <p:pic>
        <p:nvPicPr>
          <p:cNvPr id="4100" name="Picture 4" descr="Первый студенческий отряд Союзного государства будет создан в 2024 году">
            <a:extLst>
              <a:ext uri="{FF2B5EF4-FFF2-40B4-BE49-F238E27FC236}">
                <a16:creationId xmlns:a16="http://schemas.microsoft.com/office/drawing/2014/main" id="{2096E6A1-2EF6-4AC0-9DCF-70949B304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478" y="1398540"/>
            <a:ext cx="2651557" cy="176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CCD89D-599C-4720-9D4A-B5FE279022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774" r="26660"/>
          <a:stretch/>
        </p:blipFill>
        <p:spPr>
          <a:xfrm>
            <a:off x="-12198" y="-1"/>
            <a:ext cx="1444978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EC5BE0-ED85-40A4-AFA5-6ADCC6A528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381" b="7688"/>
          <a:stretch/>
        </p:blipFill>
        <p:spPr>
          <a:xfrm>
            <a:off x="6350364" y="2277721"/>
            <a:ext cx="3505230" cy="185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89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619"/>
            <a:ext cx="12193057" cy="6858594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7969B2C-8284-436B-A36B-B2F5D438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018" y="1088571"/>
            <a:ext cx="9223684" cy="89799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079D60-F7BE-4F0F-9F07-3A048E7D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8337" y="-22619"/>
            <a:ext cx="3412285" cy="6880619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B5712C26-6DFE-42D5-9F5B-2F3BE1EA7339}"/>
              </a:ext>
            </a:extLst>
          </p:cNvPr>
          <p:cNvSpPr txBox="1">
            <a:spLocks/>
          </p:cNvSpPr>
          <p:nvPr/>
        </p:nvSpPr>
        <p:spPr>
          <a:xfrm>
            <a:off x="2882115" y="956142"/>
            <a:ext cx="6995053" cy="1219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18857" y="141514"/>
            <a:ext cx="6368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Цели Союзного государства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ABED794-D243-4854-AEB6-732988850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767" y="1175024"/>
            <a:ext cx="3211035" cy="26064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4607177" y="578281"/>
            <a:ext cx="721470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мирного и демократического развития братских народов государств-участников, укрепление дружбы, повышение благосостояния и уровня жизни;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единого экономического пространства для обеспечения социально-экономического развития на основе объединения материального и интеллектуального потенциалов государств-участников и использования рыночных механизмов функционирования экономики;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неуклонное соблюдение основных прав и свобод человека и гражданина в соответствии с общепризнанными принципами и нормами международного права;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согласованной внешней политики и политики в области обороны;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единой правовой системы демократического государства;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согласованной социальной политики, направленной на создание условий, обеспечивающих достойную жизнь и свободное развитие человека;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безопасности Союзного государства и борьба с преступностью;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укрепление мира, безопасности и взаимовыгодного сотрудничества в Европе и  во всем мире, развитие СНГ.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7360" y="4218258"/>
            <a:ext cx="3017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Достижение целей Союзного государства осуществляется поэтапно с учетом приоритета решения экономических и социальных задач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26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85843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7969B2C-8284-436B-A36B-B2F5D438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018" y="1088571"/>
            <a:ext cx="9223684" cy="89799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079D60-F7BE-4F0F-9F07-3A048E7D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4470" y="0"/>
            <a:ext cx="3412285" cy="6830751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B5712C26-6DFE-42D5-9F5B-2F3BE1EA7339}"/>
              </a:ext>
            </a:extLst>
          </p:cNvPr>
          <p:cNvSpPr txBox="1">
            <a:spLocks/>
          </p:cNvSpPr>
          <p:nvPr/>
        </p:nvSpPr>
        <p:spPr>
          <a:xfrm>
            <a:off x="2882115" y="956142"/>
            <a:ext cx="6995053" cy="1219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7714" y="2402541"/>
            <a:ext cx="5252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37171" y="3886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069771" y="360287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888937" y="237527"/>
            <a:ext cx="8356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 создания Союзного государства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07480" y="1110415"/>
            <a:ext cx="4922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Союзное государство базируется на принципах: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суверенное равенство государств-участников;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добровольность;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добросовестное выполнение взаимных обязательств;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разграничение предметов ведения и полномочий между Союзным государством и государствами-участниками</a:t>
            </a:r>
            <a:r>
              <a:rPr lang="ru-RU" dirty="0"/>
              <a:t>. </a:t>
            </a:r>
          </a:p>
        </p:txBody>
      </p:sp>
      <p:pic>
        <p:nvPicPr>
          <p:cNvPr id="16" name="Picture 2" descr="Путин пообещал вступиться за Белоруссию">
            <a:extLst>
              <a:ext uri="{FF2B5EF4-FFF2-40B4-BE49-F238E27FC236}">
                <a16:creationId xmlns:a16="http://schemas.microsoft.com/office/drawing/2014/main" id="{B4247A5D-1E38-49E9-8A1B-E82341D32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71" y="1110415"/>
            <a:ext cx="4189240" cy="258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47714" y="4070866"/>
            <a:ext cx="4227307" cy="1676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 пространстве от Бреста до Владивостока существует одно Отечество, но два государства».</a:t>
            </a:r>
          </a:p>
          <a:p>
            <a:pPr indent="457200" algn="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Республики Беларусь                      А.Г. Лукашенко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09360" y="4070866"/>
            <a:ext cx="5120640" cy="207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«Союзное государство России и Белоруссии представляет из себя разновидность интеграции при полном сохранении суверенитета».</a:t>
            </a:r>
          </a:p>
          <a:p>
            <a:pPr indent="457200" algn="r">
              <a:spcAft>
                <a:spcPts val="80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Президент Российской Федерации </a:t>
            </a:r>
          </a:p>
          <a:p>
            <a:pPr indent="457200" algn="r">
              <a:spcAft>
                <a:spcPts val="80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В.В. Путин</a:t>
            </a:r>
          </a:p>
        </p:txBody>
      </p:sp>
    </p:spTree>
    <p:extLst>
      <p:ext uri="{BB962C8B-B14F-4D97-AF65-F5344CB8AC3E}">
        <p14:creationId xmlns:p14="http://schemas.microsoft.com/office/powerpoint/2010/main" val="3416544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7969B2C-8284-436B-A36B-B2F5D438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018" y="1088571"/>
            <a:ext cx="9223684" cy="89799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079D60-F7BE-4F0F-9F07-3A048E7D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719" y="27249"/>
            <a:ext cx="3412285" cy="6830751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B5712C26-6DFE-42D5-9F5B-2F3BE1EA7339}"/>
              </a:ext>
            </a:extLst>
          </p:cNvPr>
          <p:cNvSpPr txBox="1">
            <a:spLocks/>
          </p:cNvSpPr>
          <p:nvPr/>
        </p:nvSpPr>
        <p:spPr>
          <a:xfrm>
            <a:off x="2882115" y="956142"/>
            <a:ext cx="6995053" cy="1219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1286" y="152400"/>
            <a:ext cx="802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Руководящие органы Союзного государства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Лукашенко: каждый белорус и россиянин должен на деле ощутить все  преимущества Союзного государства">
            <a:extLst>
              <a:ext uri="{FF2B5EF4-FFF2-40B4-BE49-F238E27FC236}">
                <a16:creationId xmlns:a16="http://schemas.microsoft.com/office/drawing/2014/main" id="{7FB9F5CC-3857-432A-AD38-26C5C0442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97" b="8189"/>
          <a:stretch/>
        </p:blipFill>
        <p:spPr bwMode="auto">
          <a:xfrm>
            <a:off x="6764662" y="3884626"/>
            <a:ext cx="5035451" cy="259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flipH="1">
            <a:off x="1784447" y="848962"/>
            <a:ext cx="100156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Высший Государственный Совет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орган Союзного государства.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его состав входят главы государств, главы правительств, руководители палат парламентов государств-участников. </a:t>
            </a:r>
          </a:p>
          <a:p>
            <a:pPr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находящиеся в его компетенции: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 Союзного государства и годовых отчетов о его исполнении;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 вопросы (в том числе, назначение Государственного секретаря);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координация внутренней и внешней политики как Союзного государства в целом, так и государств, входящих в его состав, в отдельности.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международных договоров Союзного государства, государственной символики Союзного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3551134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" y="0"/>
            <a:ext cx="12193057" cy="6858594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7969B2C-8284-436B-A36B-B2F5D438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018" y="1088571"/>
            <a:ext cx="9223684" cy="89799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079D60-F7BE-4F0F-9F07-3A048E7D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3797" y="0"/>
            <a:ext cx="3412285" cy="6858000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B5712C26-6DFE-42D5-9F5B-2F3BE1EA7339}"/>
              </a:ext>
            </a:extLst>
          </p:cNvPr>
          <p:cNvSpPr txBox="1">
            <a:spLocks/>
          </p:cNvSpPr>
          <p:nvPr/>
        </p:nvSpPr>
        <p:spPr>
          <a:xfrm>
            <a:off x="2882115" y="956142"/>
            <a:ext cx="6995053" cy="1219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5471" y="956142"/>
            <a:ext cx="5516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365171" y="509452"/>
            <a:ext cx="14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411227" y="167406"/>
            <a:ext cx="687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Руководящие органы Союзного государства</a:t>
            </a:r>
            <a:endParaRPr lang="ru-RU" sz="28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A18A42-35D3-4329-B26D-47A4FBB2F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771" y="2943004"/>
            <a:ext cx="4205711" cy="28330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46520" y="2505091"/>
            <a:ext cx="55283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общих заседаний проводятся заседания комиссий: 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законодательству и Регламенту;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экономической политике;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бюджету и финансам;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социальной политике, науке, культуре и гуманитарным вопросам;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внешней политики;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безопасности, обороне и борьбе с преступностью;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экологии, природопользования и ликвидации последствий аварии;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информационной политике и взаимодействию с общественными объединениями.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1797917" y="750171"/>
            <a:ext cx="7169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Парламентское Собрание Союза Беларуси и России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лавный законодательный орган Союзного государства.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72 человек – по 36 делегатов от парламентов двух стран.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Принятые в этом органе решения подтверждаются Федеральным Собранием Российской Федерации и Национальным Собранием Республики Беларусь. </a:t>
            </a:r>
          </a:p>
        </p:txBody>
      </p:sp>
    </p:spTree>
    <p:extLst>
      <p:ext uri="{BB962C8B-B14F-4D97-AF65-F5344CB8AC3E}">
        <p14:creationId xmlns:p14="http://schemas.microsoft.com/office/powerpoint/2010/main" val="1384620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98"/>
            <a:ext cx="12193057" cy="6886439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7969B2C-8284-436B-A36B-B2F5D438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018" y="1088571"/>
            <a:ext cx="9223684" cy="89799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079D60-F7BE-4F0F-9F07-3A048E7D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719" y="-298"/>
            <a:ext cx="3412285" cy="6886439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B5712C26-6DFE-42D5-9F5B-2F3BE1EA7339}"/>
              </a:ext>
            </a:extLst>
          </p:cNvPr>
          <p:cNvSpPr txBox="1">
            <a:spLocks/>
          </p:cNvSpPr>
          <p:nvPr/>
        </p:nvSpPr>
        <p:spPr>
          <a:xfrm>
            <a:off x="2882115" y="956142"/>
            <a:ext cx="6995053" cy="1219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13432" y="0"/>
            <a:ext cx="557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290" y="4446494"/>
            <a:ext cx="10003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6160" y="130629"/>
            <a:ext cx="7918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Руководящие органы Союзного государства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На заседании Совета министров Союзного государства подписан ...">
            <a:extLst>
              <a:ext uri="{FF2B5EF4-FFF2-40B4-BE49-F238E27FC236}">
                <a16:creationId xmlns:a16="http://schemas.microsoft.com/office/drawing/2014/main" id="{840867BE-ED34-439B-8D14-5171B75EA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05" y="3744232"/>
            <a:ext cx="4124597" cy="274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1814681" y="812619"/>
            <a:ext cx="98752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Министров Союзного государства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исполнительный орган Союзного государства.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свой состав Председателя, глав правительств Беларуси и России, Государственного секретаря, министров иностранных дел, экономики и финансов государств-участников, а также руководителей основных отраслевых и функциональных органов управления Союзного государства.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 Совета Министров могут приглашаться руководители центральных банков и министры государств-участников.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Совмин разрабатывает основные направления общей политики по вопросам развития Союзного государства, вносит на рассмотрение Парламентского Собрания союзные законы и разрабатывает проект бюджета Союзного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1696570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97"/>
            <a:ext cx="12193057" cy="6858594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7969B2C-8284-436B-A36B-B2F5D438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018" y="1088571"/>
            <a:ext cx="9223684" cy="89799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x-none" sz="5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079D60-F7BE-4F0F-9F07-3A048E7D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719" y="0"/>
            <a:ext cx="3412285" cy="6858000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B5712C26-6DFE-42D5-9F5B-2F3BE1EA7339}"/>
              </a:ext>
            </a:extLst>
          </p:cNvPr>
          <p:cNvSpPr txBox="1">
            <a:spLocks/>
          </p:cNvSpPr>
          <p:nvPr/>
        </p:nvSpPr>
        <p:spPr>
          <a:xfrm>
            <a:off x="2882115" y="956142"/>
            <a:ext cx="6995053" cy="1219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6706" y="0"/>
            <a:ext cx="606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Парламентское Собрание Союза Беларуси и России">
            <a:extLst>
              <a:ext uri="{FF2B5EF4-FFF2-40B4-BE49-F238E27FC236}">
                <a16:creationId xmlns:a16="http://schemas.microsoft.com/office/drawing/2014/main" id="{D6A63D74-A386-46E6-A505-1DAA80E3F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72" y="1432282"/>
            <a:ext cx="4242234" cy="12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2971" y="3122548"/>
            <a:ext cx="3913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Официальный сайт Постоянного комитета Союзного государства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b="1" u="sng" dirty="0">
                <a:hlinkClick r:id="rId5"/>
              </a:rPr>
              <a:t>https://посткомсг.рф/news/migration_situation/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916706" y="838201"/>
            <a:ext cx="619909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Постоянный Комитет Союзного государства: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отвечает за подготовку заседаний Высшего Государственного Совета и Совета Министров;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координирует работу отраслевых и функциональных органов Союзного государства и их взаимодействие с национальными органами государств-участников;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контролирует выполнение принятых Высшим Государственным Советом и Советом Министров решений;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информирует Совет Министров о положении дел в сферах деятельности отраслевых и функциональных органов Союзного государства;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вносит предложения в Совет Министров по выполнению текущих задач развития Союзного государства.</a:t>
            </a:r>
          </a:p>
          <a:p>
            <a:pPr algn="just"/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состав Постоянного Комитета входят: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Государственный секретарь Союзного государства и четыре заместителя Госсекретаря.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Два члена Постоянного Комитета представляют Белорусскую сторону, два члена – Российскую сторону</a:t>
            </a:r>
            <a:r>
              <a:rPr lang="ru-RU" dirty="0"/>
              <a:t>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89514" y="261610"/>
            <a:ext cx="748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Руководящие органы Союзного государства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998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14AA21-B014-4D9C-8D24-718B75C3C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19" r="27085"/>
          <a:stretch/>
        </p:blipFill>
        <p:spPr>
          <a:xfrm>
            <a:off x="-81155" y="-595"/>
            <a:ext cx="1608463" cy="685859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742323" y="1012011"/>
            <a:ext cx="110169" cy="882892"/>
          </a:xfrm>
        </p:spPr>
        <p:txBody>
          <a:bodyPr>
            <a:normAutofit fontScale="90000"/>
          </a:bodyPr>
          <a:lstStyle/>
          <a:p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40667" y="1012011"/>
            <a:ext cx="50211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1" y="182881"/>
            <a:ext cx="9692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Межгосударственные программы Союзного государства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обеспечения безопасности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Учения региональной группировки войск и сил Беларуси и России состоятся в  2025 году - Минская правда, 09.09.2024">
            <a:extLst>
              <a:ext uri="{FF2B5EF4-FFF2-40B4-BE49-F238E27FC236}">
                <a16:creationId xmlns:a16="http://schemas.microsoft.com/office/drawing/2014/main" id="{9A130D1C-ADD9-4AB2-8583-DB5F64C4A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903" y="3793874"/>
            <a:ext cx="3535512" cy="2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Утверждена Концепция информационной безопасности Союзного государства">
            <a:extLst>
              <a:ext uri="{FF2B5EF4-FFF2-40B4-BE49-F238E27FC236}">
                <a16:creationId xmlns:a16="http://schemas.microsoft.com/office/drawing/2014/main" id="{64C55115-04DA-4AD3-9713-E05E23D1D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637" y="3793875"/>
            <a:ext cx="3537236" cy="235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74642" y="1248781"/>
            <a:ext cx="95744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2001 г. действует Военная доктрина Союзного государства. Обновлена 4 ноября 2021 г. с учетом изменений военно-политической обстановки в Восточной Европе, существенного прогресса наших стран в обеспечении коллективной безопасности, в том числе в рамках функционирования совместной Региональной группировки войск (сил) России и Беларуси.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Ответом на эскалацию угроз со стороны стран НАТО стало решение президентов России и Беларуси о размещении в Беларуси российского тактического ядерного оружия (ТЯО). Контроль над его использованием сохраняется за Россией.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Утверждена Концепция информационной безопасности Союзного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2975773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14AA21-B014-4D9C-8D24-718B75C3C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19" r="27085"/>
          <a:stretch/>
        </p:blipFill>
        <p:spPr>
          <a:xfrm>
            <a:off x="-75146" y="0"/>
            <a:ext cx="1608463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742323" y="1012011"/>
            <a:ext cx="110169" cy="882892"/>
          </a:xfrm>
        </p:spPr>
        <p:txBody>
          <a:bodyPr>
            <a:normAutofit fontScale="90000"/>
          </a:bodyPr>
          <a:lstStyle/>
          <a:p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07407" y="1012011"/>
            <a:ext cx="533322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8657" y="367938"/>
            <a:ext cx="200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672840" y="109444"/>
            <a:ext cx="7027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Белорусско-российское сотрудничество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Гимназия № 38 г. Минска">
            <a:extLst>
              <a:ext uri="{FF2B5EF4-FFF2-40B4-BE49-F238E27FC236}">
                <a16:creationId xmlns:a16="http://schemas.microsoft.com/office/drawing/2014/main" id="{98E326AE-7955-40B9-8E87-9011CD0E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95" y="2044309"/>
            <a:ext cx="1355072" cy="19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54544" y="632664"/>
            <a:ext cx="730029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экономической сфере: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совместных инвестиционных проектов, например, строительство Белорусской АЭС в Островце.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космической сфере: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полет первой белорусской женщины-космонавта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М.В.Василевской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Международную космическую станцию;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разработка, модернизация и гармонизация обеспечения целевого применения космических систем дистанционного зондирования Земли (российско-белорусская группировка в составе Белорусского космического аппарата и российского спутника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Канопус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В»). 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исторической памяти: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реставрация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музеефикация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сооружений мемориального комплекса «Брестская крепость»;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Ржевского мемориала советскому солдату в Тверской области.</a:t>
            </a:r>
          </a:p>
          <a:p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Стратегия научно-технологического развития Союзного государства до 2035 г.</a:t>
            </a:r>
          </a:p>
        </p:txBody>
      </p:sp>
      <p:pic>
        <p:nvPicPr>
          <p:cNvPr id="10" name="Picture 2" descr="БелАЭС уже выработала 35 млрд кВт‧ч электроэнергии - 24.09.2024, Sputnik  Беларусь">
            <a:extLst>
              <a:ext uri="{FF2B5EF4-FFF2-40B4-BE49-F238E27FC236}">
                <a16:creationId xmlns:a16="http://schemas.microsoft.com/office/drawing/2014/main" id="{EE3B8056-C383-4176-A5C0-04C775B1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08" y="662174"/>
            <a:ext cx="2355530" cy="132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ГУ «Мемориальный комплекс «Брестская крепость-герой»: место силы и правды">
            <a:extLst>
              <a:ext uri="{FF2B5EF4-FFF2-40B4-BE49-F238E27FC236}">
                <a16:creationId xmlns:a16="http://schemas.microsoft.com/office/drawing/2014/main" id="{30C35190-A214-44F3-AFD9-893739275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533" y="3874988"/>
            <a:ext cx="2340363" cy="156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Ржевский мемориал Советскому Солдату">
            <a:extLst>
              <a:ext uri="{FF2B5EF4-FFF2-40B4-BE49-F238E27FC236}">
                <a16:creationId xmlns:a16="http://schemas.microsoft.com/office/drawing/2014/main" id="{7415697D-F7E1-4CEA-BD59-F8A48B8B9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43" y="4507481"/>
            <a:ext cx="1477097" cy="22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4829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Рамка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8AA72879-4AA2-41FF-B54F-52B6C0B11B43}" vid="{09BF9F20-F9CD-4745-9454-BD48FAD468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2710</TotalTime>
  <Words>691</Words>
  <Application>Microsoft Office PowerPoint</Application>
  <PresentationFormat>Широкоэкранный</PresentationFormat>
  <Paragraphs>107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 Narrow</vt:lpstr>
      <vt:lpstr>Corbel</vt:lpstr>
      <vt:lpstr>Times New Roman</vt:lpstr>
      <vt:lpstr>Wingdings</vt:lpstr>
      <vt:lpstr>Wingdings 2</vt:lpstr>
      <vt:lpstr>Тема1</vt:lpstr>
      <vt:lpstr>Тема занятия:  «Союзное государство: история совместного развития»  (10 класс)</vt:lpstr>
      <vt:lpstr>     </vt:lpstr>
      <vt:lpstr>     </vt:lpstr>
      <vt:lpstr>     </vt:lpstr>
      <vt:lpstr>     </vt:lpstr>
      <vt:lpstr>     </vt:lpstr>
      <vt:lpstr>     </vt:lpstr>
      <vt:lpstr> </vt:lpstr>
      <vt:lpstr> </vt:lpstr>
      <vt:lpstr> </vt:lpstr>
      <vt:lpstr>Молодежные проекты Союзного государства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Конституции Республики Беларусь</dc:title>
  <dc:creator>В.Н. Ковалева</dc:creator>
  <cp:lastModifiedBy>User</cp:lastModifiedBy>
  <cp:revision>454</cp:revision>
  <dcterms:created xsi:type="dcterms:W3CDTF">2025-02-21T08:43:24Z</dcterms:created>
  <dcterms:modified xsi:type="dcterms:W3CDTF">2026-04-09T06:44:49Z</dcterms:modified>
</cp:coreProperties>
</file>