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  <p:sldMasterId id="2147483840" r:id="rId2"/>
    <p:sldMasterId id="2147483852" r:id="rId3"/>
  </p:sldMasterIdLst>
  <p:sldIdLst>
    <p:sldId id="304" r:id="rId4"/>
    <p:sldId id="315" r:id="rId5"/>
    <p:sldId id="305" r:id="rId6"/>
    <p:sldId id="306" r:id="rId7"/>
    <p:sldId id="307" r:id="rId8"/>
    <p:sldId id="308" r:id="rId9"/>
    <p:sldId id="309" r:id="rId10"/>
    <p:sldId id="314" r:id="rId11"/>
    <p:sldId id="311" r:id="rId12"/>
    <p:sldId id="312" r:id="rId13"/>
    <p:sldId id="273" r:id="rId14"/>
    <p:sldId id="274" r:id="rId15"/>
    <p:sldId id="275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16" r:id="rId41"/>
    <p:sldId id="303" r:id="rId42"/>
    <p:sldId id="313" r:id="rId43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870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2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727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58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71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633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2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74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18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68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18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960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163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83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87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02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97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67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7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27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393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13.02.2026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2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13.02.2026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1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0.xml"/><Relationship Id="rId18" Type="http://schemas.openxmlformats.org/officeDocument/2006/relationships/slide" Target="slide17.xml"/><Relationship Id="rId26" Type="http://schemas.openxmlformats.org/officeDocument/2006/relationships/slide" Target="slide25.xml"/><Relationship Id="rId39" Type="http://schemas.openxmlformats.org/officeDocument/2006/relationships/slide" Target="slide40.xml"/><Relationship Id="rId21" Type="http://schemas.openxmlformats.org/officeDocument/2006/relationships/slide" Target="slide20.xml"/><Relationship Id="rId34" Type="http://schemas.openxmlformats.org/officeDocument/2006/relationships/slide" Target="slide34.xml"/><Relationship Id="rId7" Type="http://schemas.openxmlformats.org/officeDocument/2006/relationships/slide" Target="slide5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5" Type="http://schemas.openxmlformats.org/officeDocument/2006/relationships/slide" Target="slide24.xml"/><Relationship Id="rId33" Type="http://schemas.openxmlformats.org/officeDocument/2006/relationships/slide" Target="slide33.xml"/><Relationship Id="rId38" Type="http://schemas.openxmlformats.org/officeDocument/2006/relationships/slide" Target="slide39.xml"/><Relationship Id="rId2" Type="http://schemas.openxmlformats.org/officeDocument/2006/relationships/image" Target="../media/image3.jpeg"/><Relationship Id="rId16" Type="http://schemas.openxmlformats.org/officeDocument/2006/relationships/slide" Target="slide14.xml"/><Relationship Id="rId20" Type="http://schemas.openxmlformats.org/officeDocument/2006/relationships/slide" Target="slide19.xml"/><Relationship Id="rId29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3.xml"/><Relationship Id="rId32" Type="http://schemas.openxmlformats.org/officeDocument/2006/relationships/slide" Target="slide32.xml"/><Relationship Id="rId37" Type="http://schemas.openxmlformats.org/officeDocument/2006/relationships/slide" Target="slide37.xml"/><Relationship Id="rId40" Type="http://schemas.openxmlformats.org/officeDocument/2006/relationships/slide" Target="slide38.xml"/><Relationship Id="rId5" Type="http://schemas.openxmlformats.org/officeDocument/2006/relationships/slide" Target="slide3.xml"/><Relationship Id="rId15" Type="http://schemas.openxmlformats.org/officeDocument/2006/relationships/slide" Target="slide12.xml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36" Type="http://schemas.openxmlformats.org/officeDocument/2006/relationships/slide" Target="slide36.xml"/><Relationship Id="rId10" Type="http://schemas.openxmlformats.org/officeDocument/2006/relationships/slide" Target="slide8.xml"/><Relationship Id="rId19" Type="http://schemas.openxmlformats.org/officeDocument/2006/relationships/slide" Target="slide18.xml"/><Relationship Id="rId31" Type="http://schemas.openxmlformats.org/officeDocument/2006/relationships/slide" Target="slide30.xml"/><Relationship Id="rId4" Type="http://schemas.openxmlformats.org/officeDocument/2006/relationships/slide" Target="slide31.xml"/><Relationship Id="rId9" Type="http://schemas.openxmlformats.org/officeDocument/2006/relationships/slide" Target="slide7.xml"/><Relationship Id="rId14" Type="http://schemas.openxmlformats.org/officeDocument/2006/relationships/slide" Target="slide13.xml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35" Type="http://schemas.openxmlformats.org/officeDocument/2006/relationships/slide" Target="slide35.xml"/><Relationship Id="rId8" Type="http://schemas.openxmlformats.org/officeDocument/2006/relationships/slide" Target="slide6.xml"/><Relationship Id="rId3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214422"/>
            <a:ext cx="8077200" cy="2928958"/>
          </a:xfrm>
        </p:spPr>
        <p:txBody>
          <a:bodyPr>
            <a:noAutofit/>
          </a:bodyPr>
          <a:lstStyle/>
          <a:p>
            <a:pPr algn="ctr"/>
            <a:endParaRPr lang="ru-RU" sz="6600" dirty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620688"/>
            <a:ext cx="777686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3200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>
              <a:ln w="50800"/>
              <a:solidFill>
                <a:schemeClr val="bg1">
                  <a:shade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000" b="1" dirty="0">
                <a:ln w="50800"/>
                <a:solidFill>
                  <a:schemeClr val="bg1">
                    <a:shade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«Пока живём, мы помним»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B7F1A0-15C4-42EE-B65A-E4B1AC81A5CC}"/>
              </a:ext>
            </a:extLst>
          </p:cNvPr>
          <p:cNvSpPr txBox="1"/>
          <p:nvPr/>
        </p:nvSpPr>
        <p:spPr>
          <a:xfrm>
            <a:off x="755576" y="33265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Жуховичская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школа»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Кореличского района Гродненской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973219509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714356"/>
            <a:ext cx="4000528" cy="785818"/>
          </a:xfrm>
        </p:spPr>
        <p:txBody>
          <a:bodyPr>
            <a:normAutofit fontScale="90000"/>
          </a:bodyPr>
          <a:lstStyle/>
          <a:p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 Памятник погибшим воинам в </a:t>
            </a:r>
            <a:r>
              <a:rPr lang="ru-RU" sz="2000" b="1" dirty="0" err="1">
                <a:latin typeface="Times New Roman"/>
                <a:ea typeface="Calibri"/>
              </a:rPr>
              <a:t>агрогородке</a:t>
            </a:r>
            <a:r>
              <a:rPr lang="ru-RU" sz="2000" b="1" dirty="0">
                <a:latin typeface="Times New Roman"/>
                <a:ea typeface="Calibri"/>
              </a:rPr>
              <a:t> </a:t>
            </a:r>
            <a:r>
              <a:rPr lang="ru-RU" sz="2000" b="1" dirty="0" err="1">
                <a:latin typeface="Times New Roman"/>
                <a:ea typeface="Calibri"/>
              </a:rPr>
              <a:t>Оюцевичи</a:t>
            </a:r>
            <a:br>
              <a:rPr lang="ru-RU" sz="1600" b="1" dirty="0">
                <a:latin typeface="Times New Roman"/>
                <a:ea typeface="Calibri"/>
              </a:rPr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4143404"/>
          </a:xfrm>
        </p:spPr>
        <p:txBody>
          <a:bodyPr>
            <a:normAutofit/>
          </a:bodyPr>
          <a:lstStyle/>
          <a:p>
            <a:pPr indent="457200" algn="just"/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Памятник односельчанам, погибшим в годы Великой Отечественной войны был заложен в 1974 году. Открытие состоялось 9 мая 1975 года. Памятник включает монументальную скульптуру солдата с автоматом в руках и девочки, держащей в руках цветы. Скульптура возвышается на небольшом  постаменте, внизу которого расположены барельефы венков и плиты с датами начала и окончания Великой Отечественной войны. По обе стороны скульптурной композиции находятся  мраморные плиты с именами погибших и расстрелянных односельчан. </a:t>
            </a: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6" name="Оюцевич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37" r="28738"/>
          <a:stretch/>
        </p:blipFill>
        <p:spPr>
          <a:xfrm>
            <a:off x="683568" y="727676"/>
            <a:ext cx="3658846" cy="48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1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857232"/>
            <a:ext cx="3929090" cy="801433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Обелиск погибшим партизанам </a:t>
            </a:r>
            <a:br>
              <a:rPr lang="ru-RU" alt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годы Великой Отечественной войны в агрогородке </a:t>
            </a:r>
            <a:r>
              <a:rPr lang="ru-RU" altLang="ru-RU" sz="20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Еремичи</a:t>
            </a:r>
            <a:br>
              <a:rPr lang="ru-RU" altLang="ru-RU" sz="1400" b="1" dirty="0">
                <a:latin typeface="Bookman Old Style" panose="02050604050505020204" pitchFamily="18" charset="0"/>
                <a:cs typeface="Arial" pitchFamily="34" charset="0"/>
              </a:rPr>
            </a:br>
            <a:endParaRPr lang="ru-RU" sz="1400" b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714488"/>
            <a:ext cx="3714776" cy="3802744"/>
          </a:xfrm>
        </p:spPr>
        <p:txBody>
          <a:bodyPr>
            <a:normAutofit/>
          </a:bodyPr>
          <a:lstStyle/>
          <a:p>
            <a:pPr lvl="0" indent="457200" algn="just"/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Обелиск расположен  на юго-западной окраине </a:t>
            </a:r>
            <a:r>
              <a:rPr lang="ru-RU" altLang="ru-RU" sz="15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агрогородка</a:t>
            </a:r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sz="15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Еремичи</a:t>
            </a:r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период Великой </a:t>
            </a:r>
            <a:r>
              <a:rPr lang="ru-RU" altLang="ru-RU" sz="15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Отечественой</a:t>
            </a:r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войны на оккупированной территории </a:t>
            </a:r>
            <a:r>
              <a:rPr lang="ru-RU" altLang="ru-RU" sz="15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Кореличского</a:t>
            </a:r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района действовали партизанские бригады: «Комсомолец», «Первомайская», «Первая Белорусская кавалерийская», «Первая </a:t>
            </a:r>
            <a:r>
              <a:rPr lang="ru-RU" altLang="ru-RU" sz="15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Барановичская</a:t>
            </a:r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«25 лет БССР», «Им.Жукова». В 1979 году в честь партизан установлена эта стела. </a:t>
            </a:r>
            <a:endParaRPr lang="ru-RU" alt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5" name="Picture 1" descr="ScanImage002_c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r="15330" b="13971"/>
          <a:stretch/>
        </p:blipFill>
        <p:spPr bwMode="auto">
          <a:xfrm>
            <a:off x="571472" y="1714488"/>
            <a:ext cx="3857652" cy="341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74028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642918"/>
            <a:ext cx="3857652" cy="857256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1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Воинское захоронение </a:t>
            </a:r>
            <a:br>
              <a:rPr lang="ru-RU" altLang="ru-RU" sz="1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1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деревне Синявская Слобода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571612"/>
            <a:ext cx="3786214" cy="4305660"/>
          </a:xfrm>
        </p:spPr>
        <p:txBody>
          <a:bodyPr>
            <a:normAutofit/>
          </a:bodyPr>
          <a:lstStyle/>
          <a:p>
            <a:pPr lvl="0" indent="457200" algn="just"/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расположен в центре деревни Синявская Слобода </a:t>
            </a:r>
            <a:r>
              <a:rPr lang="ru-RU" altLang="ru-RU" sz="15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Еремичского</a:t>
            </a:r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сельского Совета. В 1952 году колхозом имени </a:t>
            </a:r>
            <a:r>
              <a:rPr lang="ru-RU" altLang="ru-RU" sz="1500" dirty="0" err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Царюка</a:t>
            </a:r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установлен шестиметровый фундаментальный обелиск с пятиконечной звездой. </a:t>
            </a:r>
            <a:r>
              <a:rPr lang="ru-RU" sz="15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Похоронены 18 солдат и 56 партизан, погибших в годы Великой Отечественной войны. Среди похороненных – летчики 22-го гвардейского Севастопольского авиационного полка дальнего действия.</a:t>
            </a:r>
            <a:endParaRPr lang="ru-RU" altLang="ru-RU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5" name="Рисунок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1"/>
          <a:stretch/>
        </p:blipFill>
        <p:spPr bwMode="auto">
          <a:xfrm>
            <a:off x="571472" y="1643050"/>
            <a:ext cx="3786214" cy="38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3958353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6314" y="714356"/>
            <a:ext cx="3786214" cy="1490507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1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Памятник на месте массового уничтожения жителей деревни Новое Село</a:t>
            </a:r>
            <a:endParaRPr lang="ru-RU" sz="1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1988840"/>
            <a:ext cx="3672408" cy="3888432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Место массового уничтожения жителей деревни Новое Село. Фундаментальный памятник с пятиконечной звездой установлен колхозом имени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Царюка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Расположен 1,5 км севернее деревни. На лицевой стороне надпись «Здесь в 1943 г. заживо сожжены немецко-фашистскими захватчиками 75 жителей деревни Новое Село».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7647D5-6DA0-4B18-A733-69F561FB7D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7" y="1988840"/>
            <a:ext cx="3657600" cy="2438400"/>
          </a:xfrm>
          <a:prstGeom prst="rect">
            <a:avLst/>
          </a:prstGeom>
        </p:spPr>
      </p:pic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76959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571480"/>
            <a:ext cx="3929090" cy="857256"/>
          </a:xfrm>
        </p:spPr>
        <p:txBody>
          <a:bodyPr>
            <a:normAutofit/>
          </a:bodyPr>
          <a:lstStyle/>
          <a:p>
            <a:r>
              <a:rPr lang="ru-RU" sz="1600" b="1" dirty="0">
                <a:latin typeface="Times New Roman"/>
                <a:ea typeface="Calibri"/>
              </a:rPr>
              <a:t> </a:t>
            </a: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Памятник жителям сожжённой деревни Новое Село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1500174"/>
            <a:ext cx="371477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1959 году колхозом «Красный партизан» </a:t>
            </a:r>
            <a:r>
              <a:rPr lang="ru-RU" sz="15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sz="15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память о 256 жителях деревни, заживо сожженных от рук немецко-фашистских захватчиков, 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установлена фундаментальная скульптурная композиция в деревне Новое Село: фигура воина, женщины с ребенком на руках и старика. На памятнике надпись: </a:t>
            </a:r>
          </a:p>
          <a:p>
            <a:pPr indent="449580" algn="ctr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«Вас не </a:t>
            </a:r>
            <a:r>
              <a:rPr lang="ru-RU" sz="15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скарыл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 ні страхам, ні сілай.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Помстай да ворага дыхаюць грудзі.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Спіце спакойна, родныя, мілыя.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Вас не забудуць савецкія людзі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  <a:endParaRPr lang="ru-RU" sz="15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Рисунок 6" descr="новое село.jpg">
            <a:extLst>
              <a:ext uri="{FF2B5EF4-FFF2-40B4-BE49-F238E27FC236}">
                <a16:creationId xmlns:a16="http://schemas.microsoft.com/office/drawing/2014/main" id="{A9D35144-B69A-4785-8F49-9B06413156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14" t="8333" r="5590" b="5208"/>
          <a:stretch>
            <a:fillRect/>
          </a:stretch>
        </p:blipFill>
        <p:spPr>
          <a:xfrm>
            <a:off x="785818" y="1272871"/>
            <a:ext cx="3429024" cy="43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50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692695"/>
            <a:ext cx="4071966" cy="792089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 Мемориальный комплекс «Звезда» </a:t>
            </a:r>
            <a:br>
              <a:rPr lang="ru-RU" sz="1800" b="1" dirty="0">
                <a:latin typeface="Times New Roman"/>
                <a:ea typeface="Calibri"/>
              </a:rPr>
            </a:br>
            <a:r>
              <a:rPr lang="ru-RU" sz="1800" b="1" dirty="0">
                <a:latin typeface="Times New Roman"/>
                <a:ea typeface="Calibri"/>
              </a:rPr>
              <a:t>в городском посёлке Кореличи</a:t>
            </a: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643050"/>
            <a:ext cx="3786214" cy="4090206"/>
          </a:xfrm>
        </p:spPr>
        <p:txBody>
          <a:bodyPr>
            <a:normAutofit/>
          </a:bodyPr>
          <a:lstStyle/>
          <a:p>
            <a:pPr indent="449580" algn="just"/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Комплекс возведен в 1972 году в память 227 воинов и партизан, которые погибли при освобождении района от немецко-фашистских захватчиков, и 1864 жителей района, которые отдали жизнь за Родину в Великой Отечественной войне. </a:t>
            </a:r>
            <a:r>
              <a:rPr lang="ru-RU" sz="15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представляет собой прямоугольный участок, ограниченный с трёх сторон насыпными валами. В центре расположен курган, на вершине которого установлена звезда и стела. Вдоль валов установлено 19 трёхгранных бетонных стел с именами погибших. Архитектором является В. </a:t>
            </a:r>
            <a:r>
              <a:rPr lang="ru-RU" sz="1500" b="0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Ягодницкий</a:t>
            </a:r>
            <a:r>
              <a:rPr lang="ru-RU" sz="15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1026" name="Picture 2" descr="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3857652" cy="2895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1662401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6314" y="857232"/>
            <a:ext cx="3714776" cy="72942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Партизанская стоянка</a:t>
            </a:r>
            <a:br>
              <a:rPr lang="ru-RU" sz="3200" dirty="0"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571612"/>
            <a:ext cx="3786214" cy="3729596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В лесу возле деревни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Антонево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был организован партизанский госпиталь. Лечил раненых фельдшер Филарет Иосифович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Клавсуть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, который помог многим раненым вернуться в строй для борьбы с врагом.</a:t>
            </a:r>
          </a:p>
          <a:p>
            <a:endParaRPr lang="ru-RU" dirty="0"/>
          </a:p>
        </p:txBody>
      </p:sp>
      <p:pic>
        <p:nvPicPr>
          <p:cNvPr id="1026" name="Picture 2" descr="ScanImage006_c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643050"/>
            <a:ext cx="3893370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2766431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6314" y="857232"/>
            <a:ext cx="3786214" cy="339520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latin typeface="Times New Roman"/>
                <a:ea typeface="Calibri"/>
              </a:rPr>
              <a:t> </a:t>
            </a:r>
            <a:br>
              <a:rPr lang="ru-RU" sz="1600" dirty="0">
                <a:latin typeface="Times New Roman"/>
                <a:ea typeface="Calibri"/>
              </a:rPr>
            </a:b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Братская могила в агрогородке </a:t>
            </a:r>
            <a:r>
              <a:rPr lang="ru-RU" sz="2000" b="1" dirty="0" err="1">
                <a:latin typeface="Times New Roman"/>
                <a:ea typeface="Calibri"/>
              </a:rPr>
              <a:t>Воронча</a:t>
            </a:r>
            <a:br>
              <a:rPr lang="ru-RU" sz="3200" dirty="0"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643050"/>
            <a:ext cx="3786214" cy="3802174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Братская могила в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агрогородке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Воронча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представляет собой пятиметровый фундаментальный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памятник – фигура воина со знаменем в руках. Над могилой – холм (3х4м), зацементирован. </a:t>
            </a:r>
            <a:r>
              <a:rPr lang="ru-RU" sz="15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в 1967 г. на южной окраине деревни. Захоронены 1 воин, 3 партизана и 15 мирных жителей. 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мемориальной стене фамилии и имена всех погибших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. </a:t>
            </a:r>
            <a:endParaRPr lang="ru-RU" dirty="0"/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8" name="Рисунок 7" descr="воронча 2.jpg">
            <a:extLst>
              <a:ext uri="{FF2B5EF4-FFF2-40B4-BE49-F238E27FC236}">
                <a16:creationId xmlns:a16="http://schemas.microsoft.com/office/drawing/2014/main" id="{619072C6-39DB-43F1-B76A-55C6E9FFE1F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13117" b="3492"/>
          <a:stretch>
            <a:fillRect/>
          </a:stretch>
        </p:blipFill>
        <p:spPr>
          <a:xfrm>
            <a:off x="642986" y="1643050"/>
            <a:ext cx="3786291" cy="31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21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857232"/>
            <a:ext cx="4000528" cy="571504"/>
          </a:xfrm>
        </p:spPr>
        <p:txBody>
          <a:bodyPr>
            <a:normAutofit fontScale="90000"/>
          </a:bodyPr>
          <a:lstStyle/>
          <a:p>
            <a:br>
              <a:rPr lang="ru-RU" sz="1800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Памятный знак на поле </a:t>
            </a:r>
            <a:r>
              <a:rPr lang="ru-RU" sz="2000" b="1" dirty="0" err="1">
                <a:latin typeface="Times New Roman" pitchFamily="18" charset="0"/>
                <a:ea typeface="Calibri"/>
                <a:cs typeface="Times New Roman" pitchFamily="18" charset="0"/>
              </a:rPr>
              <a:t>им.Я.Я.Фогеля</a:t>
            </a:r>
            <a:b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643050"/>
            <a:ext cx="3786214" cy="4882294"/>
          </a:xfrm>
        </p:spPr>
        <p:txBody>
          <a:bodyPr>
            <a:normAutofit/>
          </a:bodyPr>
          <a:lstStyle/>
          <a:p>
            <a:pPr algn="just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 Памятный знак установлен на месте, где 8 июля 1944 года в боях с немецко-фашистскими захватчиками был смертельно ранен Герой Советского Союза, командир 120 гвардейской стрелковой дивизии генерал-майор Ян Янович Фогель.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Рисунок 6" descr="фогель.png">
            <a:extLst>
              <a:ext uri="{FF2B5EF4-FFF2-40B4-BE49-F238E27FC236}">
                <a16:creationId xmlns:a16="http://schemas.microsoft.com/office/drawing/2014/main" id="{E1920375-F7CD-46DE-980C-CB11F09353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00" t="14583" r="22499" b="32291"/>
          <a:stretch>
            <a:fillRect/>
          </a:stretch>
        </p:blipFill>
        <p:spPr>
          <a:xfrm>
            <a:off x="621150" y="1633587"/>
            <a:ext cx="3697967" cy="31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92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642918"/>
            <a:ext cx="3929090" cy="928694"/>
          </a:xfrm>
        </p:spPr>
        <p:txBody>
          <a:bodyPr>
            <a:normAutofit fontScale="90000"/>
          </a:bodyPr>
          <a:lstStyle/>
          <a:p>
            <a:br>
              <a:rPr lang="ru-RU" sz="1600" b="1" dirty="0">
                <a:latin typeface="Times New Roman"/>
                <a:ea typeface="Calibri"/>
              </a:rPr>
            </a:br>
            <a:r>
              <a:rPr lang="ru-RU" sz="1600" b="1" dirty="0">
                <a:latin typeface="Times New Roman"/>
                <a:ea typeface="Calibri"/>
              </a:rPr>
              <a:t> </a:t>
            </a:r>
            <a:r>
              <a:rPr lang="ru-RU" sz="2000" b="1" dirty="0">
                <a:latin typeface="Times New Roman"/>
                <a:ea typeface="Calibri"/>
              </a:rPr>
              <a:t>Обелиск погибшим воинам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в агрогородке </a:t>
            </a:r>
            <a:r>
              <a:rPr lang="ru-RU" sz="2000" b="1" dirty="0" err="1">
                <a:latin typeface="Times New Roman"/>
                <a:ea typeface="Calibri"/>
              </a:rPr>
              <a:t>Малюшичи</a:t>
            </a:r>
            <a:br>
              <a:rPr lang="ru-RU" sz="2000" dirty="0">
                <a:latin typeface="Times New Roman"/>
                <a:ea typeface="Calibri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643049"/>
            <a:ext cx="3857652" cy="3730167"/>
          </a:xfrm>
        </p:spPr>
        <p:txBody>
          <a:bodyPr>
            <a:normAutofit/>
          </a:bodyPr>
          <a:lstStyle/>
          <a:p>
            <a:pPr indent="457200" algn="just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Надпись на памятнике воинам-освободителям в агрогородке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Малюшичи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гласит: «Вечная слава воинам, павшим в борьбе за свободу и независимость нашей Родины 1941-1945 гг.». Ниже перечислены 89 фамилий погибших.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Рисунок 6" descr="малюшичи.jpg">
            <a:extLst>
              <a:ext uri="{FF2B5EF4-FFF2-40B4-BE49-F238E27FC236}">
                <a16:creationId xmlns:a16="http://schemas.microsoft.com/office/drawing/2014/main" id="{9CA9C384-6318-440D-855F-9FA81CB4AB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375" t="2778" r="18749" b="1388"/>
          <a:stretch>
            <a:fillRect/>
          </a:stretch>
        </p:blipFill>
        <p:spPr>
          <a:xfrm>
            <a:off x="619099" y="1643049"/>
            <a:ext cx="3810026" cy="28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17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0"/>
            <a:ext cx="9144000" cy="6855388"/>
          </a:xfrm>
        </p:spPr>
      </p:pic>
      <p:sp>
        <p:nvSpPr>
          <p:cNvPr id="5" name="5-конечная звезда 4">
            <a:hlinkClick r:id="rId3" action="ppaction://hlinksldjump"/>
          </p:cNvPr>
          <p:cNvSpPr/>
          <p:nvPr/>
        </p:nvSpPr>
        <p:spPr>
          <a:xfrm>
            <a:off x="3131840" y="1581161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>
            <a:hlinkClick r:id="rId4" action="ppaction://hlinksldjump"/>
          </p:cNvPr>
          <p:cNvSpPr/>
          <p:nvPr/>
        </p:nvSpPr>
        <p:spPr>
          <a:xfrm>
            <a:off x="5715008" y="2786058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>
            <a:hlinkClick r:id="rId5" action="ppaction://hlinksldjump"/>
          </p:cNvPr>
          <p:cNvSpPr/>
          <p:nvPr/>
        </p:nvSpPr>
        <p:spPr>
          <a:xfrm>
            <a:off x="7429520" y="428625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>
            <a:hlinkClick r:id="rId6" action="ppaction://hlinksldjump"/>
          </p:cNvPr>
          <p:cNvSpPr/>
          <p:nvPr/>
        </p:nvSpPr>
        <p:spPr>
          <a:xfrm>
            <a:off x="5436096" y="5445224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>
            <a:hlinkClick r:id="rId7" action="ppaction://hlinksldjump"/>
          </p:cNvPr>
          <p:cNvSpPr/>
          <p:nvPr/>
        </p:nvSpPr>
        <p:spPr>
          <a:xfrm>
            <a:off x="5796136" y="390473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5-конечная звезда 9">
            <a:hlinkClick r:id="rId8" action="ppaction://hlinksldjump"/>
          </p:cNvPr>
          <p:cNvSpPr/>
          <p:nvPr/>
        </p:nvSpPr>
        <p:spPr>
          <a:xfrm>
            <a:off x="6786578" y="571501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>
            <a:hlinkClick r:id="rId9" action="ppaction://hlinksldjump"/>
          </p:cNvPr>
          <p:cNvSpPr/>
          <p:nvPr/>
        </p:nvSpPr>
        <p:spPr>
          <a:xfrm>
            <a:off x="5976156" y="4314940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>
            <a:hlinkClick r:id="rId10" action="ppaction://hlinksldjump"/>
          </p:cNvPr>
          <p:cNvSpPr/>
          <p:nvPr/>
        </p:nvSpPr>
        <p:spPr>
          <a:xfrm>
            <a:off x="5267672" y="3900005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>
            <a:hlinkClick r:id="rId11" action="ppaction://hlinksldjump"/>
          </p:cNvPr>
          <p:cNvSpPr/>
          <p:nvPr/>
        </p:nvSpPr>
        <p:spPr>
          <a:xfrm>
            <a:off x="5616116" y="4812099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5-конечная звезда 13">
            <a:hlinkClick r:id="rId12" action="ppaction://hlinksldjump"/>
          </p:cNvPr>
          <p:cNvSpPr/>
          <p:nvPr/>
        </p:nvSpPr>
        <p:spPr>
          <a:xfrm>
            <a:off x="5715008" y="1714488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5-конечная звезда 14">
            <a:hlinkClick r:id="rId13" action="ppaction://hlinksldjump"/>
          </p:cNvPr>
          <p:cNvSpPr/>
          <p:nvPr/>
        </p:nvSpPr>
        <p:spPr>
          <a:xfrm>
            <a:off x="7286644" y="500063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5-конечная звезда 15">
            <a:hlinkClick r:id="rId14" action="ppaction://hlinksldjump"/>
          </p:cNvPr>
          <p:cNvSpPr/>
          <p:nvPr/>
        </p:nvSpPr>
        <p:spPr>
          <a:xfrm>
            <a:off x="5143504" y="107154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>
            <a:hlinkClick r:id="rId15" action="ppaction://hlinksldjump"/>
          </p:cNvPr>
          <p:cNvSpPr/>
          <p:nvPr/>
        </p:nvSpPr>
        <p:spPr>
          <a:xfrm>
            <a:off x="5857884" y="107154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>
            <a:hlinkClick r:id="rId16" action="ppaction://hlinksldjump"/>
          </p:cNvPr>
          <p:cNvSpPr/>
          <p:nvPr/>
        </p:nvSpPr>
        <p:spPr>
          <a:xfrm>
            <a:off x="4857752" y="1214422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>
            <a:hlinkClick r:id="rId17" action="ppaction://hlinksldjump"/>
          </p:cNvPr>
          <p:cNvSpPr/>
          <p:nvPr/>
        </p:nvSpPr>
        <p:spPr>
          <a:xfrm>
            <a:off x="6072198" y="1357298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>
            <a:hlinkClick r:id="rId18" action="ppaction://hlinksldjump"/>
          </p:cNvPr>
          <p:cNvSpPr/>
          <p:nvPr/>
        </p:nvSpPr>
        <p:spPr>
          <a:xfrm>
            <a:off x="2000232" y="500063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>
            <a:hlinkClick r:id="rId19" action="ppaction://hlinksldjump"/>
          </p:cNvPr>
          <p:cNvSpPr/>
          <p:nvPr/>
        </p:nvSpPr>
        <p:spPr>
          <a:xfrm>
            <a:off x="2357422" y="392906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>
            <a:hlinkClick r:id="rId20" action="ppaction://hlinksldjump"/>
          </p:cNvPr>
          <p:cNvSpPr/>
          <p:nvPr/>
        </p:nvSpPr>
        <p:spPr>
          <a:xfrm>
            <a:off x="2928926" y="357187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>
            <a:hlinkClick r:id="rId21" action="ppaction://hlinksldjump"/>
          </p:cNvPr>
          <p:cNvSpPr/>
          <p:nvPr/>
        </p:nvSpPr>
        <p:spPr>
          <a:xfrm>
            <a:off x="2571736" y="3357562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>
            <a:hlinkClick r:id="rId22" action="ppaction://hlinksldjump"/>
          </p:cNvPr>
          <p:cNvSpPr/>
          <p:nvPr/>
        </p:nvSpPr>
        <p:spPr>
          <a:xfrm>
            <a:off x="3286116" y="3857628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>
            <a:hlinkClick r:id="rId23" action="ppaction://hlinksldjump"/>
          </p:cNvPr>
          <p:cNvSpPr/>
          <p:nvPr/>
        </p:nvSpPr>
        <p:spPr>
          <a:xfrm>
            <a:off x="2214546" y="2285992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>
            <a:hlinkClick r:id="rId24" action="ppaction://hlinksldjump"/>
          </p:cNvPr>
          <p:cNvSpPr/>
          <p:nvPr/>
        </p:nvSpPr>
        <p:spPr>
          <a:xfrm>
            <a:off x="1214414" y="3429000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>
            <a:hlinkClick r:id="rId25" action="ppaction://hlinksldjump"/>
          </p:cNvPr>
          <p:cNvSpPr/>
          <p:nvPr/>
        </p:nvSpPr>
        <p:spPr>
          <a:xfrm>
            <a:off x="1500166" y="3429000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>
            <a:hlinkClick r:id="rId26" action="ppaction://hlinksldjump"/>
          </p:cNvPr>
          <p:cNvSpPr/>
          <p:nvPr/>
        </p:nvSpPr>
        <p:spPr>
          <a:xfrm>
            <a:off x="785786" y="3643314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>
            <a:hlinkClick r:id="rId27" action="ppaction://hlinksldjump"/>
          </p:cNvPr>
          <p:cNvSpPr/>
          <p:nvPr/>
        </p:nvSpPr>
        <p:spPr>
          <a:xfrm>
            <a:off x="1928794" y="4500570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>
            <a:hlinkClick r:id="rId28" action="ppaction://hlinksldjump"/>
          </p:cNvPr>
          <p:cNvSpPr/>
          <p:nvPr/>
        </p:nvSpPr>
        <p:spPr>
          <a:xfrm>
            <a:off x="1428728" y="428625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>
            <a:hlinkClick r:id="rId29" action="ppaction://hlinksldjump"/>
          </p:cNvPr>
          <p:cNvSpPr/>
          <p:nvPr/>
        </p:nvSpPr>
        <p:spPr>
          <a:xfrm>
            <a:off x="1785918" y="3857628"/>
            <a:ext cx="298126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>
            <a:hlinkClick r:id="rId30" action="ppaction://hlinksldjump"/>
          </p:cNvPr>
          <p:cNvSpPr/>
          <p:nvPr/>
        </p:nvSpPr>
        <p:spPr>
          <a:xfrm>
            <a:off x="7215206" y="4071942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>
            <a:hlinkClick r:id="rId31" action="ppaction://hlinksldjump"/>
          </p:cNvPr>
          <p:cNvSpPr/>
          <p:nvPr/>
        </p:nvSpPr>
        <p:spPr>
          <a:xfrm>
            <a:off x="7072330" y="4357694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>
            <a:hlinkClick r:id="rId32" action="ppaction://hlinksldjump"/>
          </p:cNvPr>
          <p:cNvSpPr/>
          <p:nvPr/>
        </p:nvSpPr>
        <p:spPr>
          <a:xfrm>
            <a:off x="7500958" y="4572008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>
            <a:hlinkClick r:id="rId33" action="ppaction://hlinksldjump"/>
          </p:cNvPr>
          <p:cNvSpPr/>
          <p:nvPr/>
        </p:nvSpPr>
        <p:spPr>
          <a:xfrm>
            <a:off x="3428992" y="5143512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>
            <a:hlinkClick r:id="rId34" action="ppaction://hlinksldjump"/>
          </p:cNvPr>
          <p:cNvSpPr/>
          <p:nvPr/>
        </p:nvSpPr>
        <p:spPr>
          <a:xfrm>
            <a:off x="5214942" y="2000240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>
            <a:hlinkClick r:id="rId35" action="ppaction://hlinksldjump"/>
          </p:cNvPr>
          <p:cNvSpPr/>
          <p:nvPr/>
        </p:nvSpPr>
        <p:spPr>
          <a:xfrm>
            <a:off x="6072198" y="5929330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>
            <a:hlinkClick r:id="rId36" action="ppaction://hlinksldjump"/>
          </p:cNvPr>
          <p:cNvSpPr/>
          <p:nvPr/>
        </p:nvSpPr>
        <p:spPr>
          <a:xfrm>
            <a:off x="3428992" y="1643050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>
            <a:hlinkClick r:id="rId37" action="ppaction://hlinksldjump"/>
          </p:cNvPr>
          <p:cNvSpPr/>
          <p:nvPr/>
        </p:nvSpPr>
        <p:spPr>
          <a:xfrm>
            <a:off x="4357686" y="464344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5-конечная звезда 40">
            <a:hlinkClick r:id="rId38" action="ppaction://hlinksldjump"/>
          </p:cNvPr>
          <p:cNvSpPr/>
          <p:nvPr/>
        </p:nvSpPr>
        <p:spPr>
          <a:xfrm>
            <a:off x="4857752" y="4214818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5-конечная звезда 41">
            <a:hlinkClick r:id="rId39" action="ppaction://hlinksldjump"/>
          </p:cNvPr>
          <p:cNvSpPr/>
          <p:nvPr/>
        </p:nvSpPr>
        <p:spPr>
          <a:xfrm>
            <a:off x="6572264" y="3500438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5-конечная звезда 43">
            <a:hlinkClick r:id="rId40" action="ppaction://hlinksldjump"/>
          </p:cNvPr>
          <p:cNvSpPr/>
          <p:nvPr/>
        </p:nvSpPr>
        <p:spPr>
          <a:xfrm>
            <a:off x="4357686" y="3571876"/>
            <a:ext cx="360040" cy="360040"/>
          </a:xfrm>
          <a:prstGeom prst="star5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734903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714356"/>
            <a:ext cx="3929090" cy="428628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Братская могила в агрогородке </a:t>
            </a:r>
            <a:r>
              <a:rPr lang="ru-RU" sz="1800" b="1" dirty="0" err="1">
                <a:latin typeface="Times New Roman"/>
                <a:ea typeface="Calibri"/>
              </a:rPr>
              <a:t>Малюшичи</a:t>
            </a:r>
            <a:endParaRPr lang="ru-RU" sz="1800" b="1" dirty="0"/>
          </a:p>
        </p:txBody>
      </p:sp>
      <p:pic>
        <p:nvPicPr>
          <p:cNvPr id="1026" name="Picture 2" descr="Изображение 0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3600193" cy="43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6314" y="1428736"/>
            <a:ext cx="378621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1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1959 году на кладбище агрогородка </a:t>
            </a:r>
            <a:r>
              <a:rPr lang="ru-RU" sz="15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Малюшичи</a:t>
            </a:r>
            <a:r>
              <a:rPr lang="ru-RU" sz="1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 фундаментальный памятник-обелиск с пятиконечной звездой из бетона высотой 2 м. На памятнике присутствует надпись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«Вечная слава воинам, павшим в боях за Родину». Ниже перечислены фамилии захороненных:</a:t>
            </a:r>
          </a:p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сержант </a:t>
            </a:r>
            <a:r>
              <a:rPr lang="ru-RU" sz="15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Гиз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Александр Петрович</a:t>
            </a:r>
            <a:r>
              <a:rPr lang="en-US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партизан </a:t>
            </a:r>
            <a:r>
              <a:rPr lang="ru-RU" sz="15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Говдей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Николай Андреевич</a:t>
            </a:r>
            <a:r>
              <a:rPr lang="en-US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лейтенант Дрозд Николай Иванович</a:t>
            </a:r>
            <a:r>
              <a:rPr lang="en-US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старший сержант Зубарев А.К.</a:t>
            </a:r>
            <a:r>
              <a:rPr lang="en-US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партизан Покровский Николай Иванович</a:t>
            </a:r>
            <a:r>
              <a:rPr lang="en-US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младший сержант </a:t>
            </a:r>
            <a:r>
              <a:rPr lang="ru-RU" sz="15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Суховерхов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Михаил Петрович</a:t>
            </a:r>
            <a:r>
              <a:rPr lang="en-US" sz="150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изготовлен в 1959 году колхозом </a:t>
            </a:r>
            <a:r>
              <a:rPr lang="ru-RU" sz="15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им.Калинина</a:t>
            </a:r>
            <a:r>
              <a:rPr lang="ru-RU" sz="1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1231621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428604"/>
            <a:ext cx="4000528" cy="785819"/>
          </a:xfrm>
        </p:spPr>
        <p:txBody>
          <a:bodyPr>
            <a:normAutofit fontScale="90000"/>
          </a:bodyPr>
          <a:lstStyle/>
          <a:p>
            <a:br>
              <a:rPr lang="ru-RU" sz="1600" dirty="0">
                <a:latin typeface="Times New Roman"/>
                <a:ea typeface="Calibri"/>
              </a:rPr>
            </a:br>
            <a:r>
              <a:rPr lang="ru-RU" sz="1600" b="1" dirty="0">
                <a:latin typeface="Times New Roman"/>
                <a:ea typeface="Calibri"/>
              </a:rPr>
              <a:t> </a:t>
            </a:r>
            <a:br>
              <a:rPr lang="ru-RU" sz="1600" b="1" dirty="0">
                <a:latin typeface="Times New Roman"/>
                <a:ea typeface="Calibri"/>
              </a:rPr>
            </a:br>
            <a:br>
              <a:rPr lang="ru-RU" sz="16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Обелиск на месте расстрела жителей деревни </a:t>
            </a:r>
            <a:r>
              <a:rPr lang="ru-RU" sz="2000" b="1" dirty="0" err="1">
                <a:latin typeface="Times New Roman" pitchFamily="18" charset="0"/>
                <a:ea typeface="Calibri"/>
                <a:cs typeface="Times New Roman" pitchFamily="18" charset="0"/>
              </a:rPr>
              <a:t>Сервечь</a:t>
            </a:r>
            <a:b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643050"/>
            <a:ext cx="3786214" cy="3370126"/>
          </a:xfrm>
        </p:spPr>
        <p:txBody>
          <a:bodyPr>
            <a:noAutofit/>
          </a:bodyPr>
          <a:lstStyle/>
          <a:p>
            <a:pPr indent="457200" algn="just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Здесь 22 июня 1942 года были расстреляны немецкими захватчиками активные борцы за советскую власть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Багель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Б.Н. и ее семья, Голушко А.С.,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Евтуховский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С.А.,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Лагута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С.Н.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Изображение 0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6185" b="2277"/>
          <a:stretch/>
        </p:blipFill>
        <p:spPr bwMode="auto">
          <a:xfrm>
            <a:off x="727970" y="1663618"/>
            <a:ext cx="3629718" cy="291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3120275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642918"/>
            <a:ext cx="3641628" cy="642942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/>
                <a:ea typeface="Calibri"/>
              </a:rPr>
              <a:t> </a:t>
            </a:r>
            <a:br>
              <a:rPr lang="ru-RU" sz="1600" b="1" dirty="0">
                <a:latin typeface="Times New Roman"/>
                <a:ea typeface="Calibri"/>
              </a:rPr>
            </a:br>
            <a:br>
              <a:rPr lang="ru-RU" sz="16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Обелиск воинам и партизанам </a:t>
            </a:r>
            <a:b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в деревне </a:t>
            </a:r>
            <a:r>
              <a:rPr lang="ru-RU" sz="2000" b="1" dirty="0" err="1">
                <a:latin typeface="Times New Roman" pitchFamily="18" charset="0"/>
                <a:ea typeface="Calibri"/>
                <a:cs typeface="Times New Roman" pitchFamily="18" charset="0"/>
              </a:rPr>
              <a:t>Туполы</a:t>
            </a:r>
            <a:b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4089636"/>
          </a:xfrm>
        </p:spPr>
        <p:txBody>
          <a:bodyPr>
            <a:normAutofit/>
          </a:bodyPr>
          <a:lstStyle/>
          <a:p>
            <a:pPr algn="just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     Обелиск установлен в 1967 году в деревне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Туполы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с надписью «Вечная слава воинам и партизанам, павшим за освобождение Родины от немецко-фашистских захватчиков в годы Великой Отечественной войны». Далее на плите памятника перечислены 74 фамилии воинов и партизан погибших в годы войны.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Изображение 0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643050"/>
            <a:ext cx="3913358" cy="300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1320303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714356"/>
            <a:ext cx="4000528" cy="482396"/>
          </a:xfrm>
        </p:spPr>
        <p:txBody>
          <a:bodyPr>
            <a:normAutofit fontScale="90000"/>
          </a:bodyPr>
          <a:lstStyle/>
          <a:p>
            <a:r>
              <a:rPr lang="ru-RU" sz="1600" b="1" dirty="0">
                <a:latin typeface="Times New Roman"/>
                <a:ea typeface="Calibri"/>
              </a:rPr>
              <a:t> </a:t>
            </a:r>
            <a:br>
              <a:rPr lang="ru-RU" sz="1600" b="1" dirty="0">
                <a:latin typeface="Times New Roman"/>
                <a:ea typeface="Calibri"/>
              </a:rPr>
            </a:br>
            <a:br>
              <a:rPr lang="ru-RU" sz="16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Обелиск жителям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 err="1">
                <a:latin typeface="Times New Roman"/>
                <a:ea typeface="Calibri"/>
              </a:rPr>
              <a:t>Малюшичского</a:t>
            </a:r>
            <a:r>
              <a:rPr lang="ru-RU" sz="2000" b="1" dirty="0">
                <a:latin typeface="Times New Roman"/>
                <a:ea typeface="Calibri"/>
              </a:rPr>
              <a:t> сельсовета</a:t>
            </a:r>
            <a:br>
              <a:rPr lang="ru-RU" sz="2000" b="1" dirty="0">
                <a:latin typeface="Times New Roman"/>
                <a:ea typeface="Calibri"/>
              </a:rPr>
            </a:b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643050"/>
            <a:ext cx="3786213" cy="4234222"/>
          </a:xfrm>
        </p:spPr>
        <p:txBody>
          <a:bodyPr>
            <a:normAutofit/>
          </a:bodyPr>
          <a:lstStyle/>
          <a:p>
            <a:pPr indent="457200" algn="just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Обелиск установлен в августе 1994 года в деревне Барановичи в память землякам,   погибшим при освобождении Родины от немецко-фашистских захватчиков. На мраморных плитах перечислены имена 108 погибших воинов деревень: Барановичи – 11 погибших,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Мошевичи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– 17, Рудники – 22,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Сапотница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– 6,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Молодово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– 20, Селище – 7,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Тимошковичи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– 12, Яруга – 13. Высота этих плит составляет около метра. Он является ярким примером мужества и героизма нашему поколению и примером смелого патриотизма в наше современное время. 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3857652" cy="244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4067313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642918"/>
            <a:ext cx="4000528" cy="642942"/>
          </a:xfrm>
        </p:spPr>
        <p:txBody>
          <a:bodyPr>
            <a:normAutofit fontScale="90000"/>
          </a:bodyPr>
          <a:lstStyle/>
          <a:p>
            <a:br>
              <a:rPr lang="ru-RU" sz="1800" b="1" dirty="0">
                <a:latin typeface="Times New Roman"/>
                <a:ea typeface="Calibri"/>
              </a:rPr>
            </a:br>
            <a:r>
              <a:rPr lang="ru-RU" sz="1800" b="1" dirty="0">
                <a:latin typeface="Times New Roman"/>
                <a:ea typeface="Calibri"/>
              </a:rPr>
              <a:t> </a:t>
            </a:r>
            <a:r>
              <a:rPr lang="ru-RU" sz="2000" b="1" dirty="0">
                <a:latin typeface="Times New Roman"/>
                <a:ea typeface="Calibri"/>
              </a:rPr>
              <a:t>Памятный знак «Скорбящая мать»</a:t>
            </a:r>
            <a:br>
              <a:rPr lang="ru-RU" sz="2000" dirty="0">
                <a:latin typeface="Times New Roman"/>
                <a:ea typeface="Calibri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3729596"/>
          </a:xfrm>
        </p:spPr>
        <p:txBody>
          <a:bodyPr>
            <a:normAutofit fontScale="32500" lnSpcReduction="20000"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ru-RU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Объект был установлен 7 июля 1994 года, скульптором которого является </a:t>
            </a:r>
            <a:r>
              <a:rPr lang="ru-RU" sz="4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Миско</a:t>
            </a:r>
            <a:r>
              <a:rPr lang="ru-RU" sz="4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Иван Акимович. История обелиска очень уникальна. Он устанавливался четыре года, потому что возникли трудности с документацией и проектом. Высота его 1,5 м, ширина - 2 м. Он имеет вид Скорбящей матери, которая потеряла своего ребенка в годы войны. На руках она держит своего ребенка, которое является символом продолжения человеческого рода.  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</a:rPr>
              <a:t> </a:t>
            </a:r>
            <a:endParaRPr lang="ru-RU" sz="2400" dirty="0">
              <a:latin typeface="Times New Roman"/>
              <a:ea typeface="Calibri"/>
            </a:endParaRPr>
          </a:p>
          <a:p>
            <a:endParaRPr lang="ru-RU" dirty="0"/>
          </a:p>
        </p:txBody>
      </p:sp>
      <p:pic>
        <p:nvPicPr>
          <p:cNvPr id="1026" name="Рисунок 9" descr="SDC104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643050"/>
            <a:ext cx="3934300" cy="264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1090870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857232"/>
            <a:ext cx="3929090" cy="642942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 </a:t>
            </a:r>
            <a:r>
              <a:rPr lang="ru-RU" sz="2000" b="1" dirty="0">
                <a:latin typeface="Times New Roman"/>
                <a:ea typeface="Calibri"/>
              </a:rPr>
              <a:t>Памятник на месте захоронения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партизан-освободителей Родины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в деревне Рудники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857364"/>
            <a:ext cx="3786214" cy="3587860"/>
          </a:xfrm>
        </p:spPr>
        <p:txBody>
          <a:bodyPr>
            <a:normAutofit/>
          </a:bodyPr>
          <a:lstStyle/>
          <a:p>
            <a:pPr indent="457200" algn="just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Установлен около деревни Рудники. На памятнике надпись: «Вечная слава партизанам Отечественной войны, павшим за освобождение нашей Родины от немецко-фашистских захватчиков!». Далее на плите перечислены 14 фамилий партизан, которые здесь захоронены.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Изображение 0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928802"/>
            <a:ext cx="3857652" cy="326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22084746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857232"/>
            <a:ext cx="4000528" cy="714380"/>
          </a:xfrm>
        </p:spPr>
        <p:txBody>
          <a:bodyPr>
            <a:normAutofit fontScale="90000"/>
          </a:bodyPr>
          <a:lstStyle/>
          <a:p>
            <a:br>
              <a:rPr lang="ru-RU" sz="1800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Памятник заживо сожженным жителям деревни Дуброва</a:t>
            </a:r>
            <a:br>
              <a:rPr lang="ru-RU" sz="3200" dirty="0"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56792"/>
            <a:ext cx="3857652" cy="3143922"/>
          </a:xfrm>
        </p:spPr>
        <p:txBody>
          <a:bodyPr>
            <a:normAutofit/>
          </a:bodyPr>
          <a:lstStyle/>
          <a:p>
            <a:pPr indent="457200" algn="just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Обелиск в деревне Дуброва возведен в 1949 году. Высота – 2,5 м. На памятнике надпись «В память сожженной немецко-фашистскими захватчиками 23 июня 1943 года деревни Дуброва. Люди, помните! Трагедия не должна повториться вновь».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Google Shape;129;p22">
            <a:extLst>
              <a:ext uri="{FF2B5EF4-FFF2-40B4-BE49-F238E27FC236}">
                <a16:creationId xmlns:a16="http://schemas.microsoft.com/office/drawing/2014/main" id="{F33FCCCF-67D0-462F-AC45-A93618189B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1155" t="4922" r="58519" b="11529"/>
          <a:stretch/>
        </p:blipFill>
        <p:spPr>
          <a:xfrm>
            <a:off x="919668" y="1393881"/>
            <a:ext cx="3136314" cy="42879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336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6314" y="714356"/>
            <a:ext cx="3714776" cy="428628"/>
          </a:xfrm>
        </p:spPr>
        <p:txBody>
          <a:bodyPr>
            <a:normAutofit fontScale="90000"/>
          </a:bodyPr>
          <a:lstStyle/>
          <a:p>
            <a:br>
              <a:rPr lang="ru-RU" sz="1600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Памятник воину-освободителю </a:t>
            </a:r>
            <a:b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в деревне </a:t>
            </a:r>
            <a:r>
              <a:rPr lang="ru-RU" sz="2000" b="1" dirty="0" err="1">
                <a:latin typeface="Times New Roman" pitchFamily="18" charset="0"/>
                <a:ea typeface="Calibri"/>
                <a:cs typeface="Times New Roman" pitchFamily="18" charset="0"/>
              </a:rPr>
              <a:t>Забердово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4089636"/>
          </a:xfrm>
        </p:spPr>
        <p:txBody>
          <a:bodyPr>
            <a:normAutofit/>
          </a:bodyPr>
          <a:lstStyle/>
          <a:p>
            <a:pPr indent="457200" algn="just"/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Обелиск высотой 3,5 м возведен в 1957 году в деревне </a:t>
            </a:r>
            <a:r>
              <a:rPr lang="ru-RU" sz="1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Забердово</a:t>
            </a: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 честь 130 погибших воинов-земляков. На постаменте  выбиты фамилии воинов, погибших во время Великой Отечественной войны. 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Изображение 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643050"/>
            <a:ext cx="3286148" cy="3944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10558369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0" y="714356"/>
            <a:ext cx="4000528" cy="357190"/>
          </a:xfrm>
        </p:spPr>
        <p:txBody>
          <a:bodyPr>
            <a:noAutofit/>
          </a:bodyPr>
          <a:lstStyle/>
          <a:p>
            <a:br>
              <a:rPr lang="ru-RU" sz="1600" dirty="0">
                <a:latin typeface="Times New Roman"/>
                <a:ea typeface="Calibri"/>
              </a:rPr>
            </a:br>
            <a:r>
              <a:rPr lang="ru-RU" sz="1800" b="1" dirty="0">
                <a:latin typeface="Times New Roman"/>
                <a:ea typeface="Calibri"/>
              </a:rPr>
              <a:t>Памятник лётчику </a:t>
            </a:r>
            <a:br>
              <a:rPr lang="ru-RU" sz="1800" b="1" dirty="0">
                <a:latin typeface="Times New Roman"/>
                <a:ea typeface="Calibri"/>
              </a:rPr>
            </a:br>
            <a:r>
              <a:rPr lang="ru-RU" sz="1800" b="1" dirty="0">
                <a:latin typeface="Times New Roman"/>
                <a:ea typeface="Calibri"/>
              </a:rPr>
              <a:t>Николаю Гастелло</a:t>
            </a: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1500174"/>
            <a:ext cx="37862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/>
                <a:ea typeface="Calibri"/>
              </a:rPr>
              <a:t>        </a:t>
            </a:r>
            <a:r>
              <a:rPr lang="ru-RU" sz="1500" dirty="0">
                <a:latin typeface="Times New Roman"/>
                <a:ea typeface="Calibri"/>
              </a:rPr>
              <a:t>В  парке </a:t>
            </a:r>
            <a:r>
              <a:rPr lang="ru-RU" sz="1500" dirty="0" err="1">
                <a:latin typeface="Times New Roman"/>
                <a:ea typeface="Calibri"/>
              </a:rPr>
              <a:t>агрогородка</a:t>
            </a:r>
            <a:r>
              <a:rPr lang="ru-RU" sz="1500" dirty="0">
                <a:latin typeface="Times New Roman"/>
                <a:ea typeface="Calibri"/>
              </a:rPr>
              <a:t> </a:t>
            </a:r>
            <a:r>
              <a:rPr lang="ru-RU" sz="1500" dirty="0" err="1">
                <a:latin typeface="Times New Roman"/>
                <a:ea typeface="Calibri"/>
              </a:rPr>
              <a:t>Райца</a:t>
            </a:r>
            <a:r>
              <a:rPr lang="ru-RU" sz="1500" dirty="0">
                <a:latin typeface="Times New Roman"/>
                <a:ea typeface="Calibri"/>
              </a:rPr>
              <a:t> находятся памятники землякам и Николаю Гастелло. В 1967 году на чествование памяти погибших установлены 6, расположенных фронтально на одной оси, стел. На их имена 223 погибших. Перед стелой за 13 метров от них – памятник известному летчику Герою Советского Союза Николаю Гастелло. Высота его - 6,20 метров. Средствами пластики передан момент совершения подвига, когда летчик направил свой </a:t>
            </a:r>
            <a:r>
              <a:rPr lang="ru-RU" sz="1500" dirty="0">
                <a:latin typeface="Cambria Math"/>
                <a:ea typeface="Calibri"/>
                <a:cs typeface="Cambria Math"/>
              </a:rPr>
              <a:t>​​</a:t>
            </a:r>
            <a:r>
              <a:rPr lang="ru-RU" sz="1500" dirty="0">
                <a:latin typeface="Times New Roman"/>
                <a:ea typeface="Calibri"/>
              </a:rPr>
              <a:t>самолет в скопление вражеских танков и самолетов. </a:t>
            </a:r>
            <a:endParaRPr lang="ru-RU" sz="1500" dirty="0"/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Рисунок 6" descr="памятник Гостело.jpg">
            <a:extLst>
              <a:ext uri="{FF2B5EF4-FFF2-40B4-BE49-F238E27FC236}">
                <a16:creationId xmlns:a16="http://schemas.microsoft.com/office/drawing/2014/main" id="{0CFC20DC-44D6-48B9-8DAD-C6EAFCFC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1333159"/>
            <a:ext cx="3107553" cy="414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0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714356"/>
            <a:ext cx="3929090" cy="410387"/>
          </a:xfrm>
        </p:spPr>
        <p:txBody>
          <a:bodyPr>
            <a:normAutofit fontScale="90000"/>
          </a:bodyPr>
          <a:lstStyle/>
          <a:p>
            <a:br>
              <a:rPr lang="ru-RU" sz="1800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Место массового уничтожения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в городском посёлке Мир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00174"/>
            <a:ext cx="3857652" cy="3801034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Установлен фундаментальный памятник-обелиск в 1967 году совхозом «Красноармейский». Здесь в ноябре 1941 зверски расстреляны немецко-фашистскими захватчиками более 700 человек мирных жителей городского посёлка Мир.</a:t>
            </a:r>
          </a:p>
          <a:p>
            <a:endParaRPr lang="ru-RU" dirty="0"/>
          </a:p>
        </p:txBody>
      </p:sp>
      <p:pic>
        <p:nvPicPr>
          <p:cNvPr id="1026" name="Рисунок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8" b="8609"/>
          <a:stretch/>
        </p:blipFill>
        <p:spPr bwMode="auto">
          <a:xfrm>
            <a:off x="785786" y="1500174"/>
            <a:ext cx="3429024" cy="400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435654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428604"/>
            <a:ext cx="4000528" cy="1068136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1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Братская могила в городском посёлке Мир</a:t>
            </a:r>
            <a:br>
              <a:rPr lang="ru-RU" alt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00174"/>
            <a:ext cx="3786214" cy="3801034"/>
          </a:xfrm>
        </p:spPr>
        <p:txBody>
          <a:bodyPr>
            <a:no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500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Братская могила советских воинов-освободителей, погибших при освобождении г.п.Мир  в июле 1944 года. Братская могила находится в центральной части г.п.Мир, недалеко от площади 17 Сентября, на пересечении улиц Красноармейская и 1 Мая. Над захоронением в 1951 году установлен памятник – скульптура советского солдата. В 90-х годах ΧΧ века  на месте захоронений установлено гранитное надгробие  с именами погибших воинов. В братской могиле погребены останки 45 солдат и партизан, погибших при освобождении Мира. На сегодняшний день не установлено место захоронения 10 советских воинов, погибших 7 июля 1944 года в г.п.Мир.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8" name="Ми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37" r="28738"/>
          <a:stretch/>
        </p:blipFill>
        <p:spPr>
          <a:xfrm>
            <a:off x="683568" y="764704"/>
            <a:ext cx="370173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5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857232"/>
            <a:ext cx="3929090" cy="555544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Памятник погибшим в городском посёлке Мир</a:t>
            </a:r>
            <a:br>
              <a:rPr lang="ru-RU" sz="1800" b="1" dirty="0">
                <a:latin typeface="Times New Roman"/>
                <a:ea typeface="Calibri"/>
              </a:rPr>
            </a:br>
            <a:r>
              <a:rPr lang="ru-RU" sz="1800" b="1" dirty="0">
                <a:latin typeface="Times New Roman"/>
                <a:ea typeface="Calibri"/>
              </a:rPr>
              <a:t> на улице Танкистов</a:t>
            </a: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643050"/>
            <a:ext cx="3857652" cy="3730166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Установлен фундаментальный памятник-обелиск в 1960 году колхозом «Неман», здесь в 1941 году зверски расстреляны немецко-фашистскими захватчиками более 1700 человек мирных жителей городского посёлка Мир.</a:t>
            </a:r>
          </a:p>
          <a:p>
            <a:endParaRPr lang="ru-RU" dirty="0"/>
          </a:p>
        </p:txBody>
      </p:sp>
      <p:pic>
        <p:nvPicPr>
          <p:cNvPr id="1026" name="Рисунок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1"/>
          <a:stretch/>
        </p:blipFill>
        <p:spPr bwMode="auto">
          <a:xfrm>
            <a:off x="714348" y="1643050"/>
            <a:ext cx="3571900" cy="394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2331801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857232"/>
            <a:ext cx="4000528" cy="411528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Times New Roman"/>
                <a:ea typeface="Calibri"/>
              </a:rPr>
              <a:t> </a:t>
            </a:r>
            <a:r>
              <a:rPr lang="ru-RU" sz="2000" b="1" dirty="0">
                <a:latin typeface="Times New Roman"/>
                <a:ea typeface="Calibri"/>
              </a:rPr>
              <a:t>Место воинского захоронения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 в агрогородке </a:t>
            </a:r>
            <a:r>
              <a:rPr lang="ru-RU" sz="2000" b="1" dirty="0" err="1">
                <a:latin typeface="Times New Roman"/>
                <a:ea typeface="Calibri"/>
              </a:rPr>
              <a:t>Турец</a:t>
            </a:r>
            <a:endParaRPr lang="ru-RU" sz="2000" b="1" dirty="0"/>
          </a:p>
        </p:txBody>
      </p:sp>
      <p:pic>
        <p:nvPicPr>
          <p:cNvPr id="1027" name="Рисунок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3883581" cy="292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6314" y="1643050"/>
            <a:ext cx="3786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500" dirty="0">
                <a:latin typeface="Times New Roman"/>
                <a:ea typeface="Calibri"/>
              </a:rPr>
              <a:t>Установлен фундаментальный памятник-обелиск в 1966 году колхозом имени Черняховского (теперь КСУП «</a:t>
            </a:r>
            <a:r>
              <a:rPr lang="ru-RU" sz="1500" dirty="0" err="1">
                <a:latin typeface="Times New Roman"/>
                <a:ea typeface="Calibri"/>
              </a:rPr>
              <a:t>Черняховский-Агро</a:t>
            </a:r>
            <a:r>
              <a:rPr lang="ru-RU" sz="1500" dirty="0">
                <a:latin typeface="Times New Roman"/>
                <a:ea typeface="Calibri"/>
              </a:rPr>
              <a:t>»). Здесь захоронено 463 человека мирных жителей </a:t>
            </a:r>
            <a:r>
              <a:rPr lang="ru-RU" sz="1500" dirty="0" err="1">
                <a:latin typeface="Times New Roman"/>
                <a:ea typeface="Calibri"/>
              </a:rPr>
              <a:t>агрогородка</a:t>
            </a:r>
            <a:r>
              <a:rPr lang="ru-RU" sz="1500" dirty="0">
                <a:latin typeface="Times New Roman"/>
                <a:ea typeface="Calibri"/>
              </a:rPr>
              <a:t> </a:t>
            </a:r>
            <a:r>
              <a:rPr lang="ru-RU" sz="1500" dirty="0" err="1">
                <a:latin typeface="Times New Roman"/>
                <a:ea typeface="Calibri"/>
              </a:rPr>
              <a:t>Турец</a:t>
            </a:r>
            <a:r>
              <a:rPr lang="ru-RU" sz="1500" dirty="0">
                <a:latin typeface="Times New Roman"/>
                <a:ea typeface="Calibri"/>
              </a:rPr>
              <a:t>, расстрелянных немецко-фашистскими захватчиками 22-29 октября 1941 г.</a:t>
            </a:r>
            <a:endParaRPr lang="ru-RU" sz="1500" dirty="0">
              <a:effectLst/>
              <a:latin typeface="Times New Roman"/>
              <a:ea typeface="Calibri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958700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857232"/>
            <a:ext cx="4000528" cy="555544"/>
          </a:xfrm>
        </p:spPr>
        <p:txBody>
          <a:bodyPr>
            <a:normAutofit fontScale="90000"/>
          </a:bodyPr>
          <a:lstStyle/>
          <a:p>
            <a:r>
              <a:rPr lang="ru-RU" sz="1600" dirty="0">
                <a:latin typeface="Times New Roman"/>
                <a:ea typeface="Calibri"/>
              </a:rPr>
              <a:t> </a:t>
            </a:r>
            <a:r>
              <a:rPr lang="ru-RU" sz="2000" b="1" dirty="0">
                <a:latin typeface="Times New Roman"/>
                <a:ea typeface="Calibri"/>
              </a:rPr>
              <a:t>Памятник на месте массового уничтожения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в городском посёлке Мир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урочище </a:t>
            </a:r>
            <a:r>
              <a:rPr lang="ru-RU" sz="2000" b="1" dirty="0" err="1">
                <a:latin typeface="Times New Roman"/>
                <a:ea typeface="Calibri"/>
              </a:rPr>
              <a:t>Яблоновщина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828800"/>
            <a:ext cx="3786214" cy="3616424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Установлен фундаментальный памятник-обелиск в 1966 году совхозом «Мирский» (теперь КСУП «Птицефабрика «Красноармейская»). Здесь в июне 1943 зверски расстреляны немецко-фашистскими захватчиками 750 человек мирных жителей городского посёлка Мир. На памятнике имеется пятиконечная звезда и надпись: «Здесь были в 1945 г. зверски расстреляны немецко-фашистскими захватчиками 750 человек мирных жителей г.п.Мир». </a:t>
            </a:r>
          </a:p>
          <a:p>
            <a:endParaRPr lang="ru-RU" dirty="0"/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Рисунок 6" descr="яблоновщина.jpg">
            <a:extLst>
              <a:ext uri="{FF2B5EF4-FFF2-40B4-BE49-F238E27FC236}">
                <a16:creationId xmlns:a16="http://schemas.microsoft.com/office/drawing/2014/main" id="{23ADD7D6-1224-410E-A7EB-B0DABF9F10C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8593" b="1041"/>
          <a:stretch>
            <a:fillRect/>
          </a:stretch>
        </p:blipFill>
        <p:spPr>
          <a:xfrm rot="5400000">
            <a:off x="531619" y="1867573"/>
            <a:ext cx="4223112" cy="3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95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1000108"/>
            <a:ext cx="3857652" cy="428628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Воинское кладбище </a:t>
            </a:r>
            <a:br>
              <a:rPr lang="ru-RU" sz="1800" b="1" dirty="0">
                <a:latin typeface="Times New Roman"/>
                <a:ea typeface="Calibri"/>
              </a:rPr>
            </a:br>
            <a:r>
              <a:rPr lang="ru-RU" sz="1800" b="1" dirty="0">
                <a:latin typeface="Times New Roman"/>
                <a:ea typeface="Calibri"/>
              </a:rPr>
              <a:t>в агрогородке Цирин</a:t>
            </a:r>
            <a:br>
              <a:rPr lang="ru-RU" sz="1800" b="1" dirty="0">
                <a:latin typeface="Times New Roman"/>
                <a:ea typeface="Calibri"/>
              </a:rPr>
            </a:b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1571612"/>
            <a:ext cx="3672408" cy="4017628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  <a:tabLst>
                <a:tab pos="1114425" algn="l"/>
              </a:tabLst>
            </a:pPr>
            <a:r>
              <a:rPr lang="ru-RU" sz="15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1965 году в центре агрогородка Цирин установлен памятник – скульптура женщины в трауре. Захоронено 24 солдата 41-го стрелкового корпуса 3-й армии 2-го Белорусского фронта и 6 партизан. </a:t>
            </a:r>
            <a:r>
              <a:rPr lang="be-BY" sz="150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be-BY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амятник высотой 3 метра установлен в 1965 колхозом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be-BY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Ленинский путь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(теперь КСУП «</a:t>
            </a:r>
            <a:r>
              <a:rPr lang="ru-RU" sz="15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Луки-Агро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»)</a:t>
            </a:r>
            <a:r>
              <a:rPr lang="be-BY" sz="15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sz="15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Рисунок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14056" r="3027" b="35590"/>
          <a:stretch/>
        </p:blipFill>
        <p:spPr bwMode="auto">
          <a:xfrm>
            <a:off x="571472" y="1643050"/>
            <a:ext cx="3906175" cy="29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1714973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428604"/>
            <a:ext cx="3929090" cy="785818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Братская могила в деревне </a:t>
            </a:r>
            <a:r>
              <a:rPr lang="ru-RU" sz="1800" b="1" dirty="0" err="1">
                <a:latin typeface="Times New Roman"/>
                <a:ea typeface="Calibri"/>
              </a:rPr>
              <a:t>Лядки</a:t>
            </a: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285860"/>
            <a:ext cx="3786214" cy="3727316"/>
          </a:xfrm>
        </p:spPr>
        <p:txBody>
          <a:bodyPr>
            <a:normAutofit/>
          </a:bodyPr>
          <a:lstStyle/>
          <a:p>
            <a:pPr indent="449580" algn="just">
              <a:lnSpc>
                <a:spcPct val="110000"/>
              </a:lnSpc>
            </a:pPr>
            <a:r>
              <a:rPr lang="be-BY" sz="1500" dirty="0">
                <a:solidFill>
                  <a:schemeClr val="tx1"/>
                </a:solidFill>
                <a:latin typeface="Times New Roman"/>
                <a:ea typeface="Calibri"/>
              </a:rPr>
              <a:t>Фундаментальный памятник-обелиск установлен в 1964 году колхозом 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имени </a:t>
            </a:r>
            <a:r>
              <a:rPr lang="be-BY" sz="1500" dirty="0">
                <a:solidFill>
                  <a:schemeClr val="tx1"/>
                </a:solidFill>
                <a:latin typeface="Times New Roman"/>
                <a:ea typeface="Calibri"/>
              </a:rPr>
              <a:t>Царюка (теперь КСУП 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«</a:t>
            </a:r>
            <a:r>
              <a:rPr lang="ru-RU" sz="1500" dirty="0" err="1">
                <a:solidFill>
                  <a:schemeClr val="tx1"/>
                </a:solidFill>
                <a:latin typeface="Times New Roman"/>
                <a:ea typeface="Calibri"/>
              </a:rPr>
              <a:t>Царюка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»</a:t>
            </a:r>
            <a:r>
              <a:rPr lang="be-BY" sz="1500" dirty="0">
                <a:solidFill>
                  <a:schemeClr val="tx1"/>
                </a:solidFill>
                <a:latin typeface="Times New Roman"/>
                <a:ea typeface="Calibri"/>
              </a:rPr>
              <a:t>). Могила размером 3х2 м зацементирована, высота памятника 2,5 метра. </a:t>
            </a:r>
            <a:endParaRPr lang="ru-RU" dirty="0"/>
          </a:p>
        </p:txBody>
      </p:sp>
      <p:pic>
        <p:nvPicPr>
          <p:cNvPr id="1026" name="Рисунок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1092" r="2894" b="4159"/>
          <a:stretch/>
        </p:blipFill>
        <p:spPr bwMode="auto">
          <a:xfrm>
            <a:off x="857224" y="1357298"/>
            <a:ext cx="3225850" cy="428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40936612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88024" y="500042"/>
            <a:ext cx="3600400" cy="714380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 Братская могила в деревне </a:t>
            </a:r>
            <a:r>
              <a:rPr lang="ru-RU" sz="1800" b="1" dirty="0" err="1">
                <a:latin typeface="Times New Roman"/>
                <a:ea typeface="Calibri"/>
              </a:rPr>
              <a:t>Хлюпичы</a:t>
            </a:r>
            <a:endParaRPr lang="ru-RU" sz="1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428736"/>
            <a:ext cx="3786214" cy="4232512"/>
          </a:xfrm>
        </p:spPr>
        <p:txBody>
          <a:bodyPr>
            <a:normAutofit/>
          </a:bodyPr>
          <a:lstStyle/>
          <a:p>
            <a:pPr indent="457200" algn="just">
              <a:lnSpc>
                <a:spcPct val="110000"/>
              </a:lnSpc>
              <a:spcAft>
                <a:spcPts val="0"/>
              </a:spcAft>
            </a:pPr>
            <a:r>
              <a:rPr lang="be-BY" sz="1500" dirty="0">
                <a:solidFill>
                  <a:schemeClr val="tx1"/>
                </a:solidFill>
                <a:latin typeface="Times New Roman"/>
                <a:ea typeface="Calibri"/>
              </a:rPr>
              <a:t>Установлен фундаментальный памятник-обелиск высотой 2 м. Летом 1944 года тела погибших партизан были перазахаронены на гражданские кладбища д. Хлюпичы по желанию родственников. 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В братской могиле покоятся тела погибших партизан: </a:t>
            </a:r>
            <a:r>
              <a:rPr lang="ru-RU" sz="1500" dirty="0" err="1">
                <a:solidFill>
                  <a:schemeClr val="tx1"/>
                </a:solidFill>
                <a:latin typeface="Times New Roman"/>
                <a:ea typeface="Calibri"/>
              </a:rPr>
              <a:t>Ивашко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 Юлиана Ивановича, Киселя Владимира Семеновича, Киселя Леонида Ивановича, Шута Павла Степановича. В годы Великой Отечественной войны они были участниками Данилевского партизанского отряда, который располагался в </a:t>
            </a:r>
            <a:r>
              <a:rPr lang="ru-RU" sz="1500" dirty="0" err="1">
                <a:solidFill>
                  <a:schemeClr val="tx1"/>
                </a:solidFill>
                <a:latin typeface="Times New Roman"/>
                <a:ea typeface="Calibri"/>
              </a:rPr>
              <a:t>Налибокской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 пуще. </a:t>
            </a:r>
          </a:p>
          <a:p>
            <a:endParaRPr lang="ru-RU" dirty="0"/>
          </a:p>
        </p:txBody>
      </p:sp>
      <p:pic>
        <p:nvPicPr>
          <p:cNvPr id="1026" name="Рисунок 10" descr="SDC110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3504026" cy="4071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1350111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642918"/>
            <a:ext cx="4000528" cy="714380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 Воинское кладбище в городском посёлке Кореличи</a:t>
            </a:r>
            <a:endParaRPr lang="ru-RU" sz="1800" b="1" dirty="0"/>
          </a:p>
        </p:txBody>
      </p:sp>
      <p:pic>
        <p:nvPicPr>
          <p:cNvPr id="1026" name="Рисунок 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2203" r="-313" b="1"/>
          <a:stretch/>
        </p:blipFill>
        <p:spPr bwMode="auto">
          <a:xfrm>
            <a:off x="571472" y="1643050"/>
            <a:ext cx="3889628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4876" y="1571611"/>
            <a:ext cx="38576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be-BY" sz="1500" dirty="0">
                <a:latin typeface="Times New Roman"/>
                <a:ea typeface="Calibri"/>
              </a:rPr>
              <a:t>Установлен четырёхметровый фундаментальный памятник с пятиконечной звездой. На каждой могиле установлен цементные обелиски с фамилиями захороненных. Установлен в 1952 г. комунхозом г.п.Кореличи. Индивидуальных могил – 52, братских – 14. Похоронено 87 воинов, погибших при освобождении Корелич и 6 партизан погибших в боях против фашистских захватчиков, среди похороненных – воины 120-й Гвардейской стрелковой дивизии, 41-го стрелкового корпуса 3-й армии 2-го Белорусского фронта.</a:t>
            </a:r>
            <a:endParaRPr lang="ru-RU" sz="1500" dirty="0">
              <a:effectLst/>
              <a:latin typeface="Times New Roman"/>
              <a:ea typeface="Calibri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1252793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785794"/>
            <a:ext cx="3927950" cy="482966"/>
          </a:xfrm>
        </p:spPr>
        <p:txBody>
          <a:bodyPr>
            <a:normAutofit fontScale="90000"/>
          </a:bodyPr>
          <a:lstStyle/>
          <a:p>
            <a:r>
              <a:rPr lang="ru-RU" sz="1800" b="1" dirty="0">
                <a:latin typeface="Times New Roman"/>
                <a:ea typeface="Calibri"/>
              </a:rPr>
              <a:t>Братская могила в деревне </a:t>
            </a:r>
            <a:r>
              <a:rPr lang="ru-RU" sz="1800" b="1" dirty="0" err="1">
                <a:latin typeface="Times New Roman"/>
                <a:ea typeface="Calibri"/>
              </a:rPr>
              <a:t>Долматовщина</a:t>
            </a:r>
            <a:endParaRPr lang="ru-RU" sz="1800" b="1" dirty="0"/>
          </a:p>
        </p:txBody>
      </p:sp>
      <p:pic>
        <p:nvPicPr>
          <p:cNvPr id="1026" name="Рисунок 1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" t="172" b="3659"/>
          <a:stretch/>
        </p:blipFill>
        <p:spPr bwMode="auto">
          <a:xfrm>
            <a:off x="928662" y="1357298"/>
            <a:ext cx="3214710" cy="428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86314" y="1357298"/>
            <a:ext cx="378621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Возведенный в 1982 году колхозом 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Знамя Ленина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(ныне КСУП «Луки-Агро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</a:t>
            </a:r>
            <a:r>
              <a:rPr lang="ru-RU" sz="1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на гражданском кладбище. Захоронено 2 неизвестных солдата. 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Установлен мраморный памятник высотой 1.8 м. На памятнике надпись: 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Имя твое неизвестно-подвиг твой бессмертен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sz="15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28378009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6016" y="785794"/>
            <a:ext cx="3927950" cy="482966"/>
          </a:xfrm>
        </p:spPr>
        <p:txBody>
          <a:bodyPr>
            <a:normAutofit fontScale="90000"/>
          </a:bodyPr>
          <a:lstStyle/>
          <a:p>
            <a:br>
              <a:rPr lang="ru-RU" sz="1800" b="1" dirty="0">
                <a:latin typeface="Times New Roman"/>
                <a:ea typeface="Calibri"/>
              </a:rPr>
            </a:br>
            <a:br>
              <a:rPr lang="ru-RU" sz="1800" b="1" dirty="0">
                <a:latin typeface="Times New Roman"/>
                <a:ea typeface="Calibri"/>
              </a:rPr>
            </a:br>
            <a:br>
              <a:rPr lang="ru-RU" sz="1800" b="1" dirty="0">
                <a:latin typeface="Times New Roman"/>
                <a:ea typeface="Calibri"/>
              </a:rPr>
            </a:br>
            <a:r>
              <a:rPr lang="ru-RU" sz="1800" b="1" dirty="0">
                <a:latin typeface="Times New Roman"/>
                <a:ea typeface="Calibri"/>
              </a:rPr>
              <a:t>Памятник воинам и мирным жителям, погибшим в годы </a:t>
            </a:r>
            <a:r>
              <a:rPr lang="ru-RU" sz="1800" b="1" dirty="0">
                <a:solidFill>
                  <a:srgbClr val="000000"/>
                </a:solidFill>
                <a:latin typeface="Times New Roman"/>
                <a:ea typeface="Calibri"/>
              </a:rPr>
              <a:t>Великой Отечественной войны</a:t>
            </a:r>
            <a:r>
              <a:rPr lang="ru-RU" sz="1800" b="1" dirty="0">
                <a:latin typeface="Times New Roman"/>
                <a:ea typeface="Calibri"/>
              </a:rPr>
              <a:t> в </a:t>
            </a:r>
            <a:r>
              <a:rPr lang="ru-RU" sz="1800" b="1" dirty="0" err="1">
                <a:latin typeface="Times New Roman"/>
                <a:ea typeface="Calibri"/>
              </a:rPr>
              <a:t>агрогородке</a:t>
            </a:r>
            <a:r>
              <a:rPr lang="ru-RU" sz="1800" b="1" dirty="0">
                <a:latin typeface="Times New Roman"/>
                <a:ea typeface="Calibri"/>
              </a:rPr>
              <a:t> Луки</a:t>
            </a:r>
            <a:endParaRPr lang="ru-RU" sz="1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86314" y="1714488"/>
            <a:ext cx="37862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endParaRPr lang="be-BY" sz="15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Возведенный в 1982 году колхозом 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Знамя Ленина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(ныне КСУП «Луки-Агро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 </a:t>
            </a:r>
            <a:r>
              <a:rPr lang="ru-RU" sz="15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обелиск на гражданском кладбище. Захоронено 2 неизвестных солдата. 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Установлен мраморный памятник высотой 1.8 м. На памятнике надпись: 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Имя твое неизвестно-подвиг твой бессмертен</a:t>
            </a:r>
            <a:r>
              <a:rPr lang="ru-RU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r>
              <a:rPr lang="be-BY" sz="15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sz="15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Рисунок 15" descr="Малюн091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5"/>
          <a:stretch/>
        </p:blipFill>
        <p:spPr bwMode="auto">
          <a:xfrm>
            <a:off x="857224" y="1357298"/>
            <a:ext cx="3286148" cy="410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800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14876" y="642918"/>
            <a:ext cx="3929090" cy="571504"/>
          </a:xfrm>
        </p:spPr>
        <p:txBody>
          <a:bodyPr>
            <a:normAutofit fontScale="90000"/>
          </a:bodyPr>
          <a:lstStyle/>
          <a:p>
            <a:br>
              <a:rPr lang="ru-RU" sz="1800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 Памятник воинам-землякам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в деревне </a:t>
            </a:r>
            <a:r>
              <a:rPr lang="be-BY" sz="2000" b="1" dirty="0">
                <a:latin typeface="Times New Roman"/>
                <a:ea typeface="Calibri"/>
              </a:rPr>
              <a:t>Крышиловщина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500174"/>
            <a:ext cx="3786214" cy="3080954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</a:pPr>
            <a:r>
              <a:rPr lang="be-BY" sz="1500" dirty="0">
                <a:solidFill>
                  <a:schemeClr val="tx1"/>
                </a:solidFill>
                <a:latin typeface="Times New Roman"/>
                <a:ea typeface="Calibri"/>
              </a:rPr>
              <a:t>В центре Крышиловщины, около клуба, в 1966 году установлен памятник в память о 68 земляках, погибших в Великую Отечественную войну.</a:t>
            </a:r>
            <a:endParaRPr lang="ru-RU" sz="1500" dirty="0">
              <a:solidFill>
                <a:schemeClr val="tx1"/>
              </a:solidFill>
              <a:latin typeface="Times New Roman"/>
              <a:ea typeface="Calibri"/>
            </a:endParaRPr>
          </a:p>
          <a:p>
            <a:endParaRPr lang="ru-RU" dirty="0"/>
          </a:p>
        </p:txBody>
      </p:sp>
      <p:pic>
        <p:nvPicPr>
          <p:cNvPr id="1026" name="Рисунок 16" descr="Малюн08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571612"/>
            <a:ext cx="3357586" cy="418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</p:spTree>
    <p:extLst>
      <p:ext uri="{BB962C8B-B14F-4D97-AF65-F5344CB8AC3E}">
        <p14:creationId xmlns:p14="http://schemas.microsoft.com/office/powerpoint/2010/main" val="732889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507844"/>
            <a:ext cx="4000528" cy="785818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latin typeface="Times New Roman"/>
                <a:ea typeface="Calibri"/>
              </a:rPr>
              <a:t> Братская могила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в деревне Малые </a:t>
            </a:r>
            <a:r>
              <a:rPr lang="ru-RU" sz="2000" b="1" dirty="0" err="1">
                <a:latin typeface="Times New Roman"/>
                <a:ea typeface="Calibri"/>
              </a:rPr>
              <a:t>Жуховичи</a:t>
            </a:r>
            <a:br>
              <a:rPr lang="ru-RU" sz="1600" b="1" dirty="0">
                <a:latin typeface="Times New Roman"/>
                <a:ea typeface="Calibri"/>
              </a:rPr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149458"/>
            <a:ext cx="3857652" cy="4143404"/>
          </a:xfrm>
        </p:spPr>
        <p:txBody>
          <a:bodyPr>
            <a:normAutofit fontScale="25000" lnSpcReduction="20000"/>
          </a:bodyPr>
          <a:lstStyle/>
          <a:p>
            <a:pPr indent="457200" algn="just">
              <a:lnSpc>
                <a:spcPct val="120000"/>
              </a:lnSpc>
              <a:spcAft>
                <a:spcPts val="0"/>
              </a:spcAft>
            </a:pPr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В 1957 году установлен фундаментальный скульптурный памятник 4.5 м, 2 фигуры воинов: один – с автоматом и флагом, второй – возлагает венок. Надгробный холм 4х3 м по периметру зацементированный. Находится в центре деревни Малые </a:t>
            </a:r>
            <a:r>
              <a:rPr lang="ru-RU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Жуховичи</a:t>
            </a:r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. Здесь похоронены 127 воинов и 38 мирных жителей, которые погибли в июне 1944 года во время освобождения деревни Малые </a:t>
            </a:r>
            <a:r>
              <a:rPr lang="ru-RU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Жуховичи</a:t>
            </a:r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и ближайших населенных пунктов от немецко-фашистских захватчиков. Среди похороненных – воины 4-го гвардейского кавалерийского корпуса 23-й Гвардейской </a:t>
            </a:r>
            <a:r>
              <a:rPr lang="ru-RU" sz="6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Глуховско-Речицкой</a:t>
            </a:r>
            <a:r>
              <a:rPr lang="ru-RU" sz="6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</a:rPr>
              <a:t> танковой бригады 2-го Белорусского фронта. В 1975 году с обеих сторон памятника были достроены крылья, на которых написаны фамилии погибших.</a:t>
            </a:r>
          </a:p>
          <a:p>
            <a:endParaRPr lang="ru-RU" dirty="0"/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851920" y="5741032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4" name="Жухович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37" r="28738"/>
          <a:stretch/>
        </p:blipFill>
        <p:spPr>
          <a:xfrm>
            <a:off x="654224" y="764704"/>
            <a:ext cx="3647299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714356"/>
            <a:ext cx="4000528" cy="785818"/>
          </a:xfrm>
        </p:spPr>
        <p:txBody>
          <a:bodyPr>
            <a:normAutofit fontScale="90000"/>
          </a:bodyPr>
          <a:lstStyle/>
          <a:p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  Памятник погибшим воинам в деревне Песочная</a:t>
            </a:r>
            <a:br>
              <a:rPr lang="ru-RU" sz="1600" b="1" dirty="0">
                <a:latin typeface="Times New Roman"/>
                <a:ea typeface="Calibri"/>
              </a:rPr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4143404"/>
          </a:xfrm>
        </p:spPr>
        <p:txBody>
          <a:bodyPr>
            <a:normAutofit/>
          </a:bodyPr>
          <a:lstStyle/>
          <a:p>
            <a:pPr indent="457200" algn="just"/>
            <a:r>
              <a:rPr lang="be-BY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1966 году в деревне 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Песочная</a:t>
            </a:r>
            <a:r>
              <a:rPr lang="be-BY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становлен памятник в память о 56 земляках (в том числе 14 партизанах и членах их семей), погибших в годы Великой Отечественной войны. Объект состоит из обелиска и двух стел. </a:t>
            </a: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8" name="Рисунок 7" descr="песочная 1.jpg">
            <a:extLst>
              <a:ext uri="{FF2B5EF4-FFF2-40B4-BE49-F238E27FC236}">
                <a16:creationId xmlns:a16="http://schemas.microsoft.com/office/drawing/2014/main" id="{3A14E9C9-D8E4-4AFE-8F04-CE9AE81331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7187" t="6250" r="21094" b="5208"/>
          <a:stretch>
            <a:fillRect/>
          </a:stretch>
        </p:blipFill>
        <p:spPr>
          <a:xfrm rot="5400000">
            <a:off x="750067" y="1535893"/>
            <a:ext cx="3500463" cy="37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9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714356"/>
            <a:ext cx="4000528" cy="785818"/>
          </a:xfrm>
        </p:spPr>
        <p:txBody>
          <a:bodyPr>
            <a:normAutofit fontScale="90000"/>
          </a:bodyPr>
          <a:lstStyle/>
          <a:p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 Памятник погибшим воинам в деревне </a:t>
            </a:r>
            <a:r>
              <a:rPr lang="ru-RU" sz="2000" b="1" dirty="0" err="1">
                <a:latin typeface="Times New Roman"/>
                <a:ea typeface="Calibri"/>
              </a:rPr>
              <a:t>Трощицы</a:t>
            </a:r>
            <a:br>
              <a:rPr lang="ru-RU" sz="1600" b="1" dirty="0">
                <a:latin typeface="Times New Roman"/>
                <a:ea typeface="Calibri"/>
              </a:rPr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4143404"/>
          </a:xfrm>
        </p:spPr>
        <p:txBody>
          <a:bodyPr>
            <a:normAutofit/>
          </a:bodyPr>
          <a:lstStyle/>
          <a:p>
            <a:pPr indent="457200" algn="just"/>
            <a:r>
              <a:rPr lang="be-BY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1965 году в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центре </a:t>
            </a:r>
            <a:r>
              <a:rPr lang="be-BY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деревни Трощицы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становлен памятник в память о 23 земляках, погибших в годы Великой Отечественной войны. Памятник представляет собой скульптуру воина с венком. По обеим сторонам памятника размещены крылья, на которых указаны имена павших. </a:t>
            </a: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6" name="Трощиц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37" r="28738"/>
          <a:stretch/>
        </p:blipFill>
        <p:spPr>
          <a:xfrm>
            <a:off x="611560" y="620688"/>
            <a:ext cx="3765845" cy="49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2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7752" y="714356"/>
            <a:ext cx="3714776" cy="64294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/>
                <a:ea typeface="Calibri"/>
              </a:rPr>
              <a:t> </a:t>
            </a:r>
            <a:r>
              <a:rPr lang="ru-RU" sz="2000" b="1" dirty="0">
                <a:latin typeface="Times New Roman"/>
                <a:ea typeface="Calibri"/>
              </a:rPr>
              <a:t>Памятник погибшим воинам </a:t>
            </a:r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в деревне Большая </a:t>
            </a:r>
            <a:r>
              <a:rPr lang="ru-RU" sz="2000" b="1" dirty="0" err="1">
                <a:latin typeface="Times New Roman"/>
                <a:ea typeface="Calibri"/>
              </a:rPr>
              <a:t>Медвядка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6314" y="1500174"/>
            <a:ext cx="3786214" cy="3300593"/>
          </a:xfrm>
        </p:spPr>
        <p:txBody>
          <a:bodyPr>
            <a:normAutofit/>
          </a:bodyPr>
          <a:lstStyle/>
          <a:p>
            <a:pPr indent="457200" algn="just">
              <a:spcAft>
                <a:spcPts val="0"/>
              </a:spcAft>
              <a:tabLst>
                <a:tab pos="1114425" algn="l"/>
              </a:tabLst>
            </a:pPr>
            <a:r>
              <a:rPr lang="be-BY" sz="1500" dirty="0">
                <a:solidFill>
                  <a:schemeClr val="tx1"/>
                </a:solidFill>
                <a:latin typeface="Times New Roman"/>
                <a:ea typeface="Calibri"/>
              </a:rPr>
              <a:t>В 1967 году в деревне Большая Медвядка был установлен фундаментальный памятник погибшим односельчанам высотой 7,5 м. В центре села возвышается скульптурная группа воинов и партизанки. На мраморной доске высечены имена погибших.</a:t>
            </a:r>
            <a:endParaRPr lang="ru-RU" sz="1500" dirty="0">
              <a:solidFill>
                <a:schemeClr val="tx1"/>
              </a:solidFill>
              <a:latin typeface="Times New Roman"/>
              <a:ea typeface="Calibri"/>
            </a:endParaRPr>
          </a:p>
          <a:p>
            <a:endParaRPr lang="ru-RU" dirty="0"/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6" name="Б Медвяд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37" r="28738"/>
          <a:stretch/>
        </p:blipFill>
        <p:spPr>
          <a:xfrm>
            <a:off x="683568" y="745585"/>
            <a:ext cx="3699921" cy="489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5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714356"/>
            <a:ext cx="4000528" cy="785818"/>
          </a:xfrm>
        </p:spPr>
        <p:txBody>
          <a:bodyPr>
            <a:normAutofit fontScale="90000"/>
          </a:bodyPr>
          <a:lstStyle/>
          <a:p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 Памятник погибшим воинам в деревне Радунь</a:t>
            </a:r>
            <a:br>
              <a:rPr lang="ru-RU" sz="1600" b="1" dirty="0">
                <a:latin typeface="Times New Roman"/>
                <a:ea typeface="Calibri"/>
              </a:rPr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4143404"/>
          </a:xfrm>
        </p:spPr>
        <p:txBody>
          <a:bodyPr>
            <a:normAutofit/>
          </a:bodyPr>
          <a:lstStyle/>
          <a:p>
            <a:pPr indent="457200" algn="just"/>
            <a:r>
              <a:rPr lang="be-BY" sz="1500" dirty="0">
                <a:solidFill>
                  <a:schemeClr val="tx1"/>
                </a:solidFill>
                <a:latin typeface="Times New Roman"/>
                <a:ea typeface="Calibri"/>
              </a:rPr>
              <a:t>В 1965 году в деревне Радунь 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создан памятник в память о 46 погибших во время Великой Отечественной войны.</a:t>
            </a:r>
            <a:r>
              <a:rPr lang="be-BY" sz="1500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/>
                <a:ea typeface="Calibri"/>
              </a:rPr>
              <a:t>Объект представляет собой скульптуру воина с автоматом. </a:t>
            </a:r>
            <a:endParaRPr lang="ru-RU" sz="1500" dirty="0"/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Радун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37" r="28738"/>
          <a:stretch/>
        </p:blipFill>
        <p:spPr>
          <a:xfrm>
            <a:off x="611560" y="714356"/>
            <a:ext cx="374441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6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714356"/>
            <a:ext cx="4000528" cy="785818"/>
          </a:xfrm>
        </p:spPr>
        <p:txBody>
          <a:bodyPr>
            <a:normAutofit fontScale="90000"/>
          </a:bodyPr>
          <a:lstStyle/>
          <a:p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 Памятник погибшим воинам в деревне </a:t>
            </a:r>
            <a:r>
              <a:rPr lang="ru-RU" sz="2000" b="1" dirty="0" err="1">
                <a:latin typeface="Times New Roman"/>
                <a:ea typeface="Calibri"/>
              </a:rPr>
              <a:t>Теребостынь</a:t>
            </a:r>
            <a:br>
              <a:rPr lang="ru-RU" sz="1600" b="1" dirty="0">
                <a:latin typeface="Times New Roman"/>
                <a:ea typeface="Calibri"/>
              </a:rPr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4143404"/>
          </a:xfrm>
        </p:spPr>
        <p:txBody>
          <a:bodyPr>
            <a:normAutofit/>
          </a:bodyPr>
          <a:lstStyle/>
          <a:p>
            <a:pPr indent="457200" algn="just"/>
            <a:r>
              <a:rPr lang="be-BY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1967 году в деревне </a:t>
            </a:r>
            <a:r>
              <a:rPr lang="ru-RU" sz="1500" dirty="0" err="1">
                <a:solidFill>
                  <a:schemeClr val="tx1"/>
                </a:solidFill>
                <a:latin typeface="Times New Roman"/>
                <a:ea typeface="Calibri"/>
              </a:rPr>
              <a:t>Теребостынь</a:t>
            </a:r>
            <a:r>
              <a:rPr lang="be-BY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у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становлен памятник в память о 32 земляках, погибших в годы Великой Отечественной войны. Памятник представляет собой скульптуру воина с венком. </a:t>
            </a: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4" name="Теребостынь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37" r="28738"/>
          <a:stretch/>
        </p:blipFill>
        <p:spPr>
          <a:xfrm>
            <a:off x="611560" y="684243"/>
            <a:ext cx="3711408" cy="490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6116" r="776" b="10457"/>
          <a:stretch/>
        </p:blipFill>
        <p:spPr>
          <a:xfrm>
            <a:off x="0" y="217740"/>
            <a:ext cx="9144000" cy="66402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3438" y="714356"/>
            <a:ext cx="4000528" cy="785818"/>
          </a:xfrm>
        </p:spPr>
        <p:txBody>
          <a:bodyPr>
            <a:normAutofit fontScale="90000"/>
          </a:bodyPr>
          <a:lstStyle/>
          <a:p>
            <a:br>
              <a:rPr lang="ru-RU" sz="2000" b="1" dirty="0">
                <a:latin typeface="Times New Roman"/>
                <a:ea typeface="Calibri"/>
              </a:rPr>
            </a:br>
            <a:r>
              <a:rPr lang="ru-RU" sz="2000" b="1" dirty="0">
                <a:latin typeface="Times New Roman"/>
                <a:ea typeface="Calibri"/>
              </a:rPr>
              <a:t> Памятник погибшим воинам в деревне </a:t>
            </a:r>
            <a:r>
              <a:rPr lang="ru-RU" sz="2000" b="1" dirty="0" err="1">
                <a:latin typeface="Times New Roman"/>
                <a:ea typeface="Calibri"/>
              </a:rPr>
              <a:t>Кожево</a:t>
            </a:r>
            <a:br>
              <a:rPr lang="ru-RU" sz="1600" b="1" dirty="0">
                <a:latin typeface="Times New Roman"/>
                <a:ea typeface="Calibri"/>
              </a:rPr>
            </a:br>
            <a:endParaRPr lang="ru-RU" sz="1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4876" y="1571612"/>
            <a:ext cx="3857652" cy="4143404"/>
          </a:xfrm>
        </p:spPr>
        <p:txBody>
          <a:bodyPr>
            <a:normAutofit/>
          </a:bodyPr>
          <a:lstStyle/>
          <a:p>
            <a:pPr indent="457200" algn="just"/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память о 56 земляках, которые погибли во время Великой Отечественной войны, в центре деревни </a:t>
            </a:r>
            <a:r>
              <a:rPr lang="ru-RU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Кожево</a:t>
            </a: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1968 году поставлен памятник – скульптура воина и партизанки.</a:t>
            </a: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851920" y="5751394"/>
            <a:ext cx="1440160" cy="432048"/>
          </a:xfrm>
          <a:prstGeom prst="roundRect">
            <a:avLst/>
          </a:prstGeom>
          <a:solidFill>
            <a:schemeClr val="bg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 главную</a:t>
            </a:r>
          </a:p>
        </p:txBody>
      </p:sp>
      <p:pic>
        <p:nvPicPr>
          <p:cNvPr id="7" name="Кожев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738" r="30313"/>
          <a:stretch>
            <a:fillRect/>
          </a:stretch>
        </p:blipFill>
        <p:spPr>
          <a:xfrm>
            <a:off x="683568" y="620688"/>
            <a:ext cx="3652852" cy="501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7957497</TotalTime>
  <Words>2382</Words>
  <Application>Microsoft Office PowerPoint</Application>
  <PresentationFormat>Экран (4:3)</PresentationFormat>
  <Paragraphs>134</Paragraphs>
  <Slides>40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40</vt:i4>
      </vt:variant>
    </vt:vector>
  </HeadingPairs>
  <TitlesOfParts>
    <vt:vector size="52" baseType="lpstr">
      <vt:lpstr>Arial</vt:lpstr>
      <vt:lpstr>Bookman Old Style</vt:lpstr>
      <vt:lpstr>Calibri</vt:lpstr>
      <vt:lpstr>Cambria Math</vt:lpstr>
      <vt:lpstr>Corbel</vt:lpstr>
      <vt:lpstr>Times New Roman</vt:lpstr>
      <vt:lpstr>Wingdings</vt:lpstr>
      <vt:lpstr>Wingdings 2</vt:lpstr>
      <vt:lpstr>Wingdings 3</vt:lpstr>
      <vt:lpstr>Модульная</vt:lpstr>
      <vt:lpstr>Тема Office</vt:lpstr>
      <vt:lpstr>1_Тема Office</vt:lpstr>
      <vt:lpstr>Презентация PowerPoint</vt:lpstr>
      <vt:lpstr>Презентация PowerPoint</vt:lpstr>
      <vt:lpstr>Братская могила в городском посёлке Мир </vt:lpstr>
      <vt:lpstr> Братская могила  в деревне Малые Жуховичи </vt:lpstr>
      <vt:lpstr>  Памятник погибшим воинам в деревне Трощицы </vt:lpstr>
      <vt:lpstr> Памятник погибшим воинам  в деревне Большая Медвядка</vt:lpstr>
      <vt:lpstr>  Памятник погибшим воинам в деревне Радунь </vt:lpstr>
      <vt:lpstr>  Памятник погибшим воинам в деревне Теребостынь </vt:lpstr>
      <vt:lpstr>  Памятник погибшим воинам в деревне Кожево </vt:lpstr>
      <vt:lpstr>  Памятник погибшим воинам в агрогородке Оюцевичи </vt:lpstr>
      <vt:lpstr>Обелиск погибшим партизанам  в годы Великой Отечественной войны в агрогородке Еремичи </vt:lpstr>
      <vt:lpstr>Воинское захоронение  в деревне Синявская Слобода</vt:lpstr>
      <vt:lpstr>Памятник на месте массового уничтожения жителей деревни Новое Село</vt:lpstr>
      <vt:lpstr> Памятник жителям сожжённой деревни Новое Село</vt:lpstr>
      <vt:lpstr> Мемориальный комплекс «Звезда»  в городском посёлке Кореличи</vt:lpstr>
      <vt:lpstr>Партизанская стоянка </vt:lpstr>
      <vt:lpstr>   Братская могила в агрогородке Воронча </vt:lpstr>
      <vt:lpstr> Памятный знак на поле им.Я.Я.Фогеля </vt:lpstr>
      <vt:lpstr>  Обелиск погибшим воинам  в агрогородке Малюшичи </vt:lpstr>
      <vt:lpstr>Братская могила в агрогородке Малюшичи</vt:lpstr>
      <vt:lpstr>    Обелиск на месте расстрела жителей деревни Сервечь </vt:lpstr>
      <vt:lpstr>   Обелиск воинам и партизанам  в деревне Туполы </vt:lpstr>
      <vt:lpstr>   Обелиск жителям  Малюшичского сельсовета </vt:lpstr>
      <vt:lpstr>  Памятный знак «Скорбящая мать» </vt:lpstr>
      <vt:lpstr> Памятник на месте захоронения  партизан-освободителей Родины  в деревне Рудники</vt:lpstr>
      <vt:lpstr> Памятник заживо сожженным жителям деревни Дуброва </vt:lpstr>
      <vt:lpstr> Памятник воину-освободителю  в деревне Забердово</vt:lpstr>
      <vt:lpstr> Памятник лётчику  Николаю Гастелло</vt:lpstr>
      <vt:lpstr> Место массового уничтожения  в городском посёлке Мир</vt:lpstr>
      <vt:lpstr>Памятник погибшим в городском посёлке Мир  на улице Танкистов</vt:lpstr>
      <vt:lpstr> Место воинского захоронения  в агрогородке Турец</vt:lpstr>
      <vt:lpstr> Памятник на месте массового уничтожения  в городском посёлке Мир  урочище Яблоновщина</vt:lpstr>
      <vt:lpstr>Воинское кладбище  в агрогородке Цирин </vt:lpstr>
      <vt:lpstr>Братская могила в деревне Лядки</vt:lpstr>
      <vt:lpstr> Братская могила в деревне Хлюпичы</vt:lpstr>
      <vt:lpstr> Воинское кладбище в городском посёлке Кореличи</vt:lpstr>
      <vt:lpstr>Братская могила в деревне Долматовщина</vt:lpstr>
      <vt:lpstr>   Памятник воинам и мирным жителям, погибшим в годы Великой Отечественной войны в агрогородке Луки</vt:lpstr>
      <vt:lpstr>  Памятник воинам-землякам  в деревне Крышиловщина</vt:lpstr>
      <vt:lpstr>   Памятник погибшим воинам в деревне Песочная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Резниченко Олег.</cp:lastModifiedBy>
  <cp:revision>91</cp:revision>
  <cp:lastPrinted>2023-02-16T12:44:30Z</cp:lastPrinted>
  <dcterms:created xsi:type="dcterms:W3CDTF">2019-05-23T18:10:29Z</dcterms:created>
  <dcterms:modified xsi:type="dcterms:W3CDTF">2026-02-13T07:31:01Z</dcterms:modified>
</cp:coreProperties>
</file>