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22"/>
  </p:notesMasterIdLst>
  <p:sldIdLst>
    <p:sldId id="327" r:id="rId2"/>
    <p:sldId id="322" r:id="rId3"/>
    <p:sldId id="323" r:id="rId4"/>
    <p:sldId id="324" r:id="rId5"/>
    <p:sldId id="308" r:id="rId6"/>
    <p:sldId id="305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21" r:id="rId17"/>
    <p:sldId id="317" r:id="rId18"/>
    <p:sldId id="326" r:id="rId19"/>
    <p:sldId id="318" r:id="rId20"/>
    <p:sldId id="325" r:id="rId21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Харевич" initials="ИХ" lastIdx="1" clrIdx="0">
    <p:extLst>
      <p:ext uri="{19B8F6BF-5375-455C-9EA6-DF929625EA0E}">
        <p15:presenceInfo xmlns:p15="http://schemas.microsoft.com/office/powerpoint/2012/main" userId="S-1-5-21-1550027116-1376463256-1133838943-1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9966FF"/>
    <a:srgbClr val="9999FF"/>
    <a:srgbClr val="FEFEFE"/>
    <a:srgbClr val="863D0C"/>
    <a:srgbClr val="C55A11"/>
    <a:srgbClr val="7E0504"/>
    <a:srgbClr val="252B37"/>
    <a:srgbClr val="75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3662" autoAdjust="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09.03.2026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67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5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280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23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14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01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43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77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80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99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50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64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44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98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B945D75B-D4D0-4FD4-B26B-C6A253B6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20" y="349400"/>
            <a:ext cx="4830030" cy="62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93133AFF-06E3-45D5-AB41-D34FC17FA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85" b="-1184"/>
          <a:stretch/>
        </p:blipFill>
        <p:spPr bwMode="auto">
          <a:xfrm>
            <a:off x="8774349" y="-9538"/>
            <a:ext cx="3417651" cy="68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C589549-0288-463C-8707-662B3C6DFC4E}"/>
              </a:ext>
            </a:extLst>
          </p:cNvPr>
          <p:cNvSpPr/>
          <p:nvPr/>
        </p:nvSpPr>
        <p:spPr>
          <a:xfrm>
            <a:off x="6096000" y="1690748"/>
            <a:ext cx="5603066" cy="222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C2ED42-5A79-4C77-BC7F-0672CCCF1963}"/>
              </a:ext>
            </a:extLst>
          </p:cNvPr>
          <p:cNvSpPr txBox="1"/>
          <p:nvPr/>
        </p:nvSpPr>
        <p:spPr>
          <a:xfrm>
            <a:off x="6891374" y="1959024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БЕЛАРУСЬ – ОСНОВНОЙ ЗАКОН ГОСУДАРСТВА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55BDF0-2999-4BE5-A6EA-1DA357B18990}"/>
              </a:ext>
            </a:extLst>
          </p:cNvPr>
          <p:cNvSpPr txBox="1"/>
          <p:nvPr/>
        </p:nvSpPr>
        <p:spPr>
          <a:xfrm>
            <a:off x="6096000" y="4096174"/>
            <a:ext cx="52075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Единый урок, посвященный Дню Конституции Республики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Беларусь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6833" y="872289"/>
            <a:ext cx="947885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5 «Местное управление и самоуправление»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sz="2000" dirty="0"/>
              <a:t>местные Советы депутатов,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исполнительные и распорядительные органы,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органы территориального общественного самоуправления,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местные референдумы, собрания и другие формы прямого участия в государственных и общественных делах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2" y="1104109"/>
            <a:ext cx="1793637" cy="17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6833" y="3166890"/>
            <a:ext cx="947885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6 «Прокуратура. Комитет государственного контроля» </a:t>
            </a:r>
          </a:p>
          <a:p>
            <a:pPr algn="just"/>
            <a:r>
              <a:rPr lang="ru-RU" sz="2000" b="1" dirty="0"/>
              <a:t>Прокуратура:</a:t>
            </a:r>
            <a:r>
              <a:rPr lang="ru-RU" sz="2000" dirty="0"/>
              <a:t> надзор за точным и единообразным исполнением законов, указов и иных нормативных правовых актов;</a:t>
            </a:r>
          </a:p>
          <a:p>
            <a:pPr algn="just"/>
            <a:r>
              <a:rPr lang="ru-RU" sz="2000" b="1" dirty="0"/>
              <a:t>Комитет государственного контроля</a:t>
            </a:r>
            <a:r>
              <a:rPr lang="ru-RU" sz="2000" dirty="0"/>
              <a:t>: государственный контроль за исполнением республиканского бюджета, использованием государственной собственности, исполнением актов Президента, Парламента, Правительства и других государственных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269767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2896" y="1389641"/>
            <a:ext cx="9272789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7 «Финансово-кредитная система Республики Беларусь»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sz="2200" dirty="0"/>
              <a:t>единая бюджетно-финансовая, налоговая, денежно-кредитная и валютная политика</a:t>
            </a:r>
          </a:p>
          <a:p>
            <a:pPr algn="ctr"/>
            <a:endParaRPr lang="ru-RU" sz="2000" b="1" cap="all" dirty="0"/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4" y="1389641"/>
            <a:ext cx="1832273" cy="183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2895" y="4852426"/>
            <a:ext cx="927278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9 «Заключительные и переходные положения»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200" dirty="0"/>
              <a:t>сроки и условия вступления в силу изменений и дополнений в Конституцию.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2897" y="3503053"/>
            <a:ext cx="927278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8 «Порядок изменения и дополнения Конституции»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sz="2200" dirty="0"/>
              <a:t>порядок внесения изменений и дополнений в Конституцию </a:t>
            </a:r>
          </a:p>
        </p:txBody>
      </p:sp>
    </p:spTree>
    <p:extLst>
      <p:ext uri="{BB962C8B-B14F-4D97-AF65-F5344CB8AC3E}">
        <p14:creationId xmlns:p14="http://schemas.microsoft.com/office/powerpoint/2010/main" val="231055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38097" y="268002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5776" y="655800"/>
            <a:ext cx="9259910" cy="4647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/>
              <a:t>Республика Беларусь – унитарное демократическое социальное правовое государство</a:t>
            </a:r>
            <a:r>
              <a:rPr lang="ru-RU" dirty="0"/>
              <a:t>. </a:t>
            </a:r>
          </a:p>
          <a:p>
            <a:pPr algn="just"/>
            <a:r>
              <a:rPr lang="ru-RU" sz="2000" b="1" i="1" dirty="0"/>
              <a:t>Унитарное</a:t>
            </a:r>
            <a:r>
              <a:rPr lang="ru-RU" sz="2000" dirty="0"/>
              <a:t> – единое государство, все административно-территориальные единицы (области, районы, сельсоветы, города, посёлки) подчиняются единому законодательству, единой системе высших органов власти.  </a:t>
            </a:r>
          </a:p>
          <a:p>
            <a:pPr algn="just"/>
            <a:r>
              <a:rPr lang="ru-RU" sz="2000" b="1" i="1" dirty="0"/>
              <a:t>Демократическое</a:t>
            </a:r>
            <a:r>
              <a:rPr lang="ru-RU" sz="2000" dirty="0"/>
              <a:t> – власть в государстве принадлежит народу. Единственным источником государственной власти и носителем суверенитета является народ. Народ осуществляет свою власть непосредственно и через представительные органы.</a:t>
            </a:r>
          </a:p>
          <a:p>
            <a:pPr algn="just"/>
            <a:r>
              <a:rPr lang="ru-RU" sz="2000" b="1" i="1" dirty="0"/>
              <a:t>Социальное</a:t>
            </a:r>
            <a:r>
              <a:rPr lang="ru-RU" sz="2000" dirty="0"/>
              <a:t> – государство стремится обеспечить каждому гражданину достойный уровень жизни и помощь тем, кто в ней нуждается. Человек, его права, свободы и гарантии их реализации являются наивысшей ценностью и целью общества и государства.</a:t>
            </a:r>
          </a:p>
          <a:p>
            <a:pPr algn="just"/>
            <a:r>
              <a:rPr lang="ru-RU" sz="2000" b="1" i="1" dirty="0"/>
              <a:t>Правовое</a:t>
            </a:r>
            <a:r>
              <a:rPr lang="ru-RU" sz="2000" dirty="0"/>
              <a:t> – вся деятельность государства подчиняется законам, перед законом все равны. Власть разделена на законодательную, исполнительную и судебную.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3" y="5868624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3" y="655800"/>
            <a:ext cx="1991491" cy="19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5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7594" y="917568"/>
            <a:ext cx="9028091" cy="4278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Личные права и свободы граждан Республики Беларусь</a:t>
            </a:r>
            <a:endParaRPr lang="ru-RU" sz="2000" cap="al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достойный уровень жизни, включая достаточное питание, одежду, жильё и постоянное улучшение необходимых для этого условий;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жизнь;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защиту от незаконного вмешательства в частную жизнь;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свободно передвигаться и выбирать место жительства в пределах Республики Беларусь, покидать её и беспрепятственно возвращаться обратно;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самостоятельно определять своё отношение к религии, исповедовать любую религию или не исповедовать никакой;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вступить в брак и создать семью;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свобода, неприкосновенность и достоинство личности;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свобода мнений, убеждений, их свободное выражение.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905424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" y="1104110"/>
            <a:ext cx="2102730" cy="21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3048" y="733073"/>
            <a:ext cx="9092485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Политические права и свободы граждан Республики Беларусь</a:t>
            </a:r>
            <a:endParaRPr lang="ru-RU" sz="2000" cap="al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участвовать в решении государственных дел как непосредственно, так и через свободно избранных представителей;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свободно избирать и быть избранными в государственные органы на основе всеобщего, равного, прямого или косвенного избирательного права при тайном голосовании;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получение, хранение и распространение полной, достоверной и своевременной информации о деятельности государственных органов, о политической, экономической, культурной и международной жизни, состоянии окружающей среды;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направлять личные или коллективные обращения в государственные органы;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свобода собраний, митингов, уличных шествий, демонстраций, не нарушающих правопорядок и права других граждан Республики Беларусь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9" y="733073"/>
            <a:ext cx="2180004" cy="2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3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5020" y="1080802"/>
            <a:ext cx="8718997" cy="2985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Экономические права граждан Республики Беларусь</a:t>
            </a:r>
            <a:endParaRPr lang="ru-RU" sz="2000" cap="al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труд как наиболее достойный способ самоутверждения человека;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выбор профессии, рода занятий и работы в соответствии с призванием, способностями, образованием, профессиональной подготовкой и с учётом общественных потребностей;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здоровые и безопасные условия труда;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отдых;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собственности.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" y="903115"/>
            <a:ext cx="2215167" cy="22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9718" y="847536"/>
            <a:ext cx="8512936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Социальные права граждан Республики Беларусь</a:t>
            </a:r>
            <a:endParaRPr lang="ru-RU" sz="2000" cap="al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охрану здоровья, включая бесплатное лечение за счёт государственных средств;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благоприятную окружающую среду и на возмещение вреда, причинённого нарушением этого права;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социальное обеспечение по возрасту, в случае болезни, инвалидности, утраты трудоспособности, потери кормильца и других случаях, предусмотренных законом;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жилище;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образование; доступность и бесплатность общего среднего и профессионально-технического образования;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сохранять свою национальную принадлежность. 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" y="847536"/>
            <a:ext cx="2294909" cy="22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9718" y="4995244"/>
            <a:ext cx="851293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Культурные права граждан Республики Беларусь</a:t>
            </a:r>
            <a:endParaRPr lang="ru-RU" sz="2000" cap="all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право на участие в культурной жизни;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право пользоваться родным языком, выбирать язык общения.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4" y="396407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6791" y="1029287"/>
            <a:ext cx="8594347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Обязанности гражданина Республики Беларусь</a:t>
            </a:r>
          </a:p>
          <a:p>
            <a:pPr algn="ctr"/>
            <a:endParaRPr lang="ru-RU" sz="2000" cap="al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соблюдать Конституцию Республики Беларусь и иные законы страны;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уважать государственные символы и национальные традиции Беларуси;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быть патриотом своей страны;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уважать достоинство, права, свободы, законные интересы других лиц;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беречь историко-культурное, духовное наследие и другие национальные ценности;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защищать Республику Беларусь;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принимать участие в финансировании государственных расходов путём уплаты государственных налогов, пошлин и иных платежей;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заботиться о сохранении собственного здоровья;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охранять природную среду и бережно относиться к природным ресурсам.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2" y="882086"/>
            <a:ext cx="2040027" cy="20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2" y="3248722"/>
            <a:ext cx="2386394" cy="17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5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EF968360-FE80-4C94-ACDD-7E0B5F2C7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85" b="-1184"/>
          <a:stretch/>
        </p:blipFill>
        <p:spPr bwMode="auto">
          <a:xfrm>
            <a:off x="9085633" y="-9538"/>
            <a:ext cx="3106367" cy="68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FFB40FC-09A2-492C-BE2F-B72F787D27A3}"/>
              </a:ext>
            </a:extLst>
          </p:cNvPr>
          <p:cNvSpPr/>
          <p:nvPr/>
        </p:nvSpPr>
        <p:spPr>
          <a:xfrm>
            <a:off x="4466574" y="367309"/>
            <a:ext cx="7479767" cy="5792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6053FD-AC4C-4515-B438-2721DAAAAC70}"/>
              </a:ext>
            </a:extLst>
          </p:cNvPr>
          <p:cNvSpPr txBox="1"/>
          <p:nvPr/>
        </p:nvSpPr>
        <p:spPr>
          <a:xfrm>
            <a:off x="5139269" y="2380075"/>
            <a:ext cx="66926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1. Стремление решать важнейшие вопросы коллективно. 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355E9F-6378-443C-A7C9-16EDFD8E4F19}"/>
              </a:ext>
            </a:extLst>
          </p:cNvPr>
          <p:cNvSpPr txBox="1"/>
          <p:nvPr/>
        </p:nvSpPr>
        <p:spPr>
          <a:xfrm>
            <a:off x="5139269" y="446690"/>
            <a:ext cx="6692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Изменения и дополнения Конституции Республики Беларусь, внесенные по результатам республиканского референдума 2022 года, закрепили ценностные ориентиры белорусского общества: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927542D-31F5-4635-A749-59A7C379C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" y="1389938"/>
            <a:ext cx="4781098" cy="44779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E1C22E-02D3-41E2-AA8E-F268338C556D}"/>
              </a:ext>
            </a:extLst>
          </p:cNvPr>
          <p:cNvSpPr txBox="1"/>
          <p:nvPr/>
        </p:nvSpPr>
        <p:spPr>
          <a:xfrm>
            <a:off x="5139269" y="3135287"/>
            <a:ext cx="6692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2. Традиционные семейные ценности. 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30FEBEF-DD2F-4576-8607-AE1F5250C199}"/>
              </a:ext>
            </a:extLst>
          </p:cNvPr>
          <p:cNvSpPr txBox="1"/>
          <p:nvPr/>
        </p:nvSpPr>
        <p:spPr>
          <a:xfrm>
            <a:off x="5183324" y="3524183"/>
            <a:ext cx="66926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3. Сохранение памяти об истории Великой Отечественной войны, героизме и самоотверженности белорусского народа. 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798A1E-B098-4D61-9AEE-9B5F63580AA8}"/>
              </a:ext>
            </a:extLst>
          </p:cNvPr>
          <p:cNvSpPr txBox="1"/>
          <p:nvPr/>
        </p:nvSpPr>
        <p:spPr>
          <a:xfrm>
            <a:off x="5227380" y="4666455"/>
            <a:ext cx="66926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4. Создание условий для защиты персональных данных. 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8C099B-6BA0-43CF-B701-63720298DB67}"/>
              </a:ext>
            </a:extLst>
          </p:cNvPr>
          <p:cNvSpPr txBox="1"/>
          <p:nvPr/>
        </p:nvSpPr>
        <p:spPr>
          <a:xfrm>
            <a:off x="5253713" y="5358889"/>
            <a:ext cx="66926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5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</a:rPr>
              <a:t>Взаимная ответственность гражданина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государства. 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B1EEE5D-E8D0-435A-AACF-9D26E9225857}"/>
              </a:ext>
            </a:extLst>
          </p:cNvPr>
          <p:cNvSpPr/>
          <p:nvPr/>
        </p:nvSpPr>
        <p:spPr>
          <a:xfrm rot="5400000">
            <a:off x="472207" y="5289640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55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1076" y="912354"/>
            <a:ext cx="9362941" cy="5201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/>
              <a:t>Изменения и дополнения Конституции Республики Беларусь, внесённые по результатам республиканского референдума 2022 </a:t>
            </a:r>
            <a:r>
              <a:rPr lang="ru-RU" sz="1600" b="1" dirty="0"/>
              <a:t>г.</a:t>
            </a:r>
            <a:r>
              <a:rPr lang="ru-RU" sz="1600" b="1" cap="all" dirty="0"/>
              <a:t> </a:t>
            </a:r>
            <a:endParaRPr lang="ru-RU" sz="1600" cap="all" dirty="0"/>
          </a:p>
          <a:p>
            <a:pPr algn="just"/>
            <a:r>
              <a:rPr lang="ru-RU" sz="2000" b="1" dirty="0"/>
              <a:t>Статья 2.</a:t>
            </a:r>
            <a:r>
              <a:rPr lang="ru-RU" sz="2000" dirty="0"/>
              <a:t> Государство ответственно перед гражданином за создание условий для свободного и достойного развития личности. Гражданин ответствен перед государством за неукоснительное исполнение обязанностей, возложенных на него Конституцией.</a:t>
            </a:r>
          </a:p>
          <a:p>
            <a:pPr algn="just"/>
            <a:r>
              <a:rPr lang="ru-RU" sz="2000" b="1" dirty="0"/>
              <a:t>Статья 28. </a:t>
            </a:r>
            <a:r>
              <a:rPr lang="ru-RU" sz="2000" dirty="0"/>
              <a:t>Государство создаёт условия для защиты персональных данных и безопасности личности и общества при их использовании.</a:t>
            </a:r>
          </a:p>
          <a:p>
            <a:pPr algn="just"/>
            <a:r>
              <a:rPr lang="ru-RU" sz="2000" b="1" dirty="0"/>
              <a:t>Статья 32.</a:t>
            </a:r>
            <a:r>
              <a:rPr lang="ru-RU" sz="2000" dirty="0"/>
              <a:t> Брак как союз женщины и мужчины, семья, материнство, отцовство и детство находятся под защитой государства. Государство обеспечивает приоритет воспитания детей в семье.</a:t>
            </a:r>
          </a:p>
          <a:p>
            <a:pPr algn="just"/>
            <a:r>
              <a:rPr lang="ru-RU" sz="2000" b="1" dirty="0"/>
              <a:t>Статья 54.</a:t>
            </a:r>
            <a:r>
              <a:rPr lang="ru-RU" sz="2000" dirty="0"/>
              <a:t> Сохранение исторической памяти о героическом прошлом белорусского народа, патриотизм являются долгом каждого гражданина Республики Беларусь.</a:t>
            </a:r>
          </a:p>
          <a:p>
            <a:pPr algn="just"/>
            <a:r>
              <a:rPr lang="ru-RU" sz="2000" b="1" dirty="0"/>
              <a:t>Статья 89</a:t>
            </a:r>
            <a:r>
              <a:rPr lang="ru-RU" sz="2000" b="1" baseline="30000" dirty="0"/>
              <a:t>1</a:t>
            </a:r>
            <a:r>
              <a:rPr lang="ru-RU" sz="2000" dirty="0"/>
              <a:t> Всебелорусское народное собрание – высший представительный орган народовластия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согласие. </a:t>
            </a:r>
            <a:endParaRPr lang="ru-RU" sz="2000" dirty="0">
              <a:effectLst/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5" y="1093681"/>
            <a:ext cx="1881339" cy="18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5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6033B841-EAF3-42A1-8225-93587568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1278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30918CD-2196-4DF0-8FAB-10D246DECBF2}"/>
              </a:ext>
            </a:extLst>
          </p:cNvPr>
          <p:cNvSpPr txBox="1"/>
          <p:nvPr/>
        </p:nvSpPr>
        <p:spPr>
          <a:xfrm>
            <a:off x="-184486" y="-24166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endParaRPr lang="ru-RU" sz="1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640DC0-A3EE-4F72-8347-A68611DB1C8E}"/>
              </a:ext>
            </a:extLst>
          </p:cNvPr>
          <p:cNvSpPr txBox="1"/>
          <p:nvPr/>
        </p:nvSpPr>
        <p:spPr>
          <a:xfrm>
            <a:off x="473650" y="1035604"/>
            <a:ext cx="5666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kern="700" spc="-100" dirty="0">
                <a:solidFill>
                  <a:schemeClr val="accent6">
                    <a:lumMod val="75000"/>
                  </a:schemeClr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800" b="1" i="1" kern="700" spc="-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6BC150E-E330-48CB-A636-249AF2BC7E7B}"/>
              </a:ext>
            </a:extLst>
          </p:cNvPr>
          <p:cNvSpPr txBox="1"/>
          <p:nvPr/>
        </p:nvSpPr>
        <p:spPr>
          <a:xfrm rot="10800000">
            <a:off x="5173886" y="3162542"/>
            <a:ext cx="1121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endParaRPr lang="ru-RU" sz="1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860533-2A03-4EC9-AE7B-1EEE20DE0812}"/>
              </a:ext>
            </a:extLst>
          </p:cNvPr>
          <p:cNvSpPr/>
          <p:nvPr/>
        </p:nvSpPr>
        <p:spPr>
          <a:xfrm>
            <a:off x="477474" y="5342436"/>
            <a:ext cx="566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Президент Республики Беларусь А.Г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. Лукашенко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93EEBC5-76F6-48B2-BF3D-8621D032E62C}"/>
              </a:ext>
            </a:extLst>
          </p:cNvPr>
          <p:cNvSpPr/>
          <p:nvPr/>
        </p:nvSpPr>
        <p:spPr>
          <a:xfrm rot="5400000">
            <a:off x="11321792" y="5758270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3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E99A96-F8C3-4765-973A-15884F6A7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r="31154"/>
          <a:stretch/>
        </p:blipFill>
        <p:spPr>
          <a:xfrm>
            <a:off x="953716" y="300177"/>
            <a:ext cx="3570267" cy="2621647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EF968360-FE80-4C94-ACDD-7E0B5F2C7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85" b="-1184"/>
          <a:stretch/>
        </p:blipFill>
        <p:spPr bwMode="auto">
          <a:xfrm>
            <a:off x="9243236" y="0"/>
            <a:ext cx="3106367" cy="68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FFB40FC-09A2-492C-BE2F-B72F787D27A3}"/>
              </a:ext>
            </a:extLst>
          </p:cNvPr>
          <p:cNvSpPr/>
          <p:nvPr/>
        </p:nvSpPr>
        <p:spPr>
          <a:xfrm>
            <a:off x="5255064" y="300177"/>
            <a:ext cx="6463786" cy="38220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355E9F-6378-443C-A7C9-16EDFD8E4F19}"/>
              </a:ext>
            </a:extLst>
          </p:cNvPr>
          <p:cNvSpPr txBox="1"/>
          <p:nvPr/>
        </p:nvSpPr>
        <p:spPr>
          <a:xfrm>
            <a:off x="5350962" y="444251"/>
            <a:ext cx="669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Всебелорусская акция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«Мы – граждане Беларуси»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798A1E-B098-4D61-9AEE-9B5F63580AA8}"/>
              </a:ext>
            </a:extLst>
          </p:cNvPr>
          <p:cNvSpPr txBox="1"/>
          <p:nvPr/>
        </p:nvSpPr>
        <p:spPr>
          <a:xfrm>
            <a:off x="5350962" y="1482997"/>
            <a:ext cx="64637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>
                <a:solidFill>
                  <a:schemeClr val="bg1"/>
                </a:solidFill>
              </a:rPr>
              <a:t>15 марта, в День Конституции Республики Беларусь, 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>
                <a:solidFill>
                  <a:schemeClr val="bg1"/>
                </a:solidFill>
              </a:rPr>
              <a:t>14-летним юношам и девушкам </a:t>
            </a:r>
            <a:r>
              <a:rPr lang="ru-RU" sz="2200" i="1" dirty="0" smtClean="0">
                <a:solidFill>
                  <a:schemeClr val="bg1"/>
                </a:solidFill>
              </a:rPr>
              <a:t>представители </a:t>
            </a:r>
            <a:r>
              <a:rPr lang="ru-RU" sz="2200" i="1" dirty="0">
                <a:solidFill>
                  <a:schemeClr val="bg1"/>
                </a:solidFill>
              </a:rPr>
              <a:t>законодательной и исполнительной власти, почетные люди, ветераны войны и труда в торжественной обстановке вручают паспорт гражданина Республики Беларусь. 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B1EEE5D-E8D0-435A-AACF-9D26E9225857}"/>
              </a:ext>
            </a:extLst>
          </p:cNvPr>
          <p:cNvSpPr/>
          <p:nvPr/>
        </p:nvSpPr>
        <p:spPr>
          <a:xfrm rot="5400000">
            <a:off x="472207" y="5727791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" b="8846"/>
          <a:stretch/>
        </p:blipFill>
        <p:spPr>
          <a:xfrm>
            <a:off x="192547" y="3212669"/>
            <a:ext cx="5541356" cy="28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8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FB0A26-B089-4F77-86DF-BE8E12FE9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9" y="0"/>
            <a:ext cx="8320391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443EE7F-E20B-4C7D-B2EC-9ABFD079A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85" b="-1184"/>
          <a:stretch/>
        </p:blipFill>
        <p:spPr bwMode="auto">
          <a:xfrm>
            <a:off x="0" y="0"/>
            <a:ext cx="3106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FFB40FC-09A2-492C-BE2F-B72F787D27A3}"/>
              </a:ext>
            </a:extLst>
          </p:cNvPr>
          <p:cNvSpPr/>
          <p:nvPr/>
        </p:nvSpPr>
        <p:spPr>
          <a:xfrm>
            <a:off x="2054202" y="1381328"/>
            <a:ext cx="5138891" cy="4709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6053FD-AC4C-4515-B438-2721DAAAAC70}"/>
              </a:ext>
            </a:extLst>
          </p:cNvPr>
          <p:cNvSpPr txBox="1"/>
          <p:nvPr/>
        </p:nvSpPr>
        <p:spPr>
          <a:xfrm>
            <a:off x="2117476" y="2535924"/>
            <a:ext cx="51388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chemeClr val="bg1"/>
                </a:solidFill>
              </a:rPr>
              <a:t>Конституция (с латинского «устройство, управление») – юридический документ, определяющий устройство государства, права, свободы и обязанности граждан.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4E75F97-C235-4079-B96D-08BE6F8205D1}"/>
              </a:ext>
            </a:extLst>
          </p:cNvPr>
          <p:cNvSpPr/>
          <p:nvPr/>
        </p:nvSpPr>
        <p:spPr>
          <a:xfrm rot="5400000">
            <a:off x="11321792" y="5419970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10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46514F-A551-47D1-908F-A6192D01B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90C130-4614-4D84-BFEA-0F4040AF3B91}"/>
              </a:ext>
            </a:extLst>
          </p:cNvPr>
          <p:cNvSpPr txBox="1"/>
          <p:nvPr/>
        </p:nvSpPr>
        <p:spPr>
          <a:xfrm>
            <a:off x="4876217" y="5152619"/>
            <a:ext cx="7315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A05531C-4D2D-4F3D-B242-106C216EE47F}"/>
              </a:ext>
            </a:extLst>
          </p:cNvPr>
          <p:cNvSpPr/>
          <p:nvPr/>
        </p:nvSpPr>
        <p:spPr>
          <a:xfrm rot="5400000">
            <a:off x="472207" y="5289640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89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0120" y="944250"/>
            <a:ext cx="910950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/>
              <a:t>Конституция Республики Беларусь принята </a:t>
            </a:r>
            <a:r>
              <a:rPr lang="ru-RU" sz="2800" b="1" dirty="0">
                <a:solidFill>
                  <a:srgbClr val="FF0000"/>
                </a:solidFill>
              </a:rPr>
              <a:t>15 марта 1994 года</a:t>
            </a:r>
            <a:r>
              <a:rPr lang="ru-RU" sz="2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Конституция </a:t>
            </a:r>
            <a:r>
              <a:rPr lang="ru-RU" sz="2800" dirty="0"/>
              <a:t>– </a:t>
            </a:r>
            <a:r>
              <a:rPr lang="ru-RU" sz="2800" b="1" dirty="0">
                <a:solidFill>
                  <a:srgbClr val="FF0000"/>
                </a:solidFill>
              </a:rPr>
              <a:t>Основной Закон Республики Беларусь</a:t>
            </a:r>
            <a:r>
              <a:rPr lang="ru-RU" sz="2800" dirty="0"/>
              <a:t>. В ней закреплены основы государственного устройства, принципы избирательной системы, полномочия органов государственной власти, права и обязанности граждан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/>
              <a:t>Конституция имеет высшую юридическую силу. Все законы, указы и постановления должны строго соответствовать Конституции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410" y="5094108"/>
            <a:ext cx="11322213" cy="12603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200" b="1" dirty="0">
                <a:solidFill>
                  <a:schemeClr val="bg1"/>
                </a:solidFill>
              </a:rPr>
              <a:t>В Республике Беларусь действует Конституция 1994 года с изменениями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и дополнениями, внесенными по итогам республиканских референдумов: 24 ноября 1996 г.,  </a:t>
            </a:r>
            <a:r>
              <a:rPr lang="ru-RU" sz="2200" b="1" dirty="0" smtClean="0">
                <a:solidFill>
                  <a:schemeClr val="bg1"/>
                </a:solidFill>
              </a:rPr>
              <a:t>17 </a:t>
            </a:r>
            <a:r>
              <a:rPr lang="ru-RU" sz="2200" b="1" dirty="0">
                <a:solidFill>
                  <a:schemeClr val="bg1"/>
                </a:solidFill>
              </a:rPr>
              <a:t>октября 2004 г., 27 февраля 2022 г. 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0" y="1054327"/>
            <a:ext cx="1869177" cy="18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9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1532" y="826591"/>
            <a:ext cx="9131122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Преамбула Конституции Республики Беларусь</a:t>
            </a:r>
          </a:p>
          <a:p>
            <a:r>
              <a:rPr lang="ru-RU" sz="2000" dirty="0"/>
              <a:t>«Мы, народ Республики Беларусь (Беларуси),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исходя из ответственности за настоящее и будущее Беларуси,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сознавая себя полноправным субъектом мирового сообщества и подтверждая свою приверженность общечеловеческим ценностям,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основываясь на своем неотъемлемом праве на самоопределение, сохранение национальной самобытности и суверенитета,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опираясь на многовековую историю развития белорусской государственности, культурные и духовные традиции,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утверждая права и свободы человека и гражданина, устои правового государства и социально справедливого общества,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желая обеспечить мир и гражданское согласие, благополучие граждан, незыблемость народовластия, независимость и процветание Республики Беларусь, </a:t>
            </a:r>
          </a:p>
          <a:p>
            <a:r>
              <a:rPr lang="ru-RU" sz="2000" dirty="0"/>
              <a:t>принимаем настоящую Конституцию – Основной Закон Республики Беларусь».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3" y="1104110"/>
            <a:ext cx="2027148" cy="202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6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9409" y="783799"/>
            <a:ext cx="9646276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1 «Основы конституционного строя»</a:t>
            </a:r>
            <a:endParaRPr lang="ru-RU" sz="2000" cap="al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унитарное демократическое социальное правовое государство;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человек, его права, свободы и гарантии их реализации - высшая ценность и цель общества и 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единственный источник государственной власти и носитель суверенитета - народ;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разделение государственной власти на законодательную, исполнительную и судебную;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принцип верховенства права;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государственные языки - белорусский и русский языки;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символы Республики Беларусь как суверенного государства -Государственный флаг, Государственный герб и Государственный гимн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871017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0" y="988199"/>
            <a:ext cx="1780759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7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5732" y="989424"/>
            <a:ext cx="8285253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2 «Личность. Общество. Государство»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неотъемлемые права и свободы человека и гражданина в Республике Беларусь, гарантии их реализации;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взаимные обязанности гражданина и 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обеспечение прав и свобод граждан Республики Беларусь - высшая цель 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все равны перед законом и имеют право без всякой дискриминации на равную защиту прав и законных интересов.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5731" y="4840203"/>
            <a:ext cx="8285254" cy="17204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cap="all" dirty="0"/>
              <a:t>Раздел 3 «Избирательная система. Референдум»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/>
              <a:t>принципы проведения выборов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/>
              <a:t>порядок проведения республиканских и местных референдумов 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5" y="989424"/>
            <a:ext cx="2244398" cy="22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6" y="459077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00" y="946809"/>
            <a:ext cx="8950817" cy="5139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cap="all" dirty="0"/>
              <a:t>Раздел 4 «Президент, Всебелорусское народное собрание, Парламент, Правительство, Суд»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/>
              <a:t>порядок формирования органов власти;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/>
              <a:t>принципы их взаимодействия;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/>
              <a:t>полномочия</a:t>
            </a:r>
            <a:r>
              <a:rPr lang="ru-RU" sz="2200" b="1" dirty="0"/>
              <a:t> </a:t>
            </a:r>
            <a:r>
              <a:rPr lang="ru-RU" sz="2200" dirty="0"/>
              <a:t>органов государственной власти.</a:t>
            </a:r>
          </a:p>
          <a:p>
            <a:endParaRPr lang="ru-RU" sz="2200" b="1" dirty="0"/>
          </a:p>
          <a:p>
            <a:pPr algn="just"/>
            <a:r>
              <a:rPr lang="ru-RU" b="1" dirty="0"/>
              <a:t>Президент </a:t>
            </a:r>
            <a:r>
              <a:rPr lang="ru-RU" dirty="0"/>
              <a:t>- Глава государства, гарант Конституции Республики Беларусь, прав и свобод человека и гражданина.</a:t>
            </a:r>
          </a:p>
          <a:p>
            <a:pPr algn="just"/>
            <a:r>
              <a:rPr lang="ru-RU" b="1" dirty="0"/>
              <a:t>Всебелорусское народное собрание </a:t>
            </a:r>
            <a:r>
              <a:rPr lang="ru-RU" dirty="0"/>
              <a:t>– высший представительный орган народовластия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согласие. </a:t>
            </a:r>
          </a:p>
          <a:p>
            <a:pPr algn="just"/>
            <a:r>
              <a:rPr lang="ru-RU" b="1" dirty="0"/>
              <a:t>Парламент (Национальное собрание)</a:t>
            </a:r>
            <a:r>
              <a:rPr lang="ru-RU" dirty="0"/>
              <a:t> – представительный и законодательный орган, состоит из двух палат – Палаты представителей и Совета Республики.</a:t>
            </a:r>
          </a:p>
          <a:p>
            <a:pPr algn="just"/>
            <a:r>
              <a:rPr lang="ru-RU" b="1" dirty="0"/>
              <a:t>Правительство (Совет Министров) </a:t>
            </a:r>
            <a:r>
              <a:rPr lang="ru-RU" dirty="0"/>
              <a:t>– центральный орган государственного управления, осуществляет исполнительную власть в Республике Беларусь.</a:t>
            </a:r>
          </a:p>
          <a:p>
            <a:pPr algn="just"/>
            <a:r>
              <a:rPr lang="ru-RU" b="1" dirty="0"/>
              <a:t>Суды</a:t>
            </a:r>
            <a:r>
              <a:rPr lang="ru-RU" dirty="0"/>
              <a:t> – судебная власть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0" y="946809"/>
            <a:ext cx="2051215" cy="20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12849</TotalTime>
  <Words>1617</Words>
  <Application>Microsoft Office PowerPoint</Application>
  <PresentationFormat>Широкоэкранный</PresentationFormat>
  <Paragraphs>150</Paragraphs>
  <Slides>20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  <vt:variant>
        <vt:lpstr>Произвольные показы</vt:lpstr>
      </vt:variant>
      <vt:variant>
        <vt:i4>1</vt:i4>
      </vt:variant>
    </vt:vector>
  </HeadingPairs>
  <TitlesOfParts>
    <vt:vector size="28" baseType="lpstr">
      <vt:lpstr>Arial Black</vt:lpstr>
      <vt:lpstr>Wingdings</vt:lpstr>
      <vt:lpstr>Calibri</vt:lpstr>
      <vt:lpstr>Arial</vt:lpstr>
      <vt:lpstr>Times New Roman</vt:lpstr>
      <vt:lpstr>Arial Narrow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user</cp:lastModifiedBy>
  <cp:revision>963</cp:revision>
  <cp:lastPrinted>2018-12-07T06:48:34Z</cp:lastPrinted>
  <dcterms:created xsi:type="dcterms:W3CDTF">2018-12-03T10:14:15Z</dcterms:created>
  <dcterms:modified xsi:type="dcterms:W3CDTF">2026-03-09T02:37:21Z</dcterms:modified>
</cp:coreProperties>
</file>