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12"/>
  </p:notesMasterIdLst>
  <p:handoutMasterIdLst>
    <p:handoutMasterId r:id="rId13"/>
  </p:handoutMasterIdLst>
  <p:sldIdLst>
    <p:sldId id="257" r:id="rId2"/>
    <p:sldId id="802" r:id="rId3"/>
    <p:sldId id="256" r:id="rId4"/>
    <p:sldId id="807" r:id="rId5"/>
    <p:sldId id="804" r:id="rId6"/>
    <p:sldId id="803" r:id="rId7"/>
    <p:sldId id="282" r:id="rId8"/>
    <p:sldId id="283" r:id="rId9"/>
    <p:sldId id="805" r:id="rId10"/>
    <p:sldId id="80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7E9CD8"/>
    <a:srgbClr val="FFFF66"/>
    <a:srgbClr val="CCFF99"/>
    <a:srgbClr val="FFCC99"/>
    <a:srgbClr val="99FF66"/>
    <a:srgbClr val="66FFFF"/>
    <a:srgbClr val="33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9" autoAdjust="0"/>
    <p:restoredTop sz="90370" autoAdjust="0"/>
  </p:normalViewPr>
  <p:slideViewPr>
    <p:cSldViewPr>
      <p:cViewPr varScale="1">
        <p:scale>
          <a:sx n="81" d="100"/>
          <a:sy n="81" d="100"/>
        </p:scale>
        <p:origin x="1122" y="132"/>
      </p:cViewPr>
      <p:guideLst>
        <p:guide orient="horz" pos="2160"/>
        <p:guide pos="288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270" y="112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5694"/>
    </p:cViewPr>
  </p:sorterViewPr>
  <p:notesViewPr>
    <p:cSldViewPr>
      <p:cViewPr varScale="1">
        <p:scale>
          <a:sx n="48" d="100"/>
          <a:sy n="48" d="100"/>
        </p:scale>
        <p:origin x="-290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BCB5A97-3449-40E6-8DB9-7E32A252FB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EB30529-2647-4AD8-AE4F-28179BCB57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214A541-4A1B-4452-ADE6-56220FD8FAD4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6EABF5A-A97B-4FF5-AB2A-13BF43A4B6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E3D9EF8-2846-4B41-A713-CE25DFC23FF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6BEBD875-C821-4CC3-86FB-96B34F55A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87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3CE846-442D-47B7-A436-A7B88B4C88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3D9B0C-F325-455E-9FF8-96FFC37A02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9F55C6-7087-4772-87A5-2B7F8A8E586D}" type="datetimeFigureOut">
              <a:rPr lang="ru-RU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16D48B2-3694-42BA-BCC1-C518D88E4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7ED5950-1419-44A5-B97D-18AA3B12F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FF7BA2-C121-427B-B4BB-781635528D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538CA-6CEB-4DB6-A38B-2753AC21E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230661-10E9-4AB2-9239-18A9BEE7E6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23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30661-10E9-4AB2-9239-18A9BEE7E61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29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3D712-E86D-4961-8198-0E13A55BC968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F1D1-4BE4-48E8-A625-8750E94F22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34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45574-11BA-4D7B-A5A6-E3169F5CCDA8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E713-0B44-4920-BC6B-9673BEF1FD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34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45574-11BA-4D7B-A5A6-E3169F5CCDA8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E713-0B44-4920-BC6B-9673BEF1FD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292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45574-11BA-4D7B-A5A6-E3169F5CCDA8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E713-0B44-4920-BC6B-9673BEF1FD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25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BC39E-6045-4318-B2A4-7D61B5C4C9B1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4E7B-5576-4CB4-B408-62C608461A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23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907AD-DB11-41DF-8330-0EC034323F9E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8334-F5EC-4D3A-94BD-5A99E35E4C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59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3BE4F-4AF3-41F0-8970-A4151376100B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6708-0F34-4EA4-854E-97F8AE4862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84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3A866-E485-4247-AF85-CD8A5B30AB94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4BDA-B269-40AB-BE8C-23F9290000A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7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E8784-C3DC-47BE-A4B6-D183E9B6DDBC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016-9719-43DC-96E9-F5CD4B02415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26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2FAD5-E850-43AB-8D34-3B728DC2E936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7AEF-1C7D-49E7-810A-2CACBBE74D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28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53047-1235-404A-A15B-13BD04954D32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E639-D408-4068-A538-93553313DF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1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7BAE9-0139-4F33-AE8F-ABBA25F2EB54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200-4ABB-4BD1-B85F-C6BEB889F2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32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0787F-0B11-4687-858E-66DE6FC62904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AAA9-BF97-4D4C-A186-9F706B7E8D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02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fld id="{8E145574-11BA-4D7B-A5A6-E3169F5CCDA8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B2AE713-0B44-4920-BC6B-9673BEF1FD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4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145574-11BA-4D7B-A5A6-E3169F5CCDA8}" type="datetimeFigureOut">
              <a:rPr lang="ru-RU" smtClean="0"/>
              <a:pPr>
                <a:defRPr/>
              </a:pPr>
              <a:t>02.02.2026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B2AE713-0B44-4920-BC6B-9673BEF1FD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966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DE6726-E060-4191-AEB9-2EF983656C9B}"/>
              </a:ext>
            </a:extLst>
          </p:cNvPr>
          <p:cNvSpPr/>
          <p:nvPr/>
        </p:nvSpPr>
        <p:spPr>
          <a:xfrm>
            <a:off x="1619672" y="1496271"/>
            <a:ext cx="68407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курит </a:t>
            </a:r>
            <a:r>
              <a:rPr lang="ru-RU" altLang="ru-RU" sz="36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altLang="ru-RU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altLang="ru-RU" sz="44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 </a:t>
            </a:r>
            <a:endParaRPr lang="ru-RU" altLang="ru-RU" sz="1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опасны </a:t>
            </a:r>
            <a:r>
              <a:rPr lang="ru-RU" altLang="ru-RU" sz="3600" b="1" dirty="0" err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вейпы</a:t>
            </a:r>
            <a:r>
              <a:rPr lang="ru-RU" altLang="ru-RU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как говорить об этом с ребёнком?</a:t>
            </a:r>
            <a:endParaRPr lang="ru-RU" sz="5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 descr="Вейп аллергиясының суреттері: смотрите и скачивайте изображения — Яндекс  Картинки">
            <a:extLst>
              <a:ext uri="{FF2B5EF4-FFF2-40B4-BE49-F238E27FC236}">
                <a16:creationId xmlns:a16="http://schemas.microsoft.com/office/drawing/2014/main" id="{8FABAEFE-8325-4A66-8888-E21DAF00E95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3456384" cy="1872207"/>
          </a:xfrm>
          <a:prstGeom prst="rect">
            <a:avLst/>
          </a:prstGeom>
          <a:solidFill>
            <a:srgbClr val="052F6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2B992495-FAA8-4170-BB55-48E3CA1D10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1152584" cy="1080120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6332189-B73E-4476-B3FD-3060302A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696" y="548680"/>
            <a:ext cx="7200800" cy="61499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Профилактика </a:t>
            </a:r>
            <a:r>
              <a:rPr lang="ru-RU" sz="2200" b="1" dirty="0" err="1"/>
              <a:t>вейпинга</a:t>
            </a:r>
            <a:r>
              <a:rPr lang="ru-RU" sz="2200" b="1" dirty="0"/>
              <a:t> среди подростков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8BCABEF-1747-44A8-AAA5-9D4780FD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8118"/>
            <a:ext cx="7362400" cy="1048797"/>
          </a:xfrm>
        </p:spPr>
        <p:txBody>
          <a:bodyPr/>
          <a:lstStyle/>
          <a:p>
            <a:pPr algn="ctr"/>
            <a:r>
              <a:rPr lang="ru-RU" dirty="0"/>
              <a:t>Профилактика </a:t>
            </a:r>
            <a:r>
              <a:rPr lang="ru-RU" dirty="0" err="1"/>
              <a:t>вейпинга</a:t>
            </a:r>
            <a:r>
              <a:rPr lang="ru-RU" dirty="0"/>
              <a:t> среди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222287"/>
            <a:ext cx="7920880" cy="363651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B2EBB4-519C-420C-AD92-4E8D3330FA99}"/>
              </a:ext>
            </a:extLst>
          </p:cNvPr>
          <p:cNvSpPr/>
          <p:nvPr/>
        </p:nvSpPr>
        <p:spPr>
          <a:xfrm>
            <a:off x="2051720" y="2348880"/>
            <a:ext cx="60486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внимание !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A6B80E-765F-4A55-BEEE-B21FC7586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4941168"/>
            <a:ext cx="2591041" cy="177873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586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4E1CC24D-D0F2-4EEB-8AD6-4DB964C60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503945" y="729096"/>
            <a:ext cx="1511376" cy="2304256"/>
          </a:xfr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vert">
            <a:normAutofit fontScale="92500" lnSpcReduction="20000"/>
          </a:bodyPr>
          <a:lstStyle/>
          <a:p>
            <a:pPr algn="ctr" eaLnBrk="1" hangingPunct="1">
              <a:defRPr/>
            </a:pP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Что такое </a:t>
            </a:r>
            <a:r>
              <a:rPr lang="ru-RU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вейпинг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697B6-78C5-437A-91C0-165B850FB547}"/>
              </a:ext>
            </a:extLst>
          </p:cNvPr>
          <p:cNvSpPr txBox="1"/>
          <p:nvPr/>
        </p:nvSpPr>
        <p:spPr>
          <a:xfrm>
            <a:off x="2555776" y="188640"/>
            <a:ext cx="6408712" cy="44627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105000"/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3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Вейпинг</a:t>
            </a: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(от англ. </a:t>
            </a:r>
            <a:r>
              <a:rPr lang="en-US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VAPING</a:t>
            </a: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парение) - процесс курения электронной сигареты или других подобных устройств вдыханием пара.</a:t>
            </a: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105000"/>
              <a:defRPr/>
            </a:pPr>
            <a:r>
              <a:rPr lang="ru-RU" sz="23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3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Вейпы</a:t>
            </a: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бывают разных форм и размеров. У большинства есть аккумулятор, нагревательный элемент и резервуар для жидкости.</a:t>
            </a: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SzPct val="105000"/>
              <a:defRPr/>
            </a:pP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Электронные сигареты производят аэрозоль при нагревании жидкости, которая обычно содержит ароматизаторы, никотин и другие химические вещества.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9DB99-8CD9-478C-86FB-22EF6460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480720" cy="3744416"/>
          </a:xfrm>
          <a:solidFill>
            <a:schemeClr val="tx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При нагреве в жидкости образуются вредные вещества: </a:t>
            </a:r>
            <a:r>
              <a:rPr lang="ru-RU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канцерогены (формальдегид, акролеин), тяжелые металлы (хром, никель, свинец)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и токсичные соединения, вызывающие зависимость, раздражение дыхательных путей, аллергии, бронхиальную астму, проблемы с сердцем (инфаркты, инсульты) и легкими, а также повышается риск  заболеваемости раком.</a:t>
            </a:r>
            <a:b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2016224" cy="194421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Состав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жидкости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для </a:t>
            </a:r>
            <a:r>
              <a:rPr lang="ru-RU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вейпа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3F31C6-0DFB-4C4D-944A-C31E1CD4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023" b="8000"/>
          <a:stretch/>
        </p:blipFill>
        <p:spPr>
          <a:xfrm>
            <a:off x="5364088" y="4653136"/>
            <a:ext cx="2880320" cy="1944215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9172B7-B798-4C43-A070-5BF2FA363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653136"/>
            <a:ext cx="2908838" cy="191176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35E71-35E6-43AE-AA19-D14FBFAA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2656"/>
            <a:ext cx="8748464" cy="63367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1924C-6539-4784-B148-55B5B55CA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2420888"/>
            <a:ext cx="2664296" cy="2410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111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H="1" flipV="1">
            <a:off x="107504" y="764704"/>
            <a:ext cx="2376264" cy="2880320"/>
          </a:xfr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 подготовиться к разговору </a:t>
            </a:r>
            <a:b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ребенком?</a:t>
            </a:r>
            <a:b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чего начать? </a:t>
            </a:r>
            <a:br>
              <a:rPr lang="ru-RU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7" y="260647"/>
            <a:ext cx="6264697" cy="3672409"/>
          </a:xfr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Перед разговором изучите информацию об электронных сигаретах и подготовьте аргументы.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Будьте терпеливы, готовыми выслушать и построить полноценный диалог.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Начните с вопросов: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1.расспросите подростка, как давно он 	попробовал 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вейп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2. как часто курит;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3. в каких ситуациях ему этого хочется и почему?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(Вам станут понятны причины и мотивы поступка, а ребенок поймет, что вы не настроены на нравоучения).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Спокойно озвучьте свою позицию, но не старайтесь вызвать у ребенка чувство стыда.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Предложите помощь, но не давите.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D3C4E-6D12-4363-BD8B-3B85F8039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" t="24042" r="14" b="-1"/>
          <a:stretch/>
        </p:blipFill>
        <p:spPr>
          <a:xfrm>
            <a:off x="1374505" y="4241645"/>
            <a:ext cx="4061591" cy="23761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875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2448272" cy="33123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Вместо эмоций-только факты, в которых вы уверены</a:t>
            </a:r>
            <a:b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60648"/>
            <a:ext cx="5904656" cy="3888432"/>
          </a:xfr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C6BB"/>
              </a:buClr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Фраза «Нельзя курить» не убедительна.</a:t>
            </a:r>
          </a:p>
          <a:p>
            <a:pPr lvl="0">
              <a:buClr>
                <a:srgbClr val="00C6BB"/>
              </a:buClr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Не сравнивайте табачные изделия по  степени вредности. Они все несут риск зависимости, ущерб 	здоровью и качеству жизни.</a:t>
            </a:r>
          </a:p>
          <a:p>
            <a:pPr lvl="0">
              <a:buClr>
                <a:srgbClr val="00C6BB"/>
              </a:buClr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Помните о том, что </a:t>
            </a:r>
            <a:r>
              <a:rPr lang="ru-RU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вейпинг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может вызывать опасную, агрессивную форму рака (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carcinoma in situ)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09D6C-6D40-431C-9726-D856B690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466856"/>
            <a:ext cx="2952328" cy="213049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313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>
            <a:extLst>
              <a:ext uri="{FF2B5EF4-FFF2-40B4-BE49-F238E27FC236}">
                <a16:creationId xmlns:a16="http://schemas.microsoft.com/office/drawing/2014/main" id="{CE8AA264-4231-44AE-88FA-C5A0F6ABA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575555" y="1304764"/>
            <a:ext cx="1440163" cy="223224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vert">
            <a:normAutofit fontScale="85000" lnSpcReduction="10000"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AFEE2-F0AE-4634-BF46-0700B9018D82}"/>
              </a:ext>
            </a:extLst>
          </p:cNvPr>
          <p:cNvSpPr txBox="1"/>
          <p:nvPr/>
        </p:nvSpPr>
        <p:spPr>
          <a:xfrm>
            <a:off x="2555776" y="142875"/>
            <a:ext cx="6445349" cy="4339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Избегайте цифр, свидетельствующих о том, сколько молодых людей употребляют табачные изделия, и любых упоминаний, что это кто-то считает «крутым».</a:t>
            </a: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Не используйте упоминание  о курении в контексте других рискованных форм поведения, которые нравятся молодежи.</a:t>
            </a: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69888" indent="-285750" algn="just">
              <a:buClr>
                <a:schemeClr val="accent5">
                  <a:lumMod val="50000"/>
                </a:schemeClr>
              </a:buClr>
              <a:buSzPct val="105000"/>
              <a:buFont typeface="Wingdings" panose="05000000000000000000" pitchFamily="2" charset="2"/>
              <a:buChar char="Ø"/>
              <a:defRPr/>
            </a:pP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Так, например, фраза «Когда ты куришь, ты играешь в рулетку со своим здоровьем» может вызвать реакцию, противоположную ожидаемой.</a:t>
            </a: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4. Не лишайте ребенка карманных денег. Это вызовет лишь сопротивление. Просто вместе обсуждайте на что ребенок их может потратить и проконтролируйте.</a:t>
            </a:r>
          </a:p>
          <a:p>
            <a:pPr marL="84138" algn="just">
              <a:buClr>
                <a:schemeClr val="accent5">
                  <a:lumMod val="50000"/>
                </a:schemeClr>
              </a:buClr>
              <a:buSzPct val="105000"/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67F59-2A6A-4B4D-B96F-AA3923D5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8024" y="4601676"/>
            <a:ext cx="3096344" cy="20929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4B0EEE-E32E-4BFB-AA19-F8D79EF475FB}"/>
              </a:ext>
            </a:extLst>
          </p:cNvPr>
          <p:cNvSpPr/>
          <p:nvPr/>
        </p:nvSpPr>
        <p:spPr>
          <a:xfrm>
            <a:off x="0" y="1557338"/>
            <a:ext cx="2536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cap="all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556ACF-CEA8-431F-AED3-0E0FD6189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2520280" cy="1800200"/>
          </a:xfr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Советы </a:t>
            </a:r>
            <a:br>
              <a:rPr lang="ru-RU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родителям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FE030-A1CF-453D-81DE-A74991BB039F}"/>
              </a:ext>
            </a:extLst>
          </p:cNvPr>
          <p:cNvSpPr txBox="1"/>
          <p:nvPr/>
        </p:nvSpPr>
        <p:spPr>
          <a:xfrm>
            <a:off x="2699793" y="260648"/>
            <a:ext cx="6192688" cy="440120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Вместо запретов и наказаний - ищем варианты альтернативного поведения.</a:t>
            </a: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Отправьтесь в поход или небольшое путешествие, где у ребенка просто не будет возможности «парить». Он забудет о вредной «игрушке».</a:t>
            </a: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Подберите ребенку кружки и секции или поддержите имеющиеся у него увлечения. Уделяйте больше времени семейному досугу.</a:t>
            </a: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	Можно в качестве воспитательной меры найти подростку подработку. Времени курить не будет, а возможность купить что-то полезное на собственные деньги порадует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06C3E0-6F4F-4448-AACC-1CA13F833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720" r="9316"/>
          <a:stretch/>
        </p:blipFill>
        <p:spPr>
          <a:xfrm>
            <a:off x="5004048" y="4661853"/>
            <a:ext cx="3384377" cy="20479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10801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Если вы обнаружили </a:t>
            </a:r>
            <a:r>
              <a:rPr lang="ru-RU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вейп</a:t>
            </a:r>
            <a:r>
              <a:rPr lang="ru-RU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вещах ребенка……..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Сохраняйте спокойствие, наберитесь терпения, подготовьтесь к разговору и постарайтесь понять, почему ребенок начал курить (это почти  эпидемия среди молодежи).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Знайте, что </a:t>
            </a:r>
            <a:r>
              <a:rPr lang="ru-RU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вейпинг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— это не безобидно, это зависимость, которая крадет здоровье и мечты.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Постарайтесь контролировать финансы и поведение  вашего ребенка: обращайте внимание на новые вещи, скрытность, частые уходы подростка из дома.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Будьте примером своему ребенку: если курите сами — бросайте вместе!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Обратитесь к специалисту: если зависимость сильная и вы  не справляйтесь сами — идите вместе к врачу, постарайтесь,  чтобы ребенок дал согласие на посещение специалиста и признал, что ему надо от этого избавляться, что он готов принять вашу помощь! </a:t>
            </a:r>
          </a:p>
          <a:p>
            <a:pPr marL="0" indent="0">
              <a:buNone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500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5697</TotalTime>
  <Words>312</Words>
  <Application>Microsoft Office PowerPoint</Application>
  <PresentationFormat>Экран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Times New Roman</vt:lpstr>
      <vt:lpstr>Trebuchet MS</vt:lpstr>
      <vt:lpstr>Wingdings</vt:lpstr>
      <vt:lpstr>Wingdings 2</vt:lpstr>
      <vt:lpstr>Цитаты</vt:lpstr>
      <vt:lpstr>Презентация PowerPoint</vt:lpstr>
      <vt:lpstr>Презентация PowerPoint</vt:lpstr>
      <vt:lpstr> При нагреве в жидкости образуются вредные вещества: канцерогены (формальдегид, акролеин), тяжелые металлы (хром, никель, свинец) и токсичные соединения, вызывающие зависимость, раздражение дыхательных путей, аллергии, бронхиальную астму, проблемы с сердцем (инфаркты, инсульты) и легкими, а также повышается риск  заболеваемости раком. </vt:lpstr>
      <vt:lpstr>Презентация PowerPoint</vt:lpstr>
      <vt:lpstr>  Как подготовиться к разговору  с ребенком?  С чего начать?  </vt:lpstr>
      <vt:lpstr>Вместо эмоций-только факты, в которых вы уверены   </vt:lpstr>
      <vt:lpstr>Презентация PowerPoint</vt:lpstr>
      <vt:lpstr>Советы  родителям </vt:lpstr>
      <vt:lpstr>Если вы обнаружили вейп в вещах ребенка……..</vt:lpstr>
      <vt:lpstr>Профилактика вейпинга среди подростков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ДЕКРЕТ ПРЕЗИДЕНТА РЕСПУБЛИКИ БЕЛАРУСЬ   № 18   24 ноября 2006 г.</dc:title>
  <dc:creator>Nastya</dc:creator>
  <cp:lastModifiedBy>Мария Громыко</cp:lastModifiedBy>
  <cp:revision>184</cp:revision>
  <dcterms:created xsi:type="dcterms:W3CDTF">2012-10-14T14:35:20Z</dcterms:created>
  <dcterms:modified xsi:type="dcterms:W3CDTF">2026-02-02T08:31:44Z</dcterms:modified>
</cp:coreProperties>
</file>