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0" r:id="rId1"/>
  </p:sldMasterIdLst>
  <p:notesMasterIdLst>
    <p:notesMasterId r:id="rId12"/>
  </p:notesMasterIdLst>
  <p:sldIdLst>
    <p:sldId id="256" r:id="rId2"/>
    <p:sldId id="301" r:id="rId3"/>
    <p:sldId id="308" r:id="rId4"/>
    <p:sldId id="309" r:id="rId5"/>
    <p:sldId id="312" r:id="rId6"/>
    <p:sldId id="313" r:id="rId7"/>
    <p:sldId id="316" r:id="rId8"/>
    <p:sldId id="315" r:id="rId9"/>
    <p:sldId id="318" r:id="rId10"/>
    <p:sldId id="320" r:id="rId11"/>
  </p:sldIdLst>
  <p:sldSz cx="18288000" cy="10287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640582-6EE3-4256-A771-1F0B2210299F}">
          <p14:sldIdLst>
            <p14:sldId id="256"/>
            <p14:sldId id="301"/>
            <p14:sldId id="308"/>
            <p14:sldId id="309"/>
            <p14:sldId id="312"/>
            <p14:sldId id="313"/>
            <p14:sldId id="316"/>
            <p14:sldId id="315"/>
            <p14:sldId id="318"/>
            <p14:sldId id="320"/>
          </p14:sldIdLst>
        </p14:section>
        <p14:section name="Раздел без заголовка" id="{4E2FC745-EC7F-4FC6-8D07-B47B89042F3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CCCCFF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744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B3ABC-AA67-46A3-90FD-83E597462EB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1DA65E-02C5-4BD5-B468-26A605500458}">
      <dgm:prSet phldrT="[Текст]" custT="1"/>
      <dgm:spPr>
        <a:solidFill>
          <a:srgbClr val="0070C0"/>
        </a:solidFill>
        <a:ln>
          <a:solidFill>
            <a:srgbClr val="0070C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44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Зависимость</a:t>
          </a:r>
          <a:r>
            <a:rPr lang="ru-RU" sz="4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ru-RU" sz="4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– </a:t>
          </a:r>
          <a:r>
            <a:rPr lang="ru-RU" sz="3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это заболевание, связанное с удовлетворением патологической потребности</a:t>
          </a:r>
        </a:p>
      </dgm:t>
    </dgm:pt>
    <dgm:pt modelId="{AD7EB900-45FB-4B7A-934E-C145145A6480}" type="parTrans" cxnId="{602040B3-33D7-48C2-B2D4-88A8CE5610DF}">
      <dgm:prSet/>
      <dgm:spPr/>
      <dgm:t>
        <a:bodyPr/>
        <a:lstStyle/>
        <a:p>
          <a:endParaRPr lang="ru-RU"/>
        </a:p>
      </dgm:t>
    </dgm:pt>
    <dgm:pt modelId="{E084A3EC-ABBA-4AB9-8D9B-E40BFF68CBDA}" type="sibTrans" cxnId="{602040B3-33D7-48C2-B2D4-88A8CE5610DF}">
      <dgm:prSet/>
      <dgm:spPr/>
      <dgm:t>
        <a:bodyPr/>
        <a:lstStyle/>
        <a:p>
          <a:endParaRPr lang="ru-RU"/>
        </a:p>
      </dgm:t>
    </dgm:pt>
    <dgm:pt modelId="{9B94C58F-041F-474D-A872-6F390E7AE982}">
      <dgm:prSet phldrT="[Текст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Патологическая (ложная) потребность– </a:t>
          </a:r>
        </a:p>
        <a:p>
          <a:r>
            <a:rPr lang="ru-RU" sz="3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болезненная, неестественная, </a:t>
          </a:r>
        </a:p>
        <a:p>
          <a:r>
            <a:rPr lang="ru-RU" sz="3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не свойственная человеку от природы</a:t>
          </a:r>
        </a:p>
        <a:p>
          <a:endParaRPr lang="ru-RU" sz="3000" dirty="0"/>
        </a:p>
      </dgm:t>
    </dgm:pt>
    <dgm:pt modelId="{73EADDFF-E92A-42BB-8F45-75DA8C099B48}" type="parTrans" cxnId="{D6E8121B-FE56-4F60-A1E7-D6B57482573E}">
      <dgm:prSet/>
      <dgm:spPr/>
      <dgm:t>
        <a:bodyPr/>
        <a:lstStyle/>
        <a:p>
          <a:endParaRPr lang="ru-RU"/>
        </a:p>
      </dgm:t>
    </dgm:pt>
    <dgm:pt modelId="{2045ED5F-9F82-4654-B5D2-5EE65D92E2D1}" type="sibTrans" cxnId="{D6E8121B-FE56-4F60-A1E7-D6B57482573E}">
      <dgm:prSet/>
      <dgm:spPr/>
      <dgm:t>
        <a:bodyPr/>
        <a:lstStyle/>
        <a:p>
          <a:endParaRPr lang="ru-RU"/>
        </a:p>
      </dgm:t>
    </dgm:pt>
    <dgm:pt modelId="{6DBC5A94-8EB4-4E08-B479-D59D40EE5287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600" b="1" i="0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Физиологические, социальные, духовные потребности:</a:t>
          </a:r>
          <a:endParaRPr lang="ru-RU" sz="3600" b="1" i="0" dirty="0">
            <a:solidFill>
              <a:schemeClr val="tx1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anose="020B0604020202020204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3000" b="1" i="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потребность в воздухе, воде, пище, сне.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3000" b="1" i="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Кроме этого, человек нуждается в любви, в понимании,  безопасности, гармонии, саморазвитии</a:t>
          </a:r>
          <a:r>
            <a:rPr lang="ru-RU" sz="3000" b="1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.</a:t>
          </a:r>
          <a:endParaRPr lang="ru-RU" sz="3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581A1DA-5333-4814-8A0F-600F50E29C33}" type="parTrans" cxnId="{EB6C3036-EB80-4C1B-8873-815057EA12C2}">
      <dgm:prSet/>
      <dgm:spPr/>
      <dgm:t>
        <a:bodyPr/>
        <a:lstStyle/>
        <a:p>
          <a:endParaRPr lang="ru-RU"/>
        </a:p>
      </dgm:t>
    </dgm:pt>
    <dgm:pt modelId="{2B7BF7B8-345F-44C2-B57A-4981608AF1A5}" type="sibTrans" cxnId="{EB6C3036-EB80-4C1B-8873-815057EA12C2}">
      <dgm:prSet/>
      <dgm:spPr/>
      <dgm:t>
        <a:bodyPr/>
        <a:lstStyle/>
        <a:p>
          <a:endParaRPr lang="ru-RU"/>
        </a:p>
      </dgm:t>
    </dgm:pt>
    <dgm:pt modelId="{A7423D78-8B14-4213-BC04-10029F290F23}" type="pres">
      <dgm:prSet presAssocID="{62DB3ABC-AA67-46A3-90FD-83E597462EB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8F41360-7586-468E-B6CF-F5B441D65481}" type="pres">
      <dgm:prSet presAssocID="{151DA65E-02C5-4BD5-B468-26A605500458}" presName="root" presStyleCnt="0">
        <dgm:presLayoutVars>
          <dgm:chMax/>
          <dgm:chPref val="4"/>
        </dgm:presLayoutVars>
      </dgm:prSet>
      <dgm:spPr/>
    </dgm:pt>
    <dgm:pt modelId="{AA23E37A-2605-43A8-B9A7-185590BD8475}" type="pres">
      <dgm:prSet presAssocID="{151DA65E-02C5-4BD5-B468-26A605500458}" presName="rootComposite" presStyleCnt="0">
        <dgm:presLayoutVars/>
      </dgm:prSet>
      <dgm:spPr/>
    </dgm:pt>
    <dgm:pt modelId="{05A8523C-7B69-4A2C-A873-69E4FE4C4387}" type="pres">
      <dgm:prSet presAssocID="{151DA65E-02C5-4BD5-B468-26A605500458}" presName="rootText" presStyleLbl="node0" presStyleIdx="0" presStyleCnt="1" custScaleY="64530" custLinFactNeighborX="-481" custLinFactNeighborY="-18271">
        <dgm:presLayoutVars>
          <dgm:chMax/>
          <dgm:chPref val="4"/>
        </dgm:presLayoutVars>
      </dgm:prSet>
      <dgm:spPr/>
    </dgm:pt>
    <dgm:pt modelId="{EF62FEEA-25F9-4575-893B-35C161F09550}" type="pres">
      <dgm:prSet presAssocID="{151DA65E-02C5-4BD5-B468-26A605500458}" presName="childShape" presStyleCnt="0">
        <dgm:presLayoutVars>
          <dgm:chMax val="0"/>
          <dgm:chPref val="0"/>
        </dgm:presLayoutVars>
      </dgm:prSet>
      <dgm:spPr/>
    </dgm:pt>
    <dgm:pt modelId="{20216E06-529C-4355-B7AC-8CDC7A92FAC4}" type="pres">
      <dgm:prSet presAssocID="{9B94C58F-041F-474D-A872-6F390E7AE982}" presName="childComposite" presStyleCnt="0">
        <dgm:presLayoutVars>
          <dgm:chMax val="0"/>
          <dgm:chPref val="0"/>
        </dgm:presLayoutVars>
      </dgm:prSet>
      <dgm:spPr/>
    </dgm:pt>
    <dgm:pt modelId="{BA2B8464-88AB-4A04-917E-E5B110CE13CE}" type="pres">
      <dgm:prSet presAssocID="{9B94C58F-041F-474D-A872-6F390E7AE982}" presName="Image" presStyleLbl="node1" presStyleIdx="0" presStyleCnt="2" custScaleX="214913" custScaleY="131250" custLinFactNeighborX="-112" custLinFactNeighborY="-1651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7CB597DE-E6DC-4997-955A-D0146A850454}" type="pres">
      <dgm:prSet presAssocID="{9B94C58F-041F-474D-A872-6F390E7AE982}" presName="childText" presStyleLbl="lnNode1" presStyleIdx="0" presStyleCnt="2" custScaleX="77373" custScaleY="129916" custLinFactNeighborX="55" custLinFactNeighborY="-14323">
        <dgm:presLayoutVars>
          <dgm:chMax val="0"/>
          <dgm:chPref val="0"/>
          <dgm:bulletEnabled val="1"/>
        </dgm:presLayoutVars>
      </dgm:prSet>
      <dgm:spPr/>
    </dgm:pt>
    <dgm:pt modelId="{0DC5D71B-8F07-428E-BA89-CE5F9741C3C9}" type="pres">
      <dgm:prSet presAssocID="{6DBC5A94-8EB4-4E08-B479-D59D40EE5287}" presName="childComposite" presStyleCnt="0">
        <dgm:presLayoutVars>
          <dgm:chMax val="0"/>
          <dgm:chPref val="0"/>
        </dgm:presLayoutVars>
      </dgm:prSet>
      <dgm:spPr/>
    </dgm:pt>
    <dgm:pt modelId="{A21601C8-7194-4452-8894-D8ADE7A36F6F}" type="pres">
      <dgm:prSet presAssocID="{6DBC5A94-8EB4-4E08-B479-D59D40EE5287}" presName="Image" presStyleLbl="node1" presStyleIdx="1" presStyleCnt="2" custScaleX="212656" custScaleY="148034" custLinFactNeighborX="-3390" custLinFactNeighborY="-9365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50817D7C-43FA-41D8-9B4A-0B482FC403F6}" type="pres">
      <dgm:prSet presAssocID="{6DBC5A94-8EB4-4E08-B479-D59D40EE5287}" presName="childText" presStyleLbl="lnNode1" presStyleIdx="1" presStyleCnt="2" custScaleX="78049" custScaleY="137018" custLinFactNeighborX="-479" custLinFactNeighborY="-11594">
        <dgm:presLayoutVars>
          <dgm:chMax val="0"/>
          <dgm:chPref val="0"/>
          <dgm:bulletEnabled val="1"/>
        </dgm:presLayoutVars>
      </dgm:prSet>
      <dgm:spPr/>
    </dgm:pt>
  </dgm:ptLst>
  <dgm:cxnLst>
    <dgm:cxn modelId="{C6DA260F-0A39-43F6-875C-9AEAE63A44A4}" type="presOf" srcId="{6DBC5A94-8EB4-4E08-B479-D59D40EE5287}" destId="{50817D7C-43FA-41D8-9B4A-0B482FC403F6}" srcOrd="0" destOrd="0" presId="urn:microsoft.com/office/officeart/2008/layout/PictureAccentList"/>
    <dgm:cxn modelId="{D6E8121B-FE56-4F60-A1E7-D6B57482573E}" srcId="{151DA65E-02C5-4BD5-B468-26A605500458}" destId="{9B94C58F-041F-474D-A872-6F390E7AE982}" srcOrd="0" destOrd="0" parTransId="{73EADDFF-E92A-42BB-8F45-75DA8C099B48}" sibTransId="{2045ED5F-9F82-4654-B5D2-5EE65D92E2D1}"/>
    <dgm:cxn modelId="{EB6C3036-EB80-4C1B-8873-815057EA12C2}" srcId="{151DA65E-02C5-4BD5-B468-26A605500458}" destId="{6DBC5A94-8EB4-4E08-B479-D59D40EE5287}" srcOrd="1" destOrd="0" parTransId="{C581A1DA-5333-4814-8A0F-600F50E29C33}" sibTransId="{2B7BF7B8-345F-44C2-B57A-4981608AF1A5}"/>
    <dgm:cxn modelId="{5C089A65-FA68-4806-AE73-3D47530AD052}" type="presOf" srcId="{62DB3ABC-AA67-46A3-90FD-83E597462EB0}" destId="{A7423D78-8B14-4213-BC04-10029F290F23}" srcOrd="0" destOrd="0" presId="urn:microsoft.com/office/officeart/2008/layout/PictureAccentList"/>
    <dgm:cxn modelId="{2EF95848-570A-4F71-B392-0034E2B6E5DE}" type="presOf" srcId="{9B94C58F-041F-474D-A872-6F390E7AE982}" destId="{7CB597DE-E6DC-4997-955A-D0146A850454}" srcOrd="0" destOrd="0" presId="urn:microsoft.com/office/officeart/2008/layout/PictureAccentList"/>
    <dgm:cxn modelId="{602040B3-33D7-48C2-B2D4-88A8CE5610DF}" srcId="{62DB3ABC-AA67-46A3-90FD-83E597462EB0}" destId="{151DA65E-02C5-4BD5-B468-26A605500458}" srcOrd="0" destOrd="0" parTransId="{AD7EB900-45FB-4B7A-934E-C145145A6480}" sibTransId="{E084A3EC-ABBA-4AB9-8D9B-E40BFF68CBDA}"/>
    <dgm:cxn modelId="{132E13BE-D9A2-4383-B3CE-64AE01174100}" type="presOf" srcId="{151DA65E-02C5-4BD5-B468-26A605500458}" destId="{05A8523C-7B69-4A2C-A873-69E4FE4C4387}" srcOrd="0" destOrd="0" presId="urn:microsoft.com/office/officeart/2008/layout/PictureAccentList"/>
    <dgm:cxn modelId="{9CD2FB09-559D-4C4D-8F00-E00407293045}" type="presParOf" srcId="{A7423D78-8B14-4213-BC04-10029F290F23}" destId="{98F41360-7586-468E-B6CF-F5B441D65481}" srcOrd="0" destOrd="0" presId="urn:microsoft.com/office/officeart/2008/layout/PictureAccentList"/>
    <dgm:cxn modelId="{8AADC6E6-BC93-4E72-AD1E-AAF0CBF96C19}" type="presParOf" srcId="{98F41360-7586-468E-B6CF-F5B441D65481}" destId="{AA23E37A-2605-43A8-B9A7-185590BD8475}" srcOrd="0" destOrd="0" presId="urn:microsoft.com/office/officeart/2008/layout/PictureAccentList"/>
    <dgm:cxn modelId="{AEAEB31D-9F62-4E88-8EA5-5CC11AA349B9}" type="presParOf" srcId="{AA23E37A-2605-43A8-B9A7-185590BD8475}" destId="{05A8523C-7B69-4A2C-A873-69E4FE4C4387}" srcOrd="0" destOrd="0" presId="urn:microsoft.com/office/officeart/2008/layout/PictureAccentList"/>
    <dgm:cxn modelId="{BCBE7BE0-F5DE-4864-A587-3CC174867A24}" type="presParOf" srcId="{98F41360-7586-468E-B6CF-F5B441D65481}" destId="{EF62FEEA-25F9-4575-893B-35C161F09550}" srcOrd="1" destOrd="0" presId="urn:microsoft.com/office/officeart/2008/layout/PictureAccentList"/>
    <dgm:cxn modelId="{90F33CF8-0F04-48B2-9ABC-B90776176F9F}" type="presParOf" srcId="{EF62FEEA-25F9-4575-893B-35C161F09550}" destId="{20216E06-529C-4355-B7AC-8CDC7A92FAC4}" srcOrd="0" destOrd="0" presId="urn:microsoft.com/office/officeart/2008/layout/PictureAccentList"/>
    <dgm:cxn modelId="{F3C9EA53-4E91-45D4-90E1-9B77C46F29EC}" type="presParOf" srcId="{20216E06-529C-4355-B7AC-8CDC7A92FAC4}" destId="{BA2B8464-88AB-4A04-917E-E5B110CE13CE}" srcOrd="0" destOrd="0" presId="urn:microsoft.com/office/officeart/2008/layout/PictureAccentList"/>
    <dgm:cxn modelId="{5EF22EBC-29DF-4E6B-ADD9-BBC8516A567A}" type="presParOf" srcId="{20216E06-529C-4355-B7AC-8CDC7A92FAC4}" destId="{7CB597DE-E6DC-4997-955A-D0146A850454}" srcOrd="1" destOrd="0" presId="urn:microsoft.com/office/officeart/2008/layout/PictureAccentList"/>
    <dgm:cxn modelId="{15C43461-F876-4F5C-A0D2-78B8438FE549}" type="presParOf" srcId="{EF62FEEA-25F9-4575-893B-35C161F09550}" destId="{0DC5D71B-8F07-428E-BA89-CE5F9741C3C9}" srcOrd="1" destOrd="0" presId="urn:microsoft.com/office/officeart/2008/layout/PictureAccentList"/>
    <dgm:cxn modelId="{76854DCD-1057-4C6F-99CF-BE2D7DC3EA22}" type="presParOf" srcId="{0DC5D71B-8F07-428E-BA89-CE5F9741C3C9}" destId="{A21601C8-7194-4452-8894-D8ADE7A36F6F}" srcOrd="0" destOrd="0" presId="urn:microsoft.com/office/officeart/2008/layout/PictureAccentList"/>
    <dgm:cxn modelId="{E560050D-6199-4735-B793-B1943365B182}" type="presParOf" srcId="{0DC5D71B-8F07-428E-BA89-CE5F9741C3C9}" destId="{50817D7C-43FA-41D8-9B4A-0B482FC403F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E01FC-397C-44C3-ADC7-E36661E3F9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13DFD2-104D-4FDE-909B-EDC3CC064C18}">
      <dgm:prSet custT="1"/>
      <dgm:spPr/>
      <dgm:t>
        <a:bodyPr/>
        <a:lstStyle/>
        <a:p>
          <a:r>
            <a:rPr lang="ru-RU" sz="3200" b="1" dirty="0">
              <a:effectLst/>
              <a:latin typeface="Cambria" panose="02040503050406030204" pitchFamily="18" charset="0"/>
              <a:ea typeface="Cambria" panose="02040503050406030204" pitchFamily="18" charset="0"/>
            </a:rPr>
            <a:t>Подростки всегда стремятся попробовать что-то новое, часто подражают старшим ребятам, взрослым</a:t>
          </a:r>
          <a:endParaRPr lang="ru-RU" sz="32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DBE714D-5531-446A-BAEE-3235C48DE52C}" type="parTrans" cxnId="{CBF77519-C5E1-4F1C-9C4E-BA62DA4B3AE3}">
      <dgm:prSet/>
      <dgm:spPr/>
      <dgm:t>
        <a:bodyPr/>
        <a:lstStyle/>
        <a:p>
          <a:endParaRPr lang="ru-RU"/>
        </a:p>
      </dgm:t>
    </dgm:pt>
    <dgm:pt modelId="{F82C4AB9-EEB9-413F-8DC2-50127F578CFC}" type="sibTrans" cxnId="{CBF77519-C5E1-4F1C-9C4E-BA62DA4B3AE3}">
      <dgm:prSet/>
      <dgm:spPr/>
      <dgm:t>
        <a:bodyPr/>
        <a:lstStyle/>
        <a:p>
          <a:endParaRPr lang="ru-RU"/>
        </a:p>
      </dgm:t>
    </dgm:pt>
    <dgm:pt modelId="{43674725-8A82-4C62-A52A-A1FCDFA92B7F}">
      <dgm:prSet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Хотят не выделяться среди сверстников , надеются  на одобрение и принятие в компании</a:t>
          </a:r>
        </a:p>
      </dgm:t>
    </dgm:pt>
    <dgm:pt modelId="{F6F01201-BE69-40C6-87D0-864B51B24F14}" type="parTrans" cxnId="{23FEFC57-12B5-4464-80DF-F8425B9D4C39}">
      <dgm:prSet/>
      <dgm:spPr/>
      <dgm:t>
        <a:bodyPr/>
        <a:lstStyle/>
        <a:p>
          <a:endParaRPr lang="ru-RU"/>
        </a:p>
      </dgm:t>
    </dgm:pt>
    <dgm:pt modelId="{C6803522-C953-4686-989B-2187A7C6BB52}" type="sibTrans" cxnId="{23FEFC57-12B5-4464-80DF-F8425B9D4C39}">
      <dgm:prSet/>
      <dgm:spPr/>
      <dgm:t>
        <a:bodyPr/>
        <a:lstStyle/>
        <a:p>
          <a:endParaRPr lang="ru-RU"/>
        </a:p>
      </dgm:t>
    </dgm:pt>
    <dgm:pt modelId="{D13A8FB4-206C-4FED-90CA-F2E98E63AF9B}">
      <dgm:prSet custT="1"/>
      <dgm:spPr/>
      <dgm:t>
        <a:bodyPr/>
        <a:lstStyle/>
        <a:p>
          <a:r>
            <a: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Считают, что от этой привычки можно с легкостью отказаться, стоит только захотеть</a:t>
          </a:r>
          <a:endParaRPr lang="ru-RU" sz="2800" b="1" dirty="0"/>
        </a:p>
      </dgm:t>
    </dgm:pt>
    <dgm:pt modelId="{DE8360AF-7D8B-47E0-B94A-EBDDB10E631A}" type="parTrans" cxnId="{0C4DFBFE-E46D-4542-A113-71C14F88628F}">
      <dgm:prSet/>
      <dgm:spPr/>
      <dgm:t>
        <a:bodyPr/>
        <a:lstStyle/>
        <a:p>
          <a:endParaRPr lang="ru-RU"/>
        </a:p>
      </dgm:t>
    </dgm:pt>
    <dgm:pt modelId="{D25334BD-2041-4762-8FF9-9FCD0276718A}" type="sibTrans" cxnId="{0C4DFBFE-E46D-4542-A113-71C14F88628F}">
      <dgm:prSet/>
      <dgm:spPr/>
      <dgm:t>
        <a:bodyPr/>
        <a:lstStyle/>
        <a:p>
          <a:endParaRPr lang="ru-RU"/>
        </a:p>
      </dgm:t>
    </dgm:pt>
    <dgm:pt modelId="{189A18A2-385D-4E63-B028-466724250CDC}">
      <dgm:prSet custT="1"/>
      <dgm:spPr/>
      <dgm:t>
        <a:bodyPr/>
        <a:lstStyle/>
        <a:p>
          <a:r>
            <a:rPr lang="ru-RU" sz="3200" b="1" dirty="0">
              <a:effectLst/>
              <a:latin typeface="Cambria" panose="02040503050406030204" pitchFamily="18" charset="0"/>
              <a:ea typeface="Cambria" panose="02040503050406030204" pitchFamily="18" charset="0"/>
            </a:rPr>
            <a:t>Решив попробовать курить, подросток думает, что он станет более смелым и взрослым</a:t>
          </a:r>
          <a:endParaRPr lang="ru-RU" sz="32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4057D55-2C7B-4653-800B-D851038DDADE}" type="parTrans" cxnId="{3533460C-8CCF-41DA-BA50-E2E712113D0C}">
      <dgm:prSet/>
      <dgm:spPr/>
      <dgm:t>
        <a:bodyPr/>
        <a:lstStyle/>
        <a:p>
          <a:endParaRPr lang="ru-RU"/>
        </a:p>
      </dgm:t>
    </dgm:pt>
    <dgm:pt modelId="{DE7E68D5-2848-436A-BA5A-382CDB989AC0}" type="sibTrans" cxnId="{3533460C-8CCF-41DA-BA50-E2E712113D0C}">
      <dgm:prSet/>
      <dgm:spPr/>
      <dgm:t>
        <a:bodyPr/>
        <a:lstStyle/>
        <a:p>
          <a:endParaRPr lang="ru-RU"/>
        </a:p>
      </dgm:t>
    </dgm:pt>
    <dgm:pt modelId="{32D17882-6BED-4ED6-9876-2372C3F3791C}">
      <dgm:prSet custT="1"/>
      <dgm:spPr/>
      <dgm:t>
        <a:bodyPr/>
        <a:lstStyle/>
        <a:p>
          <a:r>
            <a:rPr lang="ru-RU" sz="3200" b="1" dirty="0">
              <a:latin typeface="Cambria" panose="02040503050406030204" pitchFamily="18" charset="0"/>
              <a:ea typeface="Cambria" panose="02040503050406030204" pitchFamily="18" charset="0"/>
            </a:rPr>
            <a:t>Не знают, что этот аксессуар ложный</a:t>
          </a:r>
        </a:p>
      </dgm:t>
    </dgm:pt>
    <dgm:pt modelId="{F236A71E-F74E-49A9-AFB7-27058357DDC9}" type="parTrans" cxnId="{2C18D284-A81B-40E0-B4BB-16B052D078B5}">
      <dgm:prSet/>
      <dgm:spPr/>
      <dgm:t>
        <a:bodyPr/>
        <a:lstStyle/>
        <a:p>
          <a:endParaRPr lang="ru-RU"/>
        </a:p>
      </dgm:t>
    </dgm:pt>
    <dgm:pt modelId="{E0C088F0-0CFD-434E-86D0-E553F9230519}" type="sibTrans" cxnId="{2C18D284-A81B-40E0-B4BB-16B052D078B5}">
      <dgm:prSet/>
      <dgm:spPr/>
      <dgm:t>
        <a:bodyPr/>
        <a:lstStyle/>
        <a:p>
          <a:endParaRPr lang="ru-RU"/>
        </a:p>
      </dgm:t>
    </dgm:pt>
    <dgm:pt modelId="{41F386EC-B4CD-441E-88FA-82FDE2B6E95F}">
      <dgm:prSet custT="1"/>
      <dgm:spPr/>
      <dgm:t>
        <a:bodyPr/>
        <a:lstStyle/>
        <a:p>
          <a:r>
            <a:rPr lang="ru-RU" sz="3200" b="1" dirty="0">
              <a:latin typeface="Cambria" panose="02040503050406030204" pitchFamily="18" charset="0"/>
              <a:ea typeface="Cambria" panose="02040503050406030204" pitchFamily="18" charset="0"/>
            </a:rPr>
            <a:t>Ошибочно считают, что вейпинг менее вреден, чем обычные сигареты</a:t>
          </a:r>
        </a:p>
      </dgm:t>
    </dgm:pt>
    <dgm:pt modelId="{E33C0550-6AF6-4B00-9873-CCE479B1AB93}" type="parTrans" cxnId="{6316EB37-C564-4DCC-9CC5-C10DA9FF1689}">
      <dgm:prSet/>
      <dgm:spPr/>
      <dgm:t>
        <a:bodyPr/>
        <a:lstStyle/>
        <a:p>
          <a:endParaRPr lang="ru-RU"/>
        </a:p>
      </dgm:t>
    </dgm:pt>
    <dgm:pt modelId="{070A8133-3AC6-41E6-A90B-FB541317AB87}" type="sibTrans" cxnId="{6316EB37-C564-4DCC-9CC5-C10DA9FF1689}">
      <dgm:prSet/>
      <dgm:spPr/>
      <dgm:t>
        <a:bodyPr/>
        <a:lstStyle/>
        <a:p>
          <a:endParaRPr lang="ru-RU"/>
        </a:p>
      </dgm:t>
    </dgm:pt>
    <dgm:pt modelId="{15B44660-10E9-490D-AC17-1A47A8CBEE10}" type="pres">
      <dgm:prSet presAssocID="{A2CE01FC-397C-44C3-ADC7-E36661E3F90B}" presName="Name0" presStyleCnt="0">
        <dgm:presLayoutVars>
          <dgm:chMax val="7"/>
          <dgm:chPref val="7"/>
          <dgm:dir/>
        </dgm:presLayoutVars>
      </dgm:prSet>
      <dgm:spPr/>
    </dgm:pt>
    <dgm:pt modelId="{E8C0C6D8-9105-4CB3-A669-9B9F3A42BD1F}" type="pres">
      <dgm:prSet presAssocID="{A2CE01FC-397C-44C3-ADC7-E36661E3F90B}" presName="Name1" presStyleCnt="0"/>
      <dgm:spPr/>
    </dgm:pt>
    <dgm:pt modelId="{00525416-54F2-4DA5-BFC1-251030A47A7C}" type="pres">
      <dgm:prSet presAssocID="{A2CE01FC-397C-44C3-ADC7-E36661E3F90B}" presName="cycle" presStyleCnt="0"/>
      <dgm:spPr/>
    </dgm:pt>
    <dgm:pt modelId="{23F4941C-8EB3-4B3F-A959-6137BF6BB2D6}" type="pres">
      <dgm:prSet presAssocID="{A2CE01FC-397C-44C3-ADC7-E36661E3F90B}" presName="srcNode" presStyleLbl="node1" presStyleIdx="0" presStyleCnt="6"/>
      <dgm:spPr/>
    </dgm:pt>
    <dgm:pt modelId="{AA611D59-4F3E-48D1-A332-D991FB002DBF}" type="pres">
      <dgm:prSet presAssocID="{A2CE01FC-397C-44C3-ADC7-E36661E3F90B}" presName="conn" presStyleLbl="parChTrans1D2" presStyleIdx="0" presStyleCnt="1"/>
      <dgm:spPr/>
    </dgm:pt>
    <dgm:pt modelId="{F5F05A04-85FC-4216-BC9F-3CDEBCA932CE}" type="pres">
      <dgm:prSet presAssocID="{A2CE01FC-397C-44C3-ADC7-E36661E3F90B}" presName="extraNode" presStyleLbl="node1" presStyleIdx="0" presStyleCnt="6"/>
      <dgm:spPr/>
    </dgm:pt>
    <dgm:pt modelId="{37E5C037-4FA8-452C-81E0-D67FE46C113B}" type="pres">
      <dgm:prSet presAssocID="{A2CE01FC-397C-44C3-ADC7-E36661E3F90B}" presName="dstNode" presStyleLbl="node1" presStyleIdx="0" presStyleCnt="6"/>
      <dgm:spPr/>
    </dgm:pt>
    <dgm:pt modelId="{A2F43824-A840-4130-A638-BA31EACAD510}" type="pres">
      <dgm:prSet presAssocID="{0B13DFD2-104D-4FDE-909B-EDC3CC064C18}" presName="text_1" presStyleLbl="node1" presStyleIdx="0" presStyleCnt="6" custScaleY="134168">
        <dgm:presLayoutVars>
          <dgm:bulletEnabled val="1"/>
        </dgm:presLayoutVars>
      </dgm:prSet>
      <dgm:spPr/>
    </dgm:pt>
    <dgm:pt modelId="{D92A2924-2DD4-4068-96C5-667C5DC20A44}" type="pres">
      <dgm:prSet presAssocID="{0B13DFD2-104D-4FDE-909B-EDC3CC064C18}" presName="accent_1" presStyleCnt="0"/>
      <dgm:spPr/>
    </dgm:pt>
    <dgm:pt modelId="{26CDFD76-7A1C-483F-AC17-81AA6B236D85}" type="pres">
      <dgm:prSet presAssocID="{0B13DFD2-104D-4FDE-909B-EDC3CC064C18}" presName="accentRepeatNode" presStyleLbl="solidFgAcc1" presStyleIdx="0" presStyleCnt="6"/>
      <dgm:spPr/>
    </dgm:pt>
    <dgm:pt modelId="{4EB1CA92-38B2-4E32-A6FB-A4B0A8AAA2B5}" type="pres">
      <dgm:prSet presAssocID="{189A18A2-385D-4E63-B028-466724250CDC}" presName="text_2" presStyleLbl="node1" presStyleIdx="1" presStyleCnt="6" custScaleY="127258">
        <dgm:presLayoutVars>
          <dgm:bulletEnabled val="1"/>
        </dgm:presLayoutVars>
      </dgm:prSet>
      <dgm:spPr/>
    </dgm:pt>
    <dgm:pt modelId="{1772CF89-0656-4D7F-AA70-AB976D600E13}" type="pres">
      <dgm:prSet presAssocID="{189A18A2-385D-4E63-B028-466724250CDC}" presName="accent_2" presStyleCnt="0"/>
      <dgm:spPr/>
    </dgm:pt>
    <dgm:pt modelId="{82D25EC1-4DD9-4316-9099-4D29A124FC76}" type="pres">
      <dgm:prSet presAssocID="{189A18A2-385D-4E63-B028-466724250CDC}" presName="accentRepeatNode" presStyleLbl="solidFgAcc1" presStyleIdx="1" presStyleCnt="6"/>
      <dgm:spPr/>
    </dgm:pt>
    <dgm:pt modelId="{2FD88FDD-26D2-4DC2-9C7F-32426885A71E}" type="pres">
      <dgm:prSet presAssocID="{43674725-8A82-4C62-A52A-A1FCDFA92B7F}" presName="text_3" presStyleLbl="node1" presStyleIdx="2" presStyleCnt="6" custScaleY="114707">
        <dgm:presLayoutVars>
          <dgm:bulletEnabled val="1"/>
        </dgm:presLayoutVars>
      </dgm:prSet>
      <dgm:spPr/>
    </dgm:pt>
    <dgm:pt modelId="{AC6AC239-06C9-424A-88C5-F1774B1F1A4B}" type="pres">
      <dgm:prSet presAssocID="{43674725-8A82-4C62-A52A-A1FCDFA92B7F}" presName="accent_3" presStyleCnt="0"/>
      <dgm:spPr/>
    </dgm:pt>
    <dgm:pt modelId="{4880928D-D25F-4591-8B79-10CEB5AA441D}" type="pres">
      <dgm:prSet presAssocID="{43674725-8A82-4C62-A52A-A1FCDFA92B7F}" presName="accentRepeatNode" presStyleLbl="solidFgAcc1" presStyleIdx="2" presStyleCnt="6"/>
      <dgm:spPr/>
    </dgm:pt>
    <dgm:pt modelId="{B8529A58-04A9-4DA5-AE52-BEF951FFB1F0}" type="pres">
      <dgm:prSet presAssocID="{41F386EC-B4CD-441E-88FA-82FDE2B6E95F}" presName="text_4" presStyleLbl="node1" presStyleIdx="3" presStyleCnt="6" custScaleY="131551">
        <dgm:presLayoutVars>
          <dgm:bulletEnabled val="1"/>
        </dgm:presLayoutVars>
      </dgm:prSet>
      <dgm:spPr/>
    </dgm:pt>
    <dgm:pt modelId="{B123865A-2CDF-4294-8D6C-2F3257B3E800}" type="pres">
      <dgm:prSet presAssocID="{41F386EC-B4CD-441E-88FA-82FDE2B6E95F}" presName="accent_4" presStyleCnt="0"/>
      <dgm:spPr/>
    </dgm:pt>
    <dgm:pt modelId="{E1F231F7-C8EF-4AF3-AC38-959665A37DBE}" type="pres">
      <dgm:prSet presAssocID="{41F386EC-B4CD-441E-88FA-82FDE2B6E95F}" presName="accentRepeatNode" presStyleLbl="solidFgAcc1" presStyleIdx="3" presStyleCnt="6"/>
      <dgm:spPr/>
    </dgm:pt>
    <dgm:pt modelId="{50C82283-EADE-475A-9157-AD9D47F69A8B}" type="pres">
      <dgm:prSet presAssocID="{32D17882-6BED-4ED6-9876-2372C3F3791C}" presName="text_5" presStyleLbl="node1" presStyleIdx="4" presStyleCnt="6" custScaleY="123645">
        <dgm:presLayoutVars>
          <dgm:bulletEnabled val="1"/>
        </dgm:presLayoutVars>
      </dgm:prSet>
      <dgm:spPr/>
    </dgm:pt>
    <dgm:pt modelId="{0DEAFD1D-537A-430D-8D12-A6646E99FD80}" type="pres">
      <dgm:prSet presAssocID="{32D17882-6BED-4ED6-9876-2372C3F3791C}" presName="accent_5" presStyleCnt="0"/>
      <dgm:spPr/>
    </dgm:pt>
    <dgm:pt modelId="{C6B46C95-DE8E-42E6-A18A-A9CF37D662E2}" type="pres">
      <dgm:prSet presAssocID="{32D17882-6BED-4ED6-9876-2372C3F3791C}" presName="accentRepeatNode" presStyleLbl="solidFgAcc1" presStyleIdx="4" presStyleCnt="6"/>
      <dgm:spPr/>
    </dgm:pt>
    <dgm:pt modelId="{357F3CC1-9128-4984-8DA3-C0E3DF9962FE}" type="pres">
      <dgm:prSet presAssocID="{D13A8FB4-206C-4FED-90CA-F2E98E63AF9B}" presName="text_6" presStyleLbl="node1" presStyleIdx="5" presStyleCnt="6" custScaleY="128352">
        <dgm:presLayoutVars>
          <dgm:bulletEnabled val="1"/>
        </dgm:presLayoutVars>
      </dgm:prSet>
      <dgm:spPr/>
    </dgm:pt>
    <dgm:pt modelId="{C68C72C2-D73E-472C-94A9-9B21D35D2928}" type="pres">
      <dgm:prSet presAssocID="{D13A8FB4-206C-4FED-90CA-F2E98E63AF9B}" presName="accent_6" presStyleCnt="0"/>
      <dgm:spPr/>
    </dgm:pt>
    <dgm:pt modelId="{A31B4A41-A5FA-48FD-A4D4-A72574AA5B3E}" type="pres">
      <dgm:prSet presAssocID="{D13A8FB4-206C-4FED-90CA-F2E98E63AF9B}" presName="accentRepeatNode" presStyleLbl="solidFgAcc1" presStyleIdx="5" presStyleCnt="6"/>
      <dgm:spPr/>
    </dgm:pt>
  </dgm:ptLst>
  <dgm:cxnLst>
    <dgm:cxn modelId="{3533460C-8CCF-41DA-BA50-E2E712113D0C}" srcId="{A2CE01FC-397C-44C3-ADC7-E36661E3F90B}" destId="{189A18A2-385D-4E63-B028-466724250CDC}" srcOrd="1" destOrd="0" parTransId="{84057D55-2C7B-4653-800B-D851038DDADE}" sibTransId="{DE7E68D5-2848-436A-BA5A-382CDB989AC0}"/>
    <dgm:cxn modelId="{CBF77519-C5E1-4F1C-9C4E-BA62DA4B3AE3}" srcId="{A2CE01FC-397C-44C3-ADC7-E36661E3F90B}" destId="{0B13DFD2-104D-4FDE-909B-EDC3CC064C18}" srcOrd="0" destOrd="0" parTransId="{0DBE714D-5531-446A-BAEE-3235C48DE52C}" sibTransId="{F82C4AB9-EEB9-413F-8DC2-50127F578CFC}"/>
    <dgm:cxn modelId="{6316EB37-C564-4DCC-9CC5-C10DA9FF1689}" srcId="{A2CE01FC-397C-44C3-ADC7-E36661E3F90B}" destId="{41F386EC-B4CD-441E-88FA-82FDE2B6E95F}" srcOrd="3" destOrd="0" parTransId="{E33C0550-6AF6-4B00-9873-CCE479B1AB93}" sibTransId="{070A8133-3AC6-41E6-A90B-FB541317AB87}"/>
    <dgm:cxn modelId="{4FBB7B5B-09E3-467C-A872-60638ACA1608}" type="presOf" srcId="{189A18A2-385D-4E63-B028-466724250CDC}" destId="{4EB1CA92-38B2-4E32-A6FB-A4B0A8AAA2B5}" srcOrd="0" destOrd="0" presId="urn:microsoft.com/office/officeart/2008/layout/VerticalCurvedList"/>
    <dgm:cxn modelId="{F016CA6B-27DC-4D32-A188-9E50D6352A82}" type="presOf" srcId="{F82C4AB9-EEB9-413F-8DC2-50127F578CFC}" destId="{AA611D59-4F3E-48D1-A332-D991FB002DBF}" srcOrd="0" destOrd="0" presId="urn:microsoft.com/office/officeart/2008/layout/VerticalCurvedList"/>
    <dgm:cxn modelId="{24039054-8422-4D85-98F3-D32CC589353C}" type="presOf" srcId="{A2CE01FC-397C-44C3-ADC7-E36661E3F90B}" destId="{15B44660-10E9-490D-AC17-1A47A8CBEE10}" srcOrd="0" destOrd="0" presId="urn:microsoft.com/office/officeart/2008/layout/VerticalCurvedList"/>
    <dgm:cxn modelId="{23FEFC57-12B5-4464-80DF-F8425B9D4C39}" srcId="{A2CE01FC-397C-44C3-ADC7-E36661E3F90B}" destId="{43674725-8A82-4C62-A52A-A1FCDFA92B7F}" srcOrd="2" destOrd="0" parTransId="{F6F01201-BE69-40C6-87D0-864B51B24F14}" sibTransId="{C6803522-C953-4686-989B-2187A7C6BB52}"/>
    <dgm:cxn modelId="{1AB1E082-6717-4549-835C-40529FAA2933}" type="presOf" srcId="{43674725-8A82-4C62-A52A-A1FCDFA92B7F}" destId="{2FD88FDD-26D2-4DC2-9C7F-32426885A71E}" srcOrd="0" destOrd="0" presId="urn:microsoft.com/office/officeart/2008/layout/VerticalCurvedList"/>
    <dgm:cxn modelId="{2C18D284-A81B-40E0-B4BB-16B052D078B5}" srcId="{A2CE01FC-397C-44C3-ADC7-E36661E3F90B}" destId="{32D17882-6BED-4ED6-9876-2372C3F3791C}" srcOrd="4" destOrd="0" parTransId="{F236A71E-F74E-49A9-AFB7-27058357DDC9}" sibTransId="{E0C088F0-0CFD-434E-86D0-E553F9230519}"/>
    <dgm:cxn modelId="{4EB3B4D7-E6C2-4989-81EC-18C3AA073F27}" type="presOf" srcId="{0B13DFD2-104D-4FDE-909B-EDC3CC064C18}" destId="{A2F43824-A840-4130-A638-BA31EACAD510}" srcOrd="0" destOrd="0" presId="urn:microsoft.com/office/officeart/2008/layout/VerticalCurvedList"/>
    <dgm:cxn modelId="{D36215DF-F254-4D66-9102-1F73E5BDC319}" type="presOf" srcId="{41F386EC-B4CD-441E-88FA-82FDE2B6E95F}" destId="{B8529A58-04A9-4DA5-AE52-BEF951FFB1F0}" srcOrd="0" destOrd="0" presId="urn:microsoft.com/office/officeart/2008/layout/VerticalCurvedList"/>
    <dgm:cxn modelId="{0EA2C9DF-D29F-46CA-8541-5938B2EC5DBC}" type="presOf" srcId="{D13A8FB4-206C-4FED-90CA-F2E98E63AF9B}" destId="{357F3CC1-9128-4984-8DA3-C0E3DF9962FE}" srcOrd="0" destOrd="0" presId="urn:microsoft.com/office/officeart/2008/layout/VerticalCurvedList"/>
    <dgm:cxn modelId="{9E350FEF-2128-4DE3-8800-A1177463BC3A}" type="presOf" srcId="{32D17882-6BED-4ED6-9876-2372C3F3791C}" destId="{50C82283-EADE-475A-9157-AD9D47F69A8B}" srcOrd="0" destOrd="0" presId="urn:microsoft.com/office/officeart/2008/layout/VerticalCurvedList"/>
    <dgm:cxn modelId="{0C4DFBFE-E46D-4542-A113-71C14F88628F}" srcId="{A2CE01FC-397C-44C3-ADC7-E36661E3F90B}" destId="{D13A8FB4-206C-4FED-90CA-F2E98E63AF9B}" srcOrd="5" destOrd="0" parTransId="{DE8360AF-7D8B-47E0-B94A-EBDDB10E631A}" sibTransId="{D25334BD-2041-4762-8FF9-9FCD0276718A}"/>
    <dgm:cxn modelId="{F14BBD38-1692-4AAD-810C-614F8A6C20D8}" type="presParOf" srcId="{15B44660-10E9-490D-AC17-1A47A8CBEE10}" destId="{E8C0C6D8-9105-4CB3-A669-9B9F3A42BD1F}" srcOrd="0" destOrd="0" presId="urn:microsoft.com/office/officeart/2008/layout/VerticalCurvedList"/>
    <dgm:cxn modelId="{76C4436F-3694-4865-97D5-2F2238FFDD34}" type="presParOf" srcId="{E8C0C6D8-9105-4CB3-A669-9B9F3A42BD1F}" destId="{00525416-54F2-4DA5-BFC1-251030A47A7C}" srcOrd="0" destOrd="0" presId="urn:microsoft.com/office/officeart/2008/layout/VerticalCurvedList"/>
    <dgm:cxn modelId="{13761D4E-6046-4236-B104-2E62A852B7CA}" type="presParOf" srcId="{00525416-54F2-4DA5-BFC1-251030A47A7C}" destId="{23F4941C-8EB3-4B3F-A959-6137BF6BB2D6}" srcOrd="0" destOrd="0" presId="urn:microsoft.com/office/officeart/2008/layout/VerticalCurvedList"/>
    <dgm:cxn modelId="{2A1DA18E-A0FC-4DDD-8129-A6CC92015090}" type="presParOf" srcId="{00525416-54F2-4DA5-BFC1-251030A47A7C}" destId="{AA611D59-4F3E-48D1-A332-D991FB002DBF}" srcOrd="1" destOrd="0" presId="urn:microsoft.com/office/officeart/2008/layout/VerticalCurvedList"/>
    <dgm:cxn modelId="{266390F8-8FF4-4280-9B08-DA620BE57E8C}" type="presParOf" srcId="{00525416-54F2-4DA5-BFC1-251030A47A7C}" destId="{F5F05A04-85FC-4216-BC9F-3CDEBCA932CE}" srcOrd="2" destOrd="0" presId="urn:microsoft.com/office/officeart/2008/layout/VerticalCurvedList"/>
    <dgm:cxn modelId="{21FEB737-39AB-4AD7-8029-4D43912474E3}" type="presParOf" srcId="{00525416-54F2-4DA5-BFC1-251030A47A7C}" destId="{37E5C037-4FA8-452C-81E0-D67FE46C113B}" srcOrd="3" destOrd="0" presId="urn:microsoft.com/office/officeart/2008/layout/VerticalCurvedList"/>
    <dgm:cxn modelId="{9AB5BEDD-B338-4B70-BC63-072BAD3A3504}" type="presParOf" srcId="{E8C0C6D8-9105-4CB3-A669-9B9F3A42BD1F}" destId="{A2F43824-A840-4130-A638-BA31EACAD510}" srcOrd="1" destOrd="0" presId="urn:microsoft.com/office/officeart/2008/layout/VerticalCurvedList"/>
    <dgm:cxn modelId="{02C46CE4-6D10-470D-A680-A7517F0420C5}" type="presParOf" srcId="{E8C0C6D8-9105-4CB3-A669-9B9F3A42BD1F}" destId="{D92A2924-2DD4-4068-96C5-667C5DC20A44}" srcOrd="2" destOrd="0" presId="urn:microsoft.com/office/officeart/2008/layout/VerticalCurvedList"/>
    <dgm:cxn modelId="{D99F7D3B-BFFD-45D8-BB8D-EACCF1006D55}" type="presParOf" srcId="{D92A2924-2DD4-4068-96C5-667C5DC20A44}" destId="{26CDFD76-7A1C-483F-AC17-81AA6B236D85}" srcOrd="0" destOrd="0" presId="urn:microsoft.com/office/officeart/2008/layout/VerticalCurvedList"/>
    <dgm:cxn modelId="{B71B4831-D317-4479-8BA1-CE0A4A5327CA}" type="presParOf" srcId="{E8C0C6D8-9105-4CB3-A669-9B9F3A42BD1F}" destId="{4EB1CA92-38B2-4E32-A6FB-A4B0A8AAA2B5}" srcOrd="3" destOrd="0" presId="urn:microsoft.com/office/officeart/2008/layout/VerticalCurvedList"/>
    <dgm:cxn modelId="{1C32A9F9-DF20-45DD-B69B-347D7F56F7ED}" type="presParOf" srcId="{E8C0C6D8-9105-4CB3-A669-9B9F3A42BD1F}" destId="{1772CF89-0656-4D7F-AA70-AB976D600E13}" srcOrd="4" destOrd="0" presId="urn:microsoft.com/office/officeart/2008/layout/VerticalCurvedList"/>
    <dgm:cxn modelId="{052737D3-DEBA-4020-999F-6BFF9516A482}" type="presParOf" srcId="{1772CF89-0656-4D7F-AA70-AB976D600E13}" destId="{82D25EC1-4DD9-4316-9099-4D29A124FC76}" srcOrd="0" destOrd="0" presId="urn:microsoft.com/office/officeart/2008/layout/VerticalCurvedList"/>
    <dgm:cxn modelId="{D00F5801-A5EF-4F04-960B-D275669BD70E}" type="presParOf" srcId="{E8C0C6D8-9105-4CB3-A669-9B9F3A42BD1F}" destId="{2FD88FDD-26D2-4DC2-9C7F-32426885A71E}" srcOrd="5" destOrd="0" presId="urn:microsoft.com/office/officeart/2008/layout/VerticalCurvedList"/>
    <dgm:cxn modelId="{23F84529-486A-4BC3-A811-DE8B7005F7F6}" type="presParOf" srcId="{E8C0C6D8-9105-4CB3-A669-9B9F3A42BD1F}" destId="{AC6AC239-06C9-424A-88C5-F1774B1F1A4B}" srcOrd="6" destOrd="0" presId="urn:microsoft.com/office/officeart/2008/layout/VerticalCurvedList"/>
    <dgm:cxn modelId="{0147E6B2-E7D5-4153-BB71-7CA19B12B79B}" type="presParOf" srcId="{AC6AC239-06C9-424A-88C5-F1774B1F1A4B}" destId="{4880928D-D25F-4591-8B79-10CEB5AA441D}" srcOrd="0" destOrd="0" presId="urn:microsoft.com/office/officeart/2008/layout/VerticalCurvedList"/>
    <dgm:cxn modelId="{C40939DD-EC4C-4C80-BDE0-9B14FCA952E9}" type="presParOf" srcId="{E8C0C6D8-9105-4CB3-A669-9B9F3A42BD1F}" destId="{B8529A58-04A9-4DA5-AE52-BEF951FFB1F0}" srcOrd="7" destOrd="0" presId="urn:microsoft.com/office/officeart/2008/layout/VerticalCurvedList"/>
    <dgm:cxn modelId="{C80C666F-725C-49AE-B5C9-EDEEA3B7395B}" type="presParOf" srcId="{E8C0C6D8-9105-4CB3-A669-9B9F3A42BD1F}" destId="{B123865A-2CDF-4294-8D6C-2F3257B3E800}" srcOrd="8" destOrd="0" presId="urn:microsoft.com/office/officeart/2008/layout/VerticalCurvedList"/>
    <dgm:cxn modelId="{1CCE2A2B-7808-47B9-A528-47DB5036B02E}" type="presParOf" srcId="{B123865A-2CDF-4294-8D6C-2F3257B3E800}" destId="{E1F231F7-C8EF-4AF3-AC38-959665A37DBE}" srcOrd="0" destOrd="0" presId="urn:microsoft.com/office/officeart/2008/layout/VerticalCurvedList"/>
    <dgm:cxn modelId="{D34E0671-F3D1-4F77-877C-C48C2CFD3590}" type="presParOf" srcId="{E8C0C6D8-9105-4CB3-A669-9B9F3A42BD1F}" destId="{50C82283-EADE-475A-9157-AD9D47F69A8B}" srcOrd="9" destOrd="0" presId="urn:microsoft.com/office/officeart/2008/layout/VerticalCurvedList"/>
    <dgm:cxn modelId="{A3EFDF1F-B922-403D-BFD7-67F4C0FD83D6}" type="presParOf" srcId="{E8C0C6D8-9105-4CB3-A669-9B9F3A42BD1F}" destId="{0DEAFD1D-537A-430D-8D12-A6646E99FD80}" srcOrd="10" destOrd="0" presId="urn:microsoft.com/office/officeart/2008/layout/VerticalCurvedList"/>
    <dgm:cxn modelId="{E1FAEF11-56D6-48F4-9665-0891A1EACB60}" type="presParOf" srcId="{0DEAFD1D-537A-430D-8D12-A6646E99FD80}" destId="{C6B46C95-DE8E-42E6-A18A-A9CF37D662E2}" srcOrd="0" destOrd="0" presId="urn:microsoft.com/office/officeart/2008/layout/VerticalCurvedList"/>
    <dgm:cxn modelId="{510543B6-84D2-4B00-96BC-4AA228D67139}" type="presParOf" srcId="{E8C0C6D8-9105-4CB3-A669-9B9F3A42BD1F}" destId="{357F3CC1-9128-4984-8DA3-C0E3DF9962FE}" srcOrd="11" destOrd="0" presId="urn:microsoft.com/office/officeart/2008/layout/VerticalCurvedList"/>
    <dgm:cxn modelId="{EA769E06-B886-4A6E-AEC4-7EBAA664DF65}" type="presParOf" srcId="{E8C0C6D8-9105-4CB3-A669-9B9F3A42BD1F}" destId="{C68C72C2-D73E-472C-94A9-9B21D35D2928}" srcOrd="12" destOrd="0" presId="urn:microsoft.com/office/officeart/2008/layout/VerticalCurvedList"/>
    <dgm:cxn modelId="{EEBE9B54-5418-4064-AED4-A24456CAFDCA}" type="presParOf" srcId="{C68C72C2-D73E-472C-94A9-9B21D35D2928}" destId="{A31B4A41-A5FA-48FD-A4D4-A72574AA5B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8CD97-DC58-46EE-9E14-5AC93B107C5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4D5C6E-A6A9-46F1-8A78-AE60020A9E05}">
      <dgm:prSet phldrT="[Текст]" custT="1"/>
      <dgm:spPr>
        <a:solidFill>
          <a:srgbClr val="002060"/>
        </a:solidFill>
      </dgm:spPr>
      <dgm:t>
        <a:bodyPr/>
        <a:lstStyle/>
        <a:p>
          <a:pPr algn="just"/>
          <a:r>
            <a:rPr lang="ru-RU" sz="2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 Никотин</a:t>
          </a:r>
          <a:r>
            <a:rPr lang="ru-RU" sz="2600" dirty="0">
              <a:latin typeface="Cambria" panose="02040503050406030204" pitchFamily="18" charset="0"/>
              <a:ea typeface="Cambria" panose="02040503050406030204" pitchFamily="18" charset="0"/>
            </a:rPr>
            <a:t> –мощный нейротоксин, вызывающий онкологические, сердечно- сосудистые заболевания и никотиновую зависимость</a:t>
          </a:r>
        </a:p>
        <a:p>
          <a:pPr algn="just"/>
          <a:r>
            <a:rPr lang="ru-RU" sz="2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 Глицерин</a:t>
          </a:r>
          <a:r>
            <a:rPr lang="ru-RU" sz="26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600" dirty="0">
              <a:latin typeface="Cambria" panose="02040503050406030204" pitchFamily="18" charset="0"/>
              <a:ea typeface="Cambria" panose="02040503050406030204" pitchFamily="18" charset="0"/>
            </a:rPr>
            <a:t>- при вдыхании (в </a:t>
          </a:r>
          <a:r>
            <a:rPr lang="ru-RU" sz="2600" dirty="0" err="1">
              <a:latin typeface="Cambria" panose="02040503050406030204" pitchFamily="18" charset="0"/>
              <a:ea typeface="Cambria" panose="02040503050406030204" pitchFamily="18" charset="0"/>
            </a:rPr>
            <a:t>вейпах</a:t>
          </a:r>
          <a:r>
            <a:rPr lang="ru-RU" sz="2600" dirty="0">
              <a:latin typeface="Cambria" panose="02040503050406030204" pitchFamily="18" charset="0"/>
              <a:ea typeface="Cambria" panose="02040503050406030204" pitchFamily="18" charset="0"/>
            </a:rPr>
            <a:t>) способен раздражать дыхательные  пути и выделять токсичный акролеин </a:t>
          </a:r>
        </a:p>
      </dgm:t>
    </dgm:pt>
    <dgm:pt modelId="{5C2BC923-1ECF-45D4-B240-5D0F87A1154A}" type="parTrans" cxnId="{84585409-E532-44B1-8E3F-A3F490D5C8F6}">
      <dgm:prSet/>
      <dgm:spPr/>
      <dgm:t>
        <a:bodyPr/>
        <a:lstStyle/>
        <a:p>
          <a:endParaRPr lang="ru-RU"/>
        </a:p>
      </dgm:t>
    </dgm:pt>
    <dgm:pt modelId="{1E15F11D-D391-4EBB-9722-01592D6D2EF6}" type="sibTrans" cxnId="{84585409-E532-44B1-8E3F-A3F490D5C8F6}">
      <dgm:prSet/>
      <dgm:spPr/>
      <dgm:t>
        <a:bodyPr/>
        <a:lstStyle/>
        <a:p>
          <a:endParaRPr lang="ru-RU"/>
        </a:p>
      </dgm:t>
    </dgm:pt>
    <dgm:pt modelId="{285EFB71-E9BF-4939-8BAF-ED19DD724927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pPr algn="l"/>
          <a:r>
            <a:rPr lang="ru-RU" sz="23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Формальдегид</a:t>
          </a:r>
          <a:r>
            <a:rPr lang="ru-RU" sz="2300" dirty="0">
              <a:latin typeface="Cambria" panose="02040503050406030204" pitchFamily="18" charset="0"/>
              <a:ea typeface="Cambria" panose="02040503050406030204" pitchFamily="18" charset="0"/>
            </a:rPr>
            <a:t> – токсичное вещество, применяемое в мебельной промышленности, при производстве пластмасс, лакокрасочной продукции,  раньше его часто применяли при  при бальзамировании тел умерших людей</a:t>
          </a:r>
        </a:p>
        <a:p>
          <a:pPr algn="l"/>
          <a:r>
            <a:rPr lang="ru-RU" sz="2300" b="1" dirty="0" err="1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Нитрозамин</a:t>
          </a:r>
          <a:r>
            <a:rPr lang="ru-RU" sz="2300" dirty="0">
              <a:latin typeface="Cambria" panose="02040503050406030204" pitchFamily="18" charset="0"/>
              <a:ea typeface="Cambria" panose="02040503050406030204" pitchFamily="18" charset="0"/>
            </a:rPr>
            <a:t> – высокотоксичное соединение, обладающее мутагенным действием даже при однократном воздействии. При попадании в организм  </a:t>
          </a:r>
          <a:r>
            <a:rPr lang="ru-RU" sz="2300" dirty="0" err="1">
              <a:latin typeface="Cambria" panose="02040503050406030204" pitchFamily="18" charset="0"/>
              <a:ea typeface="Cambria" panose="02040503050406030204" pitchFamily="18" charset="0"/>
            </a:rPr>
            <a:t>человека,животного</a:t>
          </a:r>
          <a:r>
            <a:rPr lang="ru-RU" sz="2300" dirty="0">
              <a:latin typeface="Cambria" panose="02040503050406030204" pitchFamily="18" charset="0"/>
              <a:ea typeface="Cambria" panose="02040503050406030204" pitchFamily="18" charset="0"/>
            </a:rPr>
            <a:t> поражает печень, провоцирует кровоизлияния, обладает сильным канцерогенным действием.</a:t>
          </a:r>
        </a:p>
      </dgm:t>
    </dgm:pt>
    <dgm:pt modelId="{40B6A126-3379-44C7-AFDD-365D804B26C1}" type="sibTrans" cxnId="{FC8CC614-8643-4D4B-B5F5-B003A8228AD9}">
      <dgm:prSet/>
      <dgm:spPr/>
      <dgm:t>
        <a:bodyPr/>
        <a:lstStyle/>
        <a:p>
          <a:endParaRPr lang="ru-RU"/>
        </a:p>
      </dgm:t>
    </dgm:pt>
    <dgm:pt modelId="{AFAF28B0-6CFA-41D3-B07A-08FA09E69172}" type="parTrans" cxnId="{FC8CC614-8643-4D4B-B5F5-B003A8228AD9}">
      <dgm:prSet/>
      <dgm:spPr/>
      <dgm:t>
        <a:bodyPr/>
        <a:lstStyle/>
        <a:p>
          <a:endParaRPr lang="ru-RU"/>
        </a:p>
      </dgm:t>
    </dgm:pt>
    <dgm:pt modelId="{AA0670B8-FDA3-4176-909D-6182FC9B0806}">
      <dgm:prSet phldrT="[Текст]" custT="1"/>
      <dgm:spPr>
        <a:solidFill>
          <a:srgbClr val="002060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ru-RU" sz="2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Пропиленгликоль</a:t>
          </a:r>
          <a:r>
            <a:rPr lang="ru-RU" sz="2600" dirty="0">
              <a:latin typeface="Cambria" panose="02040503050406030204" pitchFamily="18" charset="0"/>
              <a:ea typeface="Cambria" panose="02040503050406030204" pitchFamily="18" charset="0"/>
            </a:rPr>
            <a:t>, вызывает аллергические реакции,  кожную сыпь, сухость и покраснение отдельных участков тела, а хроническое воздействие в больших дозах — к нагрузке на почки и печень. </a:t>
          </a:r>
        </a:p>
        <a:p>
          <a:pPr algn="l">
            <a:lnSpc>
              <a:spcPct val="100000"/>
            </a:lnSpc>
          </a:pPr>
          <a:r>
            <a:rPr lang="ru-RU" sz="2600" dirty="0">
              <a:latin typeface="Cambria" panose="02040503050406030204" pitchFamily="18" charset="0"/>
              <a:ea typeface="Cambria" panose="02040503050406030204" pitchFamily="18" charset="0"/>
            </a:rPr>
            <a:t>Вдыхание паров (в </a:t>
          </a:r>
          <a:r>
            <a:rPr lang="ru-RU" sz="2600" dirty="0" err="1">
              <a:latin typeface="Cambria" panose="02040503050406030204" pitchFamily="18" charset="0"/>
              <a:ea typeface="Cambria" panose="02040503050406030204" pitchFamily="18" charset="0"/>
            </a:rPr>
            <a:t>вейпах</a:t>
          </a:r>
          <a:r>
            <a:rPr lang="ru-RU" sz="2600" dirty="0">
              <a:latin typeface="Cambria" panose="02040503050406030204" pitchFamily="18" charset="0"/>
              <a:ea typeface="Cambria" panose="02040503050406030204" pitchFamily="18" charset="0"/>
            </a:rPr>
            <a:t>)  приводит к повреждению легких!</a:t>
          </a:r>
        </a:p>
      </dgm:t>
    </dgm:pt>
    <dgm:pt modelId="{E428F458-CD90-4F67-893E-6E0EC07113BE}" type="sibTrans" cxnId="{E2FD4222-2C3B-4ED9-BE3F-2EBBA46D3B70}">
      <dgm:prSet/>
      <dgm:spPr/>
      <dgm:t>
        <a:bodyPr/>
        <a:lstStyle/>
        <a:p>
          <a:endParaRPr lang="ru-RU"/>
        </a:p>
      </dgm:t>
    </dgm:pt>
    <dgm:pt modelId="{65BECFFC-2A31-4FD2-B467-8B09A6FD9178}" type="parTrans" cxnId="{E2FD4222-2C3B-4ED9-BE3F-2EBBA46D3B70}">
      <dgm:prSet/>
      <dgm:spPr/>
      <dgm:t>
        <a:bodyPr/>
        <a:lstStyle/>
        <a:p>
          <a:endParaRPr lang="ru-RU"/>
        </a:p>
      </dgm:t>
    </dgm:pt>
    <dgm:pt modelId="{F7EED116-84F8-429C-A18C-038C9BD0F085}" type="pres">
      <dgm:prSet presAssocID="{C1F8CD97-DC58-46EE-9E14-5AC93B107C54}" presName="linear" presStyleCnt="0">
        <dgm:presLayoutVars>
          <dgm:dir/>
          <dgm:resizeHandles val="exact"/>
        </dgm:presLayoutVars>
      </dgm:prSet>
      <dgm:spPr/>
    </dgm:pt>
    <dgm:pt modelId="{98AE73E0-5F64-42B6-9B38-1A79636F4A6B}" type="pres">
      <dgm:prSet presAssocID="{814D5C6E-A6A9-46F1-8A78-AE60020A9E05}" presName="comp" presStyleCnt="0"/>
      <dgm:spPr/>
    </dgm:pt>
    <dgm:pt modelId="{65C87272-6B8A-4A57-9E5D-E1806333ED85}" type="pres">
      <dgm:prSet presAssocID="{814D5C6E-A6A9-46F1-8A78-AE60020A9E05}" presName="box" presStyleLbl="node1" presStyleIdx="0" presStyleCnt="3" custScaleX="100000" custLinFactNeighborX="-591"/>
      <dgm:spPr/>
    </dgm:pt>
    <dgm:pt modelId="{9C75D672-644D-4CF7-A5B9-995D6A57A5A2}" type="pres">
      <dgm:prSet presAssocID="{814D5C6E-A6A9-46F1-8A78-AE60020A9E05}" presName="img" presStyleLbl="fgImgPlace1" presStyleIdx="0" presStyleCnt="3" custScaleX="107730" custScaleY="109067" custLinFactNeighborX="-1672" custLinFactNeighborY="-26"/>
      <dgm:spPr>
        <a:blipFill rotWithShape="1">
          <a:blip xmlns:r="http://schemas.openxmlformats.org/officeDocument/2006/relationships" r:embed="rId1"/>
          <a:srcRect/>
          <a:stretch>
            <a:fillRect l="-44000" r="-44000"/>
          </a:stretch>
        </a:blipFill>
      </dgm:spPr>
    </dgm:pt>
    <dgm:pt modelId="{555FD401-ACC6-4233-9F8C-896801F92EAD}" type="pres">
      <dgm:prSet presAssocID="{814D5C6E-A6A9-46F1-8A78-AE60020A9E05}" presName="text" presStyleLbl="node1" presStyleIdx="0" presStyleCnt="3">
        <dgm:presLayoutVars>
          <dgm:bulletEnabled val="1"/>
        </dgm:presLayoutVars>
      </dgm:prSet>
      <dgm:spPr/>
    </dgm:pt>
    <dgm:pt modelId="{F2A0AE22-1474-4D13-83A8-EA6053E48962}" type="pres">
      <dgm:prSet presAssocID="{1E15F11D-D391-4EBB-9722-01592D6D2EF6}" presName="spacer" presStyleCnt="0"/>
      <dgm:spPr/>
    </dgm:pt>
    <dgm:pt modelId="{9463F570-3079-41E4-9C87-429EFC3EE757}" type="pres">
      <dgm:prSet presAssocID="{285EFB71-E9BF-4939-8BAF-ED19DD724927}" presName="comp" presStyleCnt="0"/>
      <dgm:spPr/>
    </dgm:pt>
    <dgm:pt modelId="{E9A1DCFB-5254-428D-99C9-FA7C93C3578A}" type="pres">
      <dgm:prSet presAssocID="{285EFB71-E9BF-4939-8BAF-ED19DD724927}" presName="box" presStyleLbl="node1" presStyleIdx="1" presStyleCnt="3" custScaleY="110108" custLinFactNeighborX="515" custLinFactNeighborY="4342"/>
      <dgm:spPr/>
    </dgm:pt>
    <dgm:pt modelId="{CC4F983C-DAEF-4F12-B2C5-3268304EA458}" type="pres">
      <dgm:prSet presAssocID="{285EFB71-E9BF-4939-8BAF-ED19DD724927}" presName="img" presStyleLbl="fgImgPlace1" presStyleIdx="1" presStyleCnt="3" custScaleX="101172" custScaleY="126779" custLinFactNeighborX="-3125" custLinFactNeighborY="0"/>
      <dgm:spPr>
        <a:blipFill rotWithShape="1">
          <a:blip xmlns:r="http://schemas.openxmlformats.org/officeDocument/2006/relationships" r:embed="rId2"/>
          <a:srcRect/>
          <a:stretch>
            <a:fillRect t="-10000" b="-10000"/>
          </a:stretch>
        </a:blipFill>
      </dgm:spPr>
    </dgm:pt>
    <dgm:pt modelId="{A6DA5754-799F-4102-8844-351D775EF156}" type="pres">
      <dgm:prSet presAssocID="{285EFB71-E9BF-4939-8BAF-ED19DD724927}" presName="text" presStyleLbl="node1" presStyleIdx="1" presStyleCnt="3">
        <dgm:presLayoutVars>
          <dgm:bulletEnabled val="1"/>
        </dgm:presLayoutVars>
      </dgm:prSet>
      <dgm:spPr/>
    </dgm:pt>
    <dgm:pt modelId="{C8088E6C-D8FF-4819-878C-7B8FABF39160}" type="pres">
      <dgm:prSet presAssocID="{40B6A126-3379-44C7-AFDD-365D804B26C1}" presName="spacer" presStyleCnt="0"/>
      <dgm:spPr/>
    </dgm:pt>
    <dgm:pt modelId="{EFC293C3-0588-4C75-962B-C8A627B6E61C}" type="pres">
      <dgm:prSet presAssocID="{AA0670B8-FDA3-4176-909D-6182FC9B0806}" presName="comp" presStyleCnt="0"/>
      <dgm:spPr/>
    </dgm:pt>
    <dgm:pt modelId="{19E588F5-F420-486F-93D7-670932F9FA15}" type="pres">
      <dgm:prSet presAssocID="{AA0670B8-FDA3-4176-909D-6182FC9B0806}" presName="box" presStyleLbl="node1" presStyleIdx="2" presStyleCnt="3"/>
      <dgm:spPr/>
    </dgm:pt>
    <dgm:pt modelId="{DB0E68D0-42A3-4E55-8C8B-296618542F95}" type="pres">
      <dgm:prSet presAssocID="{AA0670B8-FDA3-4176-909D-6182FC9B0806}" presName="img" presStyleLbl="fgImgPlace1" presStyleIdx="2" presStyleCnt="3" custScaleX="100764" custScaleY="112676" custLinFactNeighborX="-2739" custLinFactNeighborY="0"/>
      <dgm:spPr>
        <a:blipFill rotWithShape="1">
          <a:blip xmlns:r="http://schemas.openxmlformats.org/officeDocument/2006/relationships" r:embed="rId3"/>
          <a:srcRect/>
          <a:stretch>
            <a:fillRect t="-11000" b="-11000"/>
          </a:stretch>
        </a:blipFill>
      </dgm:spPr>
    </dgm:pt>
    <dgm:pt modelId="{09058BBD-8BE6-44EA-9B51-6B14ACA9AB2C}" type="pres">
      <dgm:prSet presAssocID="{AA0670B8-FDA3-4176-909D-6182FC9B0806}" presName="text" presStyleLbl="node1" presStyleIdx="2" presStyleCnt="3">
        <dgm:presLayoutVars>
          <dgm:bulletEnabled val="1"/>
        </dgm:presLayoutVars>
      </dgm:prSet>
      <dgm:spPr/>
    </dgm:pt>
  </dgm:ptLst>
  <dgm:cxnLst>
    <dgm:cxn modelId="{84585409-E532-44B1-8E3F-A3F490D5C8F6}" srcId="{C1F8CD97-DC58-46EE-9E14-5AC93B107C54}" destId="{814D5C6E-A6A9-46F1-8A78-AE60020A9E05}" srcOrd="0" destOrd="0" parTransId="{5C2BC923-1ECF-45D4-B240-5D0F87A1154A}" sibTransId="{1E15F11D-D391-4EBB-9722-01592D6D2EF6}"/>
    <dgm:cxn modelId="{FC8CC614-8643-4D4B-B5F5-B003A8228AD9}" srcId="{C1F8CD97-DC58-46EE-9E14-5AC93B107C54}" destId="{285EFB71-E9BF-4939-8BAF-ED19DD724927}" srcOrd="1" destOrd="0" parTransId="{AFAF28B0-6CFA-41D3-B07A-08FA09E69172}" sibTransId="{40B6A126-3379-44C7-AFDD-365D804B26C1}"/>
    <dgm:cxn modelId="{6DCE231D-2BB5-4375-A8A8-217C6B2EA445}" type="presOf" srcId="{814D5C6E-A6A9-46F1-8A78-AE60020A9E05}" destId="{65C87272-6B8A-4A57-9E5D-E1806333ED85}" srcOrd="0" destOrd="0" presId="urn:microsoft.com/office/officeart/2005/8/layout/vList4"/>
    <dgm:cxn modelId="{E2FD4222-2C3B-4ED9-BE3F-2EBBA46D3B70}" srcId="{C1F8CD97-DC58-46EE-9E14-5AC93B107C54}" destId="{AA0670B8-FDA3-4176-909D-6182FC9B0806}" srcOrd="2" destOrd="0" parTransId="{65BECFFC-2A31-4FD2-B467-8B09A6FD9178}" sibTransId="{E428F458-CD90-4F67-893E-6E0EC07113BE}"/>
    <dgm:cxn modelId="{0643552F-C4E2-4B95-BC58-608394002D0A}" type="presOf" srcId="{285EFB71-E9BF-4939-8BAF-ED19DD724927}" destId="{A6DA5754-799F-4102-8844-351D775EF156}" srcOrd="1" destOrd="0" presId="urn:microsoft.com/office/officeart/2005/8/layout/vList4"/>
    <dgm:cxn modelId="{3864F07C-F114-490C-9911-43B1C9F12598}" type="presOf" srcId="{AA0670B8-FDA3-4176-909D-6182FC9B0806}" destId="{09058BBD-8BE6-44EA-9B51-6B14ACA9AB2C}" srcOrd="1" destOrd="0" presId="urn:microsoft.com/office/officeart/2005/8/layout/vList4"/>
    <dgm:cxn modelId="{A4A85A88-B2C5-46B1-8B4D-D0B14A7AC1D1}" type="presOf" srcId="{285EFB71-E9BF-4939-8BAF-ED19DD724927}" destId="{E9A1DCFB-5254-428D-99C9-FA7C93C3578A}" srcOrd="0" destOrd="0" presId="urn:microsoft.com/office/officeart/2005/8/layout/vList4"/>
    <dgm:cxn modelId="{40F6CCA2-DFA3-4A2A-994E-CC421CC81BCC}" type="presOf" srcId="{C1F8CD97-DC58-46EE-9E14-5AC93B107C54}" destId="{F7EED116-84F8-429C-A18C-038C9BD0F085}" srcOrd="0" destOrd="0" presId="urn:microsoft.com/office/officeart/2005/8/layout/vList4"/>
    <dgm:cxn modelId="{86502FBE-3778-44D8-B753-3444FD136E1F}" type="presOf" srcId="{AA0670B8-FDA3-4176-909D-6182FC9B0806}" destId="{19E588F5-F420-486F-93D7-670932F9FA15}" srcOrd="0" destOrd="0" presId="urn:microsoft.com/office/officeart/2005/8/layout/vList4"/>
    <dgm:cxn modelId="{C13330C2-5CC7-448D-B36C-0CDD2E94DB3F}" type="presOf" srcId="{814D5C6E-A6A9-46F1-8A78-AE60020A9E05}" destId="{555FD401-ACC6-4233-9F8C-896801F92EAD}" srcOrd="1" destOrd="0" presId="urn:microsoft.com/office/officeart/2005/8/layout/vList4"/>
    <dgm:cxn modelId="{279862EC-0B89-40F5-8424-5E6B83506403}" type="presParOf" srcId="{F7EED116-84F8-429C-A18C-038C9BD0F085}" destId="{98AE73E0-5F64-42B6-9B38-1A79636F4A6B}" srcOrd="0" destOrd="0" presId="urn:microsoft.com/office/officeart/2005/8/layout/vList4"/>
    <dgm:cxn modelId="{B3D50959-DA27-452D-815F-DD0543401138}" type="presParOf" srcId="{98AE73E0-5F64-42B6-9B38-1A79636F4A6B}" destId="{65C87272-6B8A-4A57-9E5D-E1806333ED85}" srcOrd="0" destOrd="0" presId="urn:microsoft.com/office/officeart/2005/8/layout/vList4"/>
    <dgm:cxn modelId="{05142886-856E-48A1-BFF0-D8D9F358D849}" type="presParOf" srcId="{98AE73E0-5F64-42B6-9B38-1A79636F4A6B}" destId="{9C75D672-644D-4CF7-A5B9-995D6A57A5A2}" srcOrd="1" destOrd="0" presId="urn:microsoft.com/office/officeart/2005/8/layout/vList4"/>
    <dgm:cxn modelId="{1A2E63AF-D08E-4C32-9B47-9DE64FD868DF}" type="presParOf" srcId="{98AE73E0-5F64-42B6-9B38-1A79636F4A6B}" destId="{555FD401-ACC6-4233-9F8C-896801F92EAD}" srcOrd="2" destOrd="0" presId="urn:microsoft.com/office/officeart/2005/8/layout/vList4"/>
    <dgm:cxn modelId="{E08A40B7-89CD-44E5-964B-5D147AFACB87}" type="presParOf" srcId="{F7EED116-84F8-429C-A18C-038C9BD0F085}" destId="{F2A0AE22-1474-4D13-83A8-EA6053E48962}" srcOrd="1" destOrd="0" presId="urn:microsoft.com/office/officeart/2005/8/layout/vList4"/>
    <dgm:cxn modelId="{5FB5C724-477B-41B4-8F31-10E73F25AE8B}" type="presParOf" srcId="{F7EED116-84F8-429C-A18C-038C9BD0F085}" destId="{9463F570-3079-41E4-9C87-429EFC3EE757}" srcOrd="2" destOrd="0" presId="urn:microsoft.com/office/officeart/2005/8/layout/vList4"/>
    <dgm:cxn modelId="{B2326FC3-9632-44DE-8443-4980C2BB57BD}" type="presParOf" srcId="{9463F570-3079-41E4-9C87-429EFC3EE757}" destId="{E9A1DCFB-5254-428D-99C9-FA7C93C3578A}" srcOrd="0" destOrd="0" presId="urn:microsoft.com/office/officeart/2005/8/layout/vList4"/>
    <dgm:cxn modelId="{6A70B0B1-8C7A-4212-8CED-2757FCE4F812}" type="presParOf" srcId="{9463F570-3079-41E4-9C87-429EFC3EE757}" destId="{CC4F983C-DAEF-4F12-B2C5-3268304EA458}" srcOrd="1" destOrd="0" presId="urn:microsoft.com/office/officeart/2005/8/layout/vList4"/>
    <dgm:cxn modelId="{EDDE87AB-7B66-4C16-B293-107C88F2FC70}" type="presParOf" srcId="{9463F570-3079-41E4-9C87-429EFC3EE757}" destId="{A6DA5754-799F-4102-8844-351D775EF156}" srcOrd="2" destOrd="0" presId="urn:microsoft.com/office/officeart/2005/8/layout/vList4"/>
    <dgm:cxn modelId="{E8F600E1-C542-4D88-90E4-751DBFE70FD4}" type="presParOf" srcId="{F7EED116-84F8-429C-A18C-038C9BD0F085}" destId="{C8088E6C-D8FF-4819-878C-7B8FABF39160}" srcOrd="3" destOrd="0" presId="urn:microsoft.com/office/officeart/2005/8/layout/vList4"/>
    <dgm:cxn modelId="{761A87B5-FD6E-4DEC-B5CD-721597AD9E5E}" type="presParOf" srcId="{F7EED116-84F8-429C-A18C-038C9BD0F085}" destId="{EFC293C3-0588-4C75-962B-C8A627B6E61C}" srcOrd="4" destOrd="0" presId="urn:microsoft.com/office/officeart/2005/8/layout/vList4"/>
    <dgm:cxn modelId="{21551070-B742-488B-B0DE-E2CFA803EA00}" type="presParOf" srcId="{EFC293C3-0588-4C75-962B-C8A627B6E61C}" destId="{19E588F5-F420-486F-93D7-670932F9FA15}" srcOrd="0" destOrd="0" presId="urn:microsoft.com/office/officeart/2005/8/layout/vList4"/>
    <dgm:cxn modelId="{2D0B373E-1B46-480B-8D70-6B2B5E5FB321}" type="presParOf" srcId="{EFC293C3-0588-4C75-962B-C8A627B6E61C}" destId="{DB0E68D0-42A3-4E55-8C8B-296618542F95}" srcOrd="1" destOrd="0" presId="urn:microsoft.com/office/officeart/2005/8/layout/vList4"/>
    <dgm:cxn modelId="{6D738100-08C8-4293-A5C3-100A11541F33}" type="presParOf" srcId="{EFC293C3-0588-4C75-962B-C8A627B6E61C}" destId="{09058BBD-8BE6-44EA-9B51-6B14ACA9AB2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8523C-7B69-4A2C-A873-69E4FE4C4387}">
      <dsp:nvSpPr>
        <dsp:cNvPr id="0" name=""/>
        <dsp:cNvSpPr/>
      </dsp:nvSpPr>
      <dsp:spPr>
        <a:xfrm>
          <a:off x="0" y="0"/>
          <a:ext cx="15849599" cy="1499741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rnd" cmpd="sng" algn="ctr">
          <a:solidFill>
            <a:srgbClr val="0070C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Зависимость</a:t>
          </a:r>
          <a:r>
            <a:rPr lang="ru-RU" sz="44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– </a:t>
          </a:r>
          <a:r>
            <a:rPr lang="ru-RU" sz="36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это заболевание, связанное с удовлетворением патологической потребности</a:t>
          </a:r>
        </a:p>
      </dsp:txBody>
      <dsp:txXfrm>
        <a:off x="43926" y="43926"/>
        <a:ext cx="15761747" cy="1411889"/>
      </dsp:txXfrm>
    </dsp:sp>
    <dsp:sp modelId="{BA2B8464-88AB-4A04-917E-E5B110CE13CE}">
      <dsp:nvSpPr>
        <dsp:cNvPr id="0" name=""/>
        <dsp:cNvSpPr/>
      </dsp:nvSpPr>
      <dsp:spPr>
        <a:xfrm>
          <a:off x="96448" y="1838618"/>
          <a:ext cx="4994793" cy="305038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597DE-E6DC-4997-955A-D0146A850454}">
      <dsp:nvSpPr>
        <dsp:cNvPr id="0" name=""/>
        <dsp:cNvSpPr/>
      </dsp:nvSpPr>
      <dsp:spPr>
        <a:xfrm>
          <a:off x="5419737" y="1904995"/>
          <a:ext cx="10357191" cy="3019377"/>
        </a:xfrm>
        <a:prstGeom prst="roundRect">
          <a:avLst>
            <a:gd name="adj" fmla="val 16670"/>
          </a:avLst>
        </a:prstGeom>
        <a:solidFill>
          <a:srgbClr val="0070C0"/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Патологическая (ложная) потребность–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болезненная, неестественная,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не свойственная человеку от природы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>
        <a:off x="5567157" y="2052415"/>
        <a:ext cx="10062351" cy="2724537"/>
      </dsp:txXfrm>
    </dsp:sp>
    <dsp:sp modelId="{A21601C8-7194-4452-8894-D8ADE7A36F6F}">
      <dsp:nvSpPr>
        <dsp:cNvPr id="0" name=""/>
        <dsp:cNvSpPr/>
      </dsp:nvSpPr>
      <dsp:spPr>
        <a:xfrm>
          <a:off x="1246" y="5333995"/>
          <a:ext cx="4942338" cy="344045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17D7C-43FA-41D8-9B4A-0B482FC403F6}">
      <dsp:nvSpPr>
        <dsp:cNvPr id="0" name=""/>
        <dsp:cNvSpPr/>
      </dsp:nvSpPr>
      <dsp:spPr>
        <a:xfrm>
          <a:off x="5257765" y="5410202"/>
          <a:ext cx="10447681" cy="3184435"/>
        </a:xfrm>
        <a:prstGeom prst="roundRect">
          <a:avLst>
            <a:gd name="adj" fmla="val 16670"/>
          </a:avLst>
        </a:prstGeom>
        <a:solidFill>
          <a:srgbClr val="0070C0"/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600" b="1" i="0" kern="1200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Физиологические, социальные, духовные потребности:</a:t>
          </a:r>
          <a:endParaRPr lang="ru-RU" sz="3600" b="1" i="0" kern="1200" dirty="0">
            <a:solidFill>
              <a:schemeClr val="tx1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anose="020B0604020202020204" pitchFamily="34" charset="0"/>
          </a:endParaRPr>
        </a:p>
        <a:p>
          <a:pPr marL="0" lvl="0" indent="0" algn="just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000" b="1" i="0" kern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потребность в воздухе, воде, пище, сне. </a:t>
          </a:r>
        </a:p>
        <a:p>
          <a:pPr marL="0" lvl="0" indent="0" algn="just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000" b="1" i="0" kern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Кроме этого, человек нуждается в любви, в понимании,  безопасности, гармонии, саморазвитии</a:t>
          </a:r>
          <a:r>
            <a:rPr lang="ru-RU" sz="3000" b="1" i="1" kern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.</a:t>
          </a:r>
          <a:endParaRPr lang="ru-RU" sz="3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413244" y="5565681"/>
        <a:ext cx="10136723" cy="2873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11D59-4F3E-48D1-A332-D991FB002DBF}">
      <dsp:nvSpPr>
        <dsp:cNvPr id="0" name=""/>
        <dsp:cNvSpPr/>
      </dsp:nvSpPr>
      <dsp:spPr>
        <a:xfrm>
          <a:off x="-9131326" y="-1394678"/>
          <a:ext cx="10866556" cy="10866556"/>
        </a:xfrm>
        <a:prstGeom prst="blockArc">
          <a:avLst>
            <a:gd name="adj1" fmla="val 18900000"/>
            <a:gd name="adj2" fmla="val 2700000"/>
            <a:gd name="adj3" fmla="val 199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43824-A840-4130-A638-BA31EACAD510}">
      <dsp:nvSpPr>
        <dsp:cNvPr id="0" name=""/>
        <dsp:cNvSpPr/>
      </dsp:nvSpPr>
      <dsp:spPr>
        <a:xfrm>
          <a:off x="646579" y="280068"/>
          <a:ext cx="13716320" cy="1140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979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effectLst/>
              <a:latin typeface="Cambria" panose="02040503050406030204" pitchFamily="18" charset="0"/>
              <a:ea typeface="Cambria" panose="02040503050406030204" pitchFamily="18" charset="0"/>
            </a:rPr>
            <a:t>Подростки всегда стремятся попробовать что-то новое, часто подражают старшим ребятам, взрослым</a:t>
          </a:r>
          <a:endParaRPr lang="ru-RU" sz="3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46579" y="280068"/>
        <a:ext cx="13716320" cy="1140921"/>
      </dsp:txXfrm>
    </dsp:sp>
    <dsp:sp modelId="{26CDFD76-7A1C-483F-AC17-81AA6B236D85}">
      <dsp:nvSpPr>
        <dsp:cNvPr id="0" name=""/>
        <dsp:cNvSpPr/>
      </dsp:nvSpPr>
      <dsp:spPr>
        <a:xfrm>
          <a:off x="115100" y="319049"/>
          <a:ext cx="1062959" cy="1062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1CA92-38B2-4E32-A6FB-A4B0A8AAA2B5}">
      <dsp:nvSpPr>
        <dsp:cNvPr id="0" name=""/>
        <dsp:cNvSpPr/>
      </dsp:nvSpPr>
      <dsp:spPr>
        <a:xfrm>
          <a:off x="1346065" y="1584838"/>
          <a:ext cx="13016834" cy="108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979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effectLst/>
              <a:latin typeface="Cambria" panose="02040503050406030204" pitchFamily="18" charset="0"/>
              <a:ea typeface="Cambria" panose="02040503050406030204" pitchFamily="18" charset="0"/>
            </a:rPr>
            <a:t>Решив попробовать курить, подросток думает, что он станет более смелым и взрослым</a:t>
          </a:r>
          <a:endParaRPr lang="ru-RU" sz="3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346065" y="1584838"/>
        <a:ext cx="13016834" cy="1082160"/>
      </dsp:txXfrm>
    </dsp:sp>
    <dsp:sp modelId="{82D25EC1-4DD9-4316-9099-4D29A124FC76}">
      <dsp:nvSpPr>
        <dsp:cNvPr id="0" name=""/>
        <dsp:cNvSpPr/>
      </dsp:nvSpPr>
      <dsp:spPr>
        <a:xfrm>
          <a:off x="814585" y="1594439"/>
          <a:ext cx="1062959" cy="1062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88FDD-26D2-4DC2-9C7F-32426885A71E}">
      <dsp:nvSpPr>
        <dsp:cNvPr id="0" name=""/>
        <dsp:cNvSpPr/>
      </dsp:nvSpPr>
      <dsp:spPr>
        <a:xfrm>
          <a:off x="1665922" y="2913593"/>
          <a:ext cx="12696977" cy="9754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979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3200" b="1" kern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Хотят не выделяться среди сверстников , надеются  на одобрение и принятие в компании</a:t>
          </a:r>
        </a:p>
      </dsp:txBody>
      <dsp:txXfrm>
        <a:off x="1665922" y="2913593"/>
        <a:ext cx="12696977" cy="975431"/>
      </dsp:txXfrm>
    </dsp:sp>
    <dsp:sp modelId="{4880928D-D25F-4591-8B79-10CEB5AA441D}">
      <dsp:nvSpPr>
        <dsp:cNvPr id="0" name=""/>
        <dsp:cNvSpPr/>
      </dsp:nvSpPr>
      <dsp:spPr>
        <a:xfrm>
          <a:off x="1134442" y="2869829"/>
          <a:ext cx="1062959" cy="1062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29A58-04A9-4DA5-AE52-BEF951FFB1F0}">
      <dsp:nvSpPr>
        <dsp:cNvPr id="0" name=""/>
        <dsp:cNvSpPr/>
      </dsp:nvSpPr>
      <dsp:spPr>
        <a:xfrm>
          <a:off x="1665922" y="4116557"/>
          <a:ext cx="12696977" cy="1118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979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Cambria" panose="02040503050406030204" pitchFamily="18" charset="0"/>
              <a:ea typeface="Cambria" panose="02040503050406030204" pitchFamily="18" charset="0"/>
            </a:rPr>
            <a:t>Ошибочно считают, что вейпинг менее вреден, чем обычные сигареты</a:t>
          </a:r>
        </a:p>
      </dsp:txBody>
      <dsp:txXfrm>
        <a:off x="1665922" y="4116557"/>
        <a:ext cx="12696977" cy="1118667"/>
      </dsp:txXfrm>
    </dsp:sp>
    <dsp:sp modelId="{E1F231F7-C8EF-4AF3-AC38-959665A37DBE}">
      <dsp:nvSpPr>
        <dsp:cNvPr id="0" name=""/>
        <dsp:cNvSpPr/>
      </dsp:nvSpPr>
      <dsp:spPr>
        <a:xfrm>
          <a:off x="1134442" y="4144411"/>
          <a:ext cx="1062959" cy="1062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82283-EADE-475A-9157-AD9D47F69A8B}">
      <dsp:nvSpPr>
        <dsp:cNvPr id="0" name=""/>
        <dsp:cNvSpPr/>
      </dsp:nvSpPr>
      <dsp:spPr>
        <a:xfrm>
          <a:off x="1346065" y="5425562"/>
          <a:ext cx="13016834" cy="1051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979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Cambria" panose="02040503050406030204" pitchFamily="18" charset="0"/>
              <a:ea typeface="Cambria" panose="02040503050406030204" pitchFamily="18" charset="0"/>
            </a:rPr>
            <a:t>Не знают, что этот аксессуар ложный</a:t>
          </a:r>
        </a:p>
      </dsp:txBody>
      <dsp:txXfrm>
        <a:off x="1346065" y="5425562"/>
        <a:ext cx="13016834" cy="1051437"/>
      </dsp:txXfrm>
    </dsp:sp>
    <dsp:sp modelId="{C6B46C95-DE8E-42E6-A18A-A9CF37D662E2}">
      <dsp:nvSpPr>
        <dsp:cNvPr id="0" name=""/>
        <dsp:cNvSpPr/>
      </dsp:nvSpPr>
      <dsp:spPr>
        <a:xfrm>
          <a:off x="814585" y="5419801"/>
          <a:ext cx="1062959" cy="1062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F3CC1-9128-4984-8DA3-C0E3DF9962FE}">
      <dsp:nvSpPr>
        <dsp:cNvPr id="0" name=""/>
        <dsp:cNvSpPr/>
      </dsp:nvSpPr>
      <dsp:spPr>
        <a:xfrm>
          <a:off x="646579" y="6680938"/>
          <a:ext cx="13716320" cy="1091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979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Считают, что от этой привычки можно с легкостью отказаться, стоит только захотеть</a:t>
          </a:r>
          <a:endParaRPr lang="ru-RU" sz="2800" b="1" kern="1200" dirty="0"/>
        </a:p>
      </dsp:txBody>
      <dsp:txXfrm>
        <a:off x="646579" y="6680938"/>
        <a:ext cx="13716320" cy="1091463"/>
      </dsp:txXfrm>
    </dsp:sp>
    <dsp:sp modelId="{A31B4A41-A5FA-48FD-A4D4-A72574AA5B3E}">
      <dsp:nvSpPr>
        <dsp:cNvPr id="0" name=""/>
        <dsp:cNvSpPr/>
      </dsp:nvSpPr>
      <dsp:spPr>
        <a:xfrm>
          <a:off x="115100" y="6695191"/>
          <a:ext cx="1062959" cy="1062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87272-6B8A-4A57-9E5D-E1806333ED85}">
      <dsp:nvSpPr>
        <dsp:cNvPr id="0" name=""/>
        <dsp:cNvSpPr/>
      </dsp:nvSpPr>
      <dsp:spPr>
        <a:xfrm>
          <a:off x="0" y="0"/>
          <a:ext cx="14782800" cy="2399109"/>
        </a:xfrm>
        <a:prstGeom prst="roundRect">
          <a:avLst>
            <a:gd name="adj" fmla="val 10000"/>
          </a:avLst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 Никотин</a:t>
          </a:r>
          <a:r>
            <a:rPr lang="ru-RU" sz="2600" kern="1200" dirty="0">
              <a:latin typeface="Cambria" panose="02040503050406030204" pitchFamily="18" charset="0"/>
              <a:ea typeface="Cambria" panose="02040503050406030204" pitchFamily="18" charset="0"/>
            </a:rPr>
            <a:t> –мощный нейротоксин, вызывающий онкологические, сердечно- сосудистые заболевания и никотиновую зависимость</a:t>
          </a:r>
        </a:p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 Глицерин</a:t>
          </a:r>
          <a:r>
            <a:rPr lang="ru-RU" sz="2600" kern="12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600" kern="1200" dirty="0">
              <a:latin typeface="Cambria" panose="02040503050406030204" pitchFamily="18" charset="0"/>
              <a:ea typeface="Cambria" panose="02040503050406030204" pitchFamily="18" charset="0"/>
            </a:rPr>
            <a:t>- при вдыхании (в </a:t>
          </a:r>
          <a:r>
            <a:rPr lang="ru-RU" sz="2600" kern="1200" dirty="0" err="1">
              <a:latin typeface="Cambria" panose="02040503050406030204" pitchFamily="18" charset="0"/>
              <a:ea typeface="Cambria" panose="02040503050406030204" pitchFamily="18" charset="0"/>
            </a:rPr>
            <a:t>вейпах</a:t>
          </a:r>
          <a:r>
            <a:rPr lang="ru-RU" sz="2600" kern="1200" dirty="0">
              <a:latin typeface="Cambria" panose="02040503050406030204" pitchFamily="18" charset="0"/>
              <a:ea typeface="Cambria" panose="02040503050406030204" pitchFamily="18" charset="0"/>
            </a:rPr>
            <a:t>) способен раздражать дыхательные  пути и выделять токсичный акролеин </a:t>
          </a:r>
        </a:p>
      </dsp:txBody>
      <dsp:txXfrm>
        <a:off x="3196470" y="0"/>
        <a:ext cx="11586329" cy="2399109"/>
      </dsp:txXfrm>
    </dsp:sp>
    <dsp:sp modelId="{9C75D672-644D-4CF7-A5B9-995D6A57A5A2}">
      <dsp:nvSpPr>
        <dsp:cNvPr id="0" name=""/>
        <dsp:cNvSpPr/>
      </dsp:nvSpPr>
      <dsp:spPr>
        <a:xfrm>
          <a:off x="76206" y="152401"/>
          <a:ext cx="3185102" cy="20933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44000" r="-4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1DCFB-5254-428D-99C9-FA7C93C3578A}">
      <dsp:nvSpPr>
        <dsp:cNvPr id="0" name=""/>
        <dsp:cNvSpPr/>
      </dsp:nvSpPr>
      <dsp:spPr>
        <a:xfrm>
          <a:off x="0" y="2743189"/>
          <a:ext cx="14782800" cy="2641611"/>
        </a:xfrm>
        <a:prstGeom prst="roundRect">
          <a:avLst>
            <a:gd name="adj" fmla="val 10000"/>
          </a:avLst>
        </a:prstGeom>
        <a:solidFill>
          <a:srgbClr val="002060"/>
        </a:solidFill>
        <a:ln w="15875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Формальдегид</a:t>
          </a:r>
          <a:r>
            <a:rPr lang="ru-RU" sz="2300" kern="1200" dirty="0">
              <a:latin typeface="Cambria" panose="02040503050406030204" pitchFamily="18" charset="0"/>
              <a:ea typeface="Cambria" panose="02040503050406030204" pitchFamily="18" charset="0"/>
            </a:rPr>
            <a:t> – токсичное вещество, применяемое в мебельной промышленности, при производстве пластмасс, лакокрасочной продукции,  раньше его часто применяли при  при бальзамировании тел умерших людей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 err="1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Нитрозамин</a:t>
          </a:r>
          <a:r>
            <a:rPr lang="ru-RU" sz="2300" kern="1200" dirty="0">
              <a:latin typeface="Cambria" panose="02040503050406030204" pitchFamily="18" charset="0"/>
              <a:ea typeface="Cambria" panose="02040503050406030204" pitchFamily="18" charset="0"/>
            </a:rPr>
            <a:t> – высокотоксичное соединение, обладающее мутагенным действием даже при однократном воздействии. При попадании в организм  </a:t>
          </a:r>
          <a:r>
            <a:rPr lang="ru-RU" sz="2300" kern="1200" dirty="0" err="1">
              <a:latin typeface="Cambria" panose="02040503050406030204" pitchFamily="18" charset="0"/>
              <a:ea typeface="Cambria" panose="02040503050406030204" pitchFamily="18" charset="0"/>
            </a:rPr>
            <a:t>человека,животного</a:t>
          </a:r>
          <a:r>
            <a:rPr lang="ru-RU" sz="2300" kern="1200" dirty="0">
              <a:latin typeface="Cambria" panose="02040503050406030204" pitchFamily="18" charset="0"/>
              <a:ea typeface="Cambria" panose="02040503050406030204" pitchFamily="18" charset="0"/>
            </a:rPr>
            <a:t> поражает печень, провоцирует кровоизлияния, обладает сильным канцерогенным действием.</a:t>
          </a:r>
        </a:p>
      </dsp:txBody>
      <dsp:txXfrm>
        <a:off x="3196470" y="2743189"/>
        <a:ext cx="11586329" cy="2641611"/>
      </dsp:txXfrm>
    </dsp:sp>
    <dsp:sp modelId="{CC4F983C-DAEF-4F12-B2C5-3268304EA458}">
      <dsp:nvSpPr>
        <dsp:cNvPr id="0" name=""/>
        <dsp:cNvSpPr/>
      </dsp:nvSpPr>
      <dsp:spPr>
        <a:xfrm>
          <a:off x="130192" y="2743199"/>
          <a:ext cx="2991210" cy="24332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0000" b="-1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588F5-F420-486F-93D7-670932F9FA15}">
      <dsp:nvSpPr>
        <dsp:cNvPr id="0" name=""/>
        <dsp:cNvSpPr/>
      </dsp:nvSpPr>
      <dsp:spPr>
        <a:xfrm>
          <a:off x="0" y="5520542"/>
          <a:ext cx="14782800" cy="2399109"/>
        </a:xfrm>
        <a:prstGeom prst="roundRect">
          <a:avLst>
            <a:gd name="adj" fmla="val 10000"/>
          </a:avLst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Пропиленгликоль</a:t>
          </a:r>
          <a:r>
            <a:rPr lang="ru-RU" sz="2600" kern="1200" dirty="0">
              <a:latin typeface="Cambria" panose="02040503050406030204" pitchFamily="18" charset="0"/>
              <a:ea typeface="Cambria" panose="02040503050406030204" pitchFamily="18" charset="0"/>
            </a:rPr>
            <a:t>, вызывает аллергические реакции,  кожную сыпь, сухость и покраснение отдельных участков тела, а хроническое воздействие в больших дозах — к нагрузке на почки и печень. </a:t>
          </a:r>
        </a:p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Cambria" panose="02040503050406030204" pitchFamily="18" charset="0"/>
              <a:ea typeface="Cambria" panose="02040503050406030204" pitchFamily="18" charset="0"/>
            </a:rPr>
            <a:t>Вдыхание паров (в </a:t>
          </a:r>
          <a:r>
            <a:rPr lang="ru-RU" sz="2600" kern="1200" dirty="0" err="1">
              <a:latin typeface="Cambria" panose="02040503050406030204" pitchFamily="18" charset="0"/>
              <a:ea typeface="Cambria" panose="02040503050406030204" pitchFamily="18" charset="0"/>
            </a:rPr>
            <a:t>вейпах</a:t>
          </a:r>
          <a:r>
            <a:rPr lang="ru-RU" sz="2600" kern="1200" dirty="0">
              <a:latin typeface="Cambria" panose="02040503050406030204" pitchFamily="18" charset="0"/>
              <a:ea typeface="Cambria" panose="02040503050406030204" pitchFamily="18" charset="0"/>
            </a:rPr>
            <a:t>)  приводит к повреждению легких!</a:t>
          </a:r>
        </a:p>
      </dsp:txBody>
      <dsp:txXfrm>
        <a:off x="3196470" y="5520542"/>
        <a:ext cx="11586329" cy="2399109"/>
      </dsp:txXfrm>
    </dsp:sp>
    <dsp:sp modelId="{DB0E68D0-42A3-4E55-8C8B-296618542F95}">
      <dsp:nvSpPr>
        <dsp:cNvPr id="0" name=""/>
        <dsp:cNvSpPr/>
      </dsp:nvSpPr>
      <dsp:spPr>
        <a:xfrm>
          <a:off x="147636" y="5638809"/>
          <a:ext cx="2979148" cy="21625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1000" b="-1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7.03704" units="1/cm"/>
          <inkml:channelProperty channel="Y" name="resolution" value="37.5" units="1/cm"/>
          <inkml:channelProperty channel="T" name="resolution" value="1" units="1/dev"/>
        </inkml:channelProperties>
      </inkml:inkSource>
      <inkml:timestamp xml:id="ts0" timeString="2025-08-04T09:35:20.03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47 0,'0'-47'141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7.03704" units="1/cm"/>
          <inkml:channelProperty channel="Y" name="resolution" value="37.5" units="1/cm"/>
          <inkml:channelProperty channel="T" name="resolution" value="1" units="1/dev"/>
        </inkml:channelProperties>
      </inkml:inkSource>
      <inkml:timestamp xml:id="ts0" timeString="2025-08-04T09:35:20.70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0933"/>
          </a:xfrm>
          <a:prstGeom prst="rect">
            <a:avLst/>
          </a:prstGeom>
        </p:spPr>
        <p:txBody>
          <a:bodyPr vert="horz" lIns="53511" tIns="26755" rIns="53511" bIns="26755" rtlCol="0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0933"/>
          </a:xfrm>
          <a:prstGeom prst="rect">
            <a:avLst/>
          </a:prstGeom>
        </p:spPr>
        <p:txBody>
          <a:bodyPr vert="horz" lIns="53511" tIns="26755" rIns="53511" bIns="26755" rtlCol="0"/>
          <a:lstStyle>
            <a:lvl1pPr algn="r">
              <a:defRPr sz="700"/>
            </a:lvl1pPr>
          </a:lstStyle>
          <a:p>
            <a:fld id="{A87756BA-6A00-48C6-9850-81A094838901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3511" tIns="26755" rIns="53511" bIns="2675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906"/>
            <a:ext cx="7941310" cy="2676060"/>
          </a:xfrm>
          <a:prstGeom prst="rect">
            <a:avLst/>
          </a:prstGeom>
        </p:spPr>
        <p:txBody>
          <a:bodyPr vert="horz" lIns="53511" tIns="26755" rIns="53511" bIns="2675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743"/>
            <a:ext cx="4301543" cy="340932"/>
          </a:xfrm>
          <a:prstGeom prst="rect">
            <a:avLst/>
          </a:prstGeom>
        </p:spPr>
        <p:txBody>
          <a:bodyPr vert="horz" lIns="53511" tIns="26755" rIns="53511" bIns="26755" rtlCol="0" anchor="b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743"/>
            <a:ext cx="4301543" cy="340932"/>
          </a:xfrm>
          <a:prstGeom prst="rect">
            <a:avLst/>
          </a:prstGeom>
        </p:spPr>
        <p:txBody>
          <a:bodyPr vert="horz" lIns="53511" tIns="26755" rIns="53511" bIns="26755" rtlCol="0" anchor="b"/>
          <a:lstStyle>
            <a:lvl1pPr algn="r">
              <a:defRPr sz="700"/>
            </a:lvl1pPr>
          </a:lstStyle>
          <a:p>
            <a:fld id="{7C99E3C5-82D9-47F2-A730-BC4393BC4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2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318" y="1028699"/>
            <a:ext cx="12001500" cy="4457702"/>
          </a:xfrm>
        </p:spPr>
        <p:txBody>
          <a:bodyPr anchor="b">
            <a:normAutofit/>
          </a:bodyPr>
          <a:lstStyle>
            <a:lvl1pPr algn="l">
              <a:defRPr sz="72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18" y="5765801"/>
            <a:ext cx="9601200" cy="2921000"/>
          </a:xfrm>
        </p:spPr>
        <p:txBody>
          <a:bodyPr anchor="t">
            <a:normAutofit/>
          </a:bodyPr>
          <a:lstStyle>
            <a:lvl1pPr marL="0" indent="0" algn="l">
              <a:buNone/>
              <a:defRPr sz="315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ru-RU" spc="-40"/>
              <a:t>Сектор</a:t>
            </a:r>
            <a:r>
              <a:rPr lang="ru-RU" spc="-55"/>
              <a:t> </a:t>
            </a:r>
            <a:r>
              <a:rPr lang="ru-RU" spc="-30"/>
              <a:t>координации</a:t>
            </a:r>
            <a:r>
              <a:rPr lang="ru-RU" spc="-50"/>
              <a:t> </a:t>
            </a:r>
            <a:r>
              <a:rPr lang="ru-RU"/>
              <a:t>и</a:t>
            </a:r>
            <a:r>
              <a:rPr lang="ru-RU" spc="-55"/>
              <a:t> </a:t>
            </a:r>
            <a:r>
              <a:rPr lang="ru-RU" spc="-25"/>
              <a:t>методического</a:t>
            </a:r>
            <a:r>
              <a:rPr lang="ru-RU" spc="-55"/>
              <a:t> </a:t>
            </a:r>
            <a:r>
              <a:rPr lang="ru-RU"/>
              <a:t>обеспечения</a:t>
            </a:r>
            <a:r>
              <a:rPr lang="ru-RU" spc="-50"/>
              <a:t> </a:t>
            </a:r>
            <a:r>
              <a:rPr lang="ru-RU" spc="-30"/>
              <a:t>профилактики</a:t>
            </a:r>
            <a:r>
              <a:rPr lang="ru-RU" spc="-55"/>
              <a:t> </a:t>
            </a:r>
            <a:r>
              <a:rPr lang="ru-RU" spc="-1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ru-RU"/>
              <a:t>и</a:t>
            </a:r>
            <a:r>
              <a:rPr lang="ru-RU" spc="-40"/>
              <a:t> </a:t>
            </a:r>
            <a:r>
              <a:rPr lang="ru-RU"/>
              <a:t>правонарушений</a:t>
            </a:r>
            <a:r>
              <a:rPr lang="ru-RU" spc="-35"/>
              <a:t> </a:t>
            </a:r>
            <a:r>
              <a:rPr lang="ru-RU" spc="-60"/>
              <a:t>среди</a:t>
            </a:r>
            <a:r>
              <a:rPr lang="ru-RU" spc="-35"/>
              <a:t> </a:t>
            </a:r>
            <a:r>
              <a:rPr lang="ru-RU" spc="-10"/>
              <a:t>обучающихся</a:t>
            </a:r>
            <a:endParaRPr lang="ru-RU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2342018" y="12701"/>
            <a:ext cx="5715000" cy="5715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62256" y="137318"/>
            <a:ext cx="9120983" cy="91209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53738" y="342900"/>
            <a:ext cx="7429500" cy="742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003756" y="48418"/>
            <a:ext cx="7279484" cy="72794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768140" y="914402"/>
            <a:ext cx="6515099" cy="65150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79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28700" y="800100"/>
            <a:ext cx="16228218" cy="46863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3" y="5765801"/>
            <a:ext cx="12456315" cy="6858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ru-RU" spc="-40"/>
              <a:t>Сектор</a:t>
            </a:r>
            <a:r>
              <a:rPr lang="ru-RU" spc="-55"/>
              <a:t> </a:t>
            </a:r>
            <a:r>
              <a:rPr lang="ru-RU" spc="-30"/>
              <a:t>координации</a:t>
            </a:r>
            <a:r>
              <a:rPr lang="ru-RU" spc="-50"/>
              <a:t> </a:t>
            </a:r>
            <a:r>
              <a:rPr lang="ru-RU"/>
              <a:t>и</a:t>
            </a:r>
            <a:r>
              <a:rPr lang="ru-RU" spc="-55"/>
              <a:t> </a:t>
            </a:r>
            <a:r>
              <a:rPr lang="ru-RU" spc="-25"/>
              <a:t>методического</a:t>
            </a:r>
            <a:r>
              <a:rPr lang="ru-RU" spc="-55"/>
              <a:t> </a:t>
            </a:r>
            <a:r>
              <a:rPr lang="ru-RU"/>
              <a:t>обеспечения</a:t>
            </a:r>
            <a:r>
              <a:rPr lang="ru-RU" spc="-50"/>
              <a:t> </a:t>
            </a:r>
            <a:r>
              <a:rPr lang="ru-RU" spc="-30"/>
              <a:t>профилактики</a:t>
            </a:r>
            <a:r>
              <a:rPr lang="ru-RU" spc="-55"/>
              <a:t> </a:t>
            </a:r>
            <a:r>
              <a:rPr lang="ru-RU" spc="-1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ru-RU"/>
              <a:t>и</a:t>
            </a:r>
            <a:r>
              <a:rPr lang="ru-RU" spc="-40"/>
              <a:t> </a:t>
            </a:r>
            <a:r>
              <a:rPr lang="ru-RU"/>
              <a:t>правонарушений</a:t>
            </a:r>
            <a:r>
              <a:rPr lang="ru-RU" spc="-35"/>
              <a:t> </a:t>
            </a:r>
            <a:r>
              <a:rPr lang="ru-RU" spc="-60"/>
              <a:t>среди</a:t>
            </a:r>
            <a:r>
              <a:rPr lang="ru-RU" spc="-35"/>
              <a:t> </a:t>
            </a:r>
            <a:r>
              <a:rPr lang="ru-RU" spc="-10"/>
              <a:t>обучающихся</a:t>
            </a:r>
            <a:endParaRPr lang="ru-RU" spc="-1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6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anchor="ctr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6172200"/>
            <a:ext cx="12803982" cy="28194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ru-RU" spc="-40"/>
              <a:t>Сектор</a:t>
            </a:r>
            <a:r>
              <a:rPr lang="ru-RU" spc="-55"/>
              <a:t> </a:t>
            </a:r>
            <a:r>
              <a:rPr lang="ru-RU" spc="-30"/>
              <a:t>координации</a:t>
            </a:r>
            <a:r>
              <a:rPr lang="ru-RU" spc="-50"/>
              <a:t> </a:t>
            </a:r>
            <a:r>
              <a:rPr lang="ru-RU"/>
              <a:t>и</a:t>
            </a:r>
            <a:r>
              <a:rPr lang="ru-RU" spc="-55"/>
              <a:t> </a:t>
            </a:r>
            <a:r>
              <a:rPr lang="ru-RU" spc="-25"/>
              <a:t>методического</a:t>
            </a:r>
            <a:r>
              <a:rPr lang="ru-RU" spc="-55"/>
              <a:t> </a:t>
            </a:r>
            <a:r>
              <a:rPr lang="ru-RU"/>
              <a:t>обеспечения</a:t>
            </a:r>
            <a:r>
              <a:rPr lang="ru-RU" spc="-50"/>
              <a:t> </a:t>
            </a:r>
            <a:r>
              <a:rPr lang="ru-RU" spc="-30"/>
              <a:t>профилактики</a:t>
            </a:r>
            <a:r>
              <a:rPr lang="ru-RU" spc="-55"/>
              <a:t> </a:t>
            </a:r>
            <a:r>
              <a:rPr lang="ru-RU" spc="-1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ru-RU"/>
              <a:t>и</a:t>
            </a:r>
            <a:r>
              <a:rPr lang="ru-RU" spc="-40"/>
              <a:t> </a:t>
            </a:r>
            <a:r>
              <a:rPr lang="ru-RU"/>
              <a:t>правонарушений</a:t>
            </a:r>
            <a:r>
              <a:rPr lang="ru-RU" spc="-35"/>
              <a:t> </a:t>
            </a:r>
            <a:r>
              <a:rPr lang="ru-RU" spc="-60"/>
              <a:t>среди</a:t>
            </a:r>
            <a:r>
              <a:rPr lang="ru-RU" spc="-35"/>
              <a:t> </a:t>
            </a:r>
            <a:r>
              <a:rPr lang="ru-RU" spc="-10"/>
              <a:t>обучающихся</a:t>
            </a:r>
            <a:endParaRPr lang="ru-RU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84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1028700"/>
            <a:ext cx="13716002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69318" y="5143500"/>
            <a:ext cx="12801600" cy="571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451601"/>
            <a:ext cx="12801600" cy="2527298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ru-RU" spc="-40"/>
              <a:t>Сектор</a:t>
            </a:r>
            <a:r>
              <a:rPr lang="ru-RU" spc="-55"/>
              <a:t> </a:t>
            </a:r>
            <a:r>
              <a:rPr lang="ru-RU" spc="-30"/>
              <a:t>координации</a:t>
            </a:r>
            <a:r>
              <a:rPr lang="ru-RU" spc="-50"/>
              <a:t> </a:t>
            </a:r>
            <a:r>
              <a:rPr lang="ru-RU"/>
              <a:t>и</a:t>
            </a:r>
            <a:r>
              <a:rPr lang="ru-RU" spc="-55"/>
              <a:t> </a:t>
            </a:r>
            <a:r>
              <a:rPr lang="ru-RU" spc="-25"/>
              <a:t>методического</a:t>
            </a:r>
            <a:r>
              <a:rPr lang="ru-RU" spc="-55"/>
              <a:t> </a:t>
            </a:r>
            <a:r>
              <a:rPr lang="ru-RU"/>
              <a:t>обеспечения</a:t>
            </a:r>
            <a:r>
              <a:rPr lang="ru-RU" spc="-50"/>
              <a:t> </a:t>
            </a:r>
            <a:r>
              <a:rPr lang="ru-RU" spc="-30"/>
              <a:t>профилактики</a:t>
            </a:r>
            <a:r>
              <a:rPr lang="ru-RU" spc="-55"/>
              <a:t> </a:t>
            </a:r>
            <a:r>
              <a:rPr lang="ru-RU" spc="-1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ru-RU"/>
              <a:t>и</a:t>
            </a:r>
            <a:r>
              <a:rPr lang="ru-RU" spc="-40"/>
              <a:t> </a:t>
            </a:r>
            <a:r>
              <a:rPr lang="ru-RU"/>
              <a:t>правонарушений</a:t>
            </a:r>
            <a:r>
              <a:rPr lang="ru-RU" spc="-35"/>
              <a:t> </a:t>
            </a:r>
            <a:r>
              <a:rPr lang="ru-RU" spc="-60"/>
              <a:t>среди</a:t>
            </a:r>
            <a:r>
              <a:rPr lang="ru-RU" spc="-35"/>
              <a:t> </a:t>
            </a:r>
            <a:r>
              <a:rPr lang="ru-RU" spc="-10"/>
              <a:t>обучающихся</a:t>
            </a:r>
            <a:endParaRPr lang="ru-RU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744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8" y="5143500"/>
            <a:ext cx="12801600" cy="25461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699472"/>
            <a:ext cx="12803985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ru-RU" spc="-40"/>
              <a:t>Сектор</a:t>
            </a:r>
            <a:r>
              <a:rPr lang="ru-RU" spc="-55"/>
              <a:t> </a:t>
            </a:r>
            <a:r>
              <a:rPr lang="ru-RU" spc="-30"/>
              <a:t>координации</a:t>
            </a:r>
            <a:r>
              <a:rPr lang="ru-RU" spc="-50"/>
              <a:t> </a:t>
            </a:r>
            <a:r>
              <a:rPr lang="ru-RU"/>
              <a:t>и</a:t>
            </a:r>
            <a:r>
              <a:rPr lang="ru-RU" spc="-55"/>
              <a:t> </a:t>
            </a:r>
            <a:r>
              <a:rPr lang="ru-RU" spc="-25"/>
              <a:t>методического</a:t>
            </a:r>
            <a:r>
              <a:rPr lang="ru-RU" spc="-55"/>
              <a:t> </a:t>
            </a:r>
            <a:r>
              <a:rPr lang="ru-RU"/>
              <a:t>обеспечения</a:t>
            </a:r>
            <a:r>
              <a:rPr lang="ru-RU" spc="-50"/>
              <a:t> </a:t>
            </a:r>
            <a:r>
              <a:rPr lang="ru-RU" spc="-30"/>
              <a:t>профилактики</a:t>
            </a:r>
            <a:r>
              <a:rPr lang="ru-RU" spc="-55"/>
              <a:t> </a:t>
            </a:r>
            <a:r>
              <a:rPr lang="ru-RU" spc="-1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ru-RU"/>
              <a:t>и</a:t>
            </a:r>
            <a:r>
              <a:rPr lang="ru-RU" spc="-40"/>
              <a:t> </a:t>
            </a:r>
            <a:r>
              <a:rPr lang="ru-RU"/>
              <a:t>правонарушений</a:t>
            </a:r>
            <a:r>
              <a:rPr lang="ru-RU" spc="-35"/>
              <a:t> </a:t>
            </a:r>
            <a:r>
              <a:rPr lang="ru-RU" spc="-60"/>
              <a:t>среди</a:t>
            </a:r>
            <a:r>
              <a:rPr lang="ru-RU" spc="-35"/>
              <a:t> </a:t>
            </a:r>
            <a:r>
              <a:rPr lang="ru-RU" spc="-10"/>
              <a:t>обучающихся</a:t>
            </a:r>
            <a:endParaRPr lang="ru-RU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67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1028700"/>
            <a:ext cx="13716000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9" y="5892801"/>
            <a:ext cx="12801602" cy="15747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467600"/>
            <a:ext cx="12801602" cy="15240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ru-RU" spc="-40"/>
              <a:t>Сектор</a:t>
            </a:r>
            <a:r>
              <a:rPr lang="ru-RU" spc="-55"/>
              <a:t> </a:t>
            </a:r>
            <a:r>
              <a:rPr lang="ru-RU" spc="-30"/>
              <a:t>координации</a:t>
            </a:r>
            <a:r>
              <a:rPr lang="ru-RU" spc="-50"/>
              <a:t> </a:t>
            </a:r>
            <a:r>
              <a:rPr lang="ru-RU"/>
              <a:t>и</a:t>
            </a:r>
            <a:r>
              <a:rPr lang="ru-RU" spc="-55"/>
              <a:t> </a:t>
            </a:r>
            <a:r>
              <a:rPr lang="ru-RU" spc="-25"/>
              <a:t>методического</a:t>
            </a:r>
            <a:r>
              <a:rPr lang="ru-RU" spc="-55"/>
              <a:t> </a:t>
            </a:r>
            <a:r>
              <a:rPr lang="ru-RU"/>
              <a:t>обеспечения</a:t>
            </a:r>
            <a:r>
              <a:rPr lang="ru-RU" spc="-50"/>
              <a:t> </a:t>
            </a:r>
            <a:r>
              <a:rPr lang="ru-RU" spc="-30"/>
              <a:t>профилактики</a:t>
            </a:r>
            <a:r>
              <a:rPr lang="ru-RU" spc="-55"/>
              <a:t> </a:t>
            </a:r>
            <a:r>
              <a:rPr lang="ru-RU" spc="-1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ru-RU"/>
              <a:t>и</a:t>
            </a:r>
            <a:r>
              <a:rPr lang="ru-RU" spc="-40"/>
              <a:t> </a:t>
            </a:r>
            <a:r>
              <a:rPr lang="ru-RU"/>
              <a:t>правонарушений</a:t>
            </a:r>
            <a:r>
              <a:rPr lang="ru-RU" spc="-35"/>
              <a:t> </a:t>
            </a:r>
            <a:r>
              <a:rPr lang="ru-RU" spc="-60"/>
              <a:t>среди</a:t>
            </a:r>
            <a:r>
              <a:rPr lang="ru-RU" spc="-35"/>
              <a:t> </a:t>
            </a:r>
            <a:r>
              <a:rPr lang="ru-RU" spc="-10"/>
              <a:t>обучающихся</a:t>
            </a:r>
            <a:endParaRPr lang="ru-RU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3420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8" y="5892801"/>
            <a:ext cx="12801600" cy="12573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150098"/>
            <a:ext cx="12801602" cy="18415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ru-RU" spc="-40"/>
              <a:t>Сектор</a:t>
            </a:r>
            <a:r>
              <a:rPr lang="ru-RU" spc="-55"/>
              <a:t> </a:t>
            </a:r>
            <a:r>
              <a:rPr lang="ru-RU" spc="-30"/>
              <a:t>координации</a:t>
            </a:r>
            <a:r>
              <a:rPr lang="ru-RU" spc="-50"/>
              <a:t> </a:t>
            </a:r>
            <a:r>
              <a:rPr lang="ru-RU"/>
              <a:t>и</a:t>
            </a:r>
            <a:r>
              <a:rPr lang="ru-RU" spc="-55"/>
              <a:t> </a:t>
            </a:r>
            <a:r>
              <a:rPr lang="ru-RU" spc="-25"/>
              <a:t>методического</a:t>
            </a:r>
            <a:r>
              <a:rPr lang="ru-RU" spc="-55"/>
              <a:t> </a:t>
            </a:r>
            <a:r>
              <a:rPr lang="ru-RU"/>
              <a:t>обеспечения</a:t>
            </a:r>
            <a:r>
              <a:rPr lang="ru-RU" spc="-50"/>
              <a:t> </a:t>
            </a:r>
            <a:r>
              <a:rPr lang="ru-RU" spc="-30"/>
              <a:t>профилактики</a:t>
            </a:r>
            <a:r>
              <a:rPr lang="ru-RU" spc="-55"/>
              <a:t> </a:t>
            </a:r>
            <a:r>
              <a:rPr lang="ru-RU" spc="-1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ru-RU"/>
              <a:t>и</a:t>
            </a:r>
            <a:r>
              <a:rPr lang="ru-RU" spc="-40"/>
              <a:t> </a:t>
            </a:r>
            <a:r>
              <a:rPr lang="ru-RU"/>
              <a:t>правонарушений</a:t>
            </a:r>
            <a:r>
              <a:rPr lang="ru-RU" spc="-35"/>
              <a:t> </a:t>
            </a:r>
            <a:r>
              <a:rPr lang="ru-RU" spc="-60"/>
              <a:t>среди</a:t>
            </a:r>
            <a:r>
              <a:rPr lang="ru-RU" spc="-35"/>
              <a:t> </a:t>
            </a:r>
            <a:r>
              <a:rPr lang="ru-RU" spc="-10"/>
              <a:t>обучающихся</a:t>
            </a:r>
            <a:endParaRPr lang="ru-RU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38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ru-RU" spc="-40"/>
              <a:t>Сектор</a:t>
            </a:r>
            <a:r>
              <a:rPr lang="ru-RU" spc="-55"/>
              <a:t> </a:t>
            </a:r>
            <a:r>
              <a:rPr lang="ru-RU" spc="-30"/>
              <a:t>координации</a:t>
            </a:r>
            <a:r>
              <a:rPr lang="ru-RU" spc="-50"/>
              <a:t> </a:t>
            </a:r>
            <a:r>
              <a:rPr lang="ru-RU"/>
              <a:t>и</a:t>
            </a:r>
            <a:r>
              <a:rPr lang="ru-RU" spc="-55"/>
              <a:t> </a:t>
            </a:r>
            <a:r>
              <a:rPr lang="ru-RU" spc="-25"/>
              <a:t>методического</a:t>
            </a:r>
            <a:r>
              <a:rPr lang="ru-RU" spc="-55"/>
              <a:t> </a:t>
            </a:r>
            <a:r>
              <a:rPr lang="ru-RU"/>
              <a:t>обеспечения</a:t>
            </a:r>
            <a:r>
              <a:rPr lang="ru-RU" spc="-50"/>
              <a:t> </a:t>
            </a:r>
            <a:r>
              <a:rPr lang="ru-RU" spc="-30"/>
              <a:t>профилактики</a:t>
            </a:r>
            <a:r>
              <a:rPr lang="ru-RU" spc="-55"/>
              <a:t> </a:t>
            </a:r>
            <a:r>
              <a:rPr lang="ru-RU" spc="-1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ru-RU"/>
              <a:t>и</a:t>
            </a:r>
            <a:r>
              <a:rPr lang="ru-RU" spc="-40"/>
              <a:t> </a:t>
            </a:r>
            <a:r>
              <a:rPr lang="ru-RU"/>
              <a:t>правонарушений</a:t>
            </a:r>
            <a:r>
              <a:rPr lang="ru-RU" spc="-35"/>
              <a:t> </a:t>
            </a:r>
            <a:r>
              <a:rPr lang="ru-RU" spc="-60"/>
              <a:t>среди</a:t>
            </a:r>
            <a:r>
              <a:rPr lang="ru-RU" spc="-35"/>
              <a:t> </a:t>
            </a:r>
            <a:r>
              <a:rPr lang="ru-RU" spc="-10"/>
              <a:t>обучающихся</a:t>
            </a:r>
            <a:endParaRPr lang="ru-RU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41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27818" y="1028700"/>
            <a:ext cx="3086100" cy="685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028700"/>
            <a:ext cx="11734800" cy="79629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ru-RU" spc="-40"/>
              <a:t>Сектор</a:t>
            </a:r>
            <a:r>
              <a:rPr lang="ru-RU" spc="-55"/>
              <a:t> </a:t>
            </a:r>
            <a:r>
              <a:rPr lang="ru-RU" spc="-30"/>
              <a:t>координации</a:t>
            </a:r>
            <a:r>
              <a:rPr lang="ru-RU" spc="-50"/>
              <a:t> </a:t>
            </a:r>
            <a:r>
              <a:rPr lang="ru-RU"/>
              <a:t>и</a:t>
            </a:r>
            <a:r>
              <a:rPr lang="ru-RU" spc="-55"/>
              <a:t> </a:t>
            </a:r>
            <a:r>
              <a:rPr lang="ru-RU" spc="-25"/>
              <a:t>методического</a:t>
            </a:r>
            <a:r>
              <a:rPr lang="ru-RU" spc="-55"/>
              <a:t> </a:t>
            </a:r>
            <a:r>
              <a:rPr lang="ru-RU"/>
              <a:t>обеспечения</a:t>
            </a:r>
            <a:r>
              <a:rPr lang="ru-RU" spc="-50"/>
              <a:t> </a:t>
            </a:r>
            <a:r>
              <a:rPr lang="ru-RU" spc="-30"/>
              <a:t>профилактики</a:t>
            </a:r>
            <a:r>
              <a:rPr lang="ru-RU" spc="-55"/>
              <a:t> </a:t>
            </a:r>
            <a:r>
              <a:rPr lang="ru-RU" spc="-1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ru-RU"/>
              <a:t>и</a:t>
            </a:r>
            <a:r>
              <a:rPr lang="ru-RU" spc="-40"/>
              <a:t> </a:t>
            </a:r>
            <a:r>
              <a:rPr lang="ru-RU"/>
              <a:t>правонарушений</a:t>
            </a:r>
            <a:r>
              <a:rPr lang="ru-RU" spc="-35"/>
              <a:t> </a:t>
            </a:r>
            <a:r>
              <a:rPr lang="ru-RU" spc="-60"/>
              <a:t>среди</a:t>
            </a:r>
            <a:r>
              <a:rPr lang="ru-RU" spc="-35"/>
              <a:t> </a:t>
            </a:r>
            <a:r>
              <a:rPr lang="ru-RU" spc="-10"/>
              <a:t>обучающихся</a:t>
            </a:r>
            <a:endParaRPr lang="ru-RU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87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4561"/>
                </a:solidFill>
                <a:latin typeface="Lucida Sans Unicode"/>
                <a:cs typeface="Lucida Sans Unicode"/>
              </a:defRPr>
            </a:lvl1pPr>
          </a:lstStyle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pc="-40" dirty="0"/>
              <a:t>Сектор</a:t>
            </a:r>
            <a:r>
              <a:rPr spc="-55" dirty="0"/>
              <a:t> </a:t>
            </a:r>
            <a:r>
              <a:rPr spc="-30" dirty="0"/>
              <a:t>координации</a:t>
            </a:r>
            <a:r>
              <a:rPr spc="-50" dirty="0"/>
              <a:t> </a:t>
            </a:r>
            <a:r>
              <a:rPr dirty="0"/>
              <a:t>и</a:t>
            </a:r>
            <a:r>
              <a:rPr spc="-55" dirty="0"/>
              <a:t> </a:t>
            </a:r>
            <a:r>
              <a:rPr spc="-25" dirty="0"/>
              <a:t>методического</a:t>
            </a:r>
            <a:r>
              <a:rPr spc="-55" dirty="0"/>
              <a:t> </a:t>
            </a:r>
            <a:r>
              <a:rPr dirty="0"/>
              <a:t>обеспечения</a:t>
            </a:r>
            <a:r>
              <a:rPr spc="-50" dirty="0"/>
              <a:t> </a:t>
            </a:r>
            <a:r>
              <a:rPr spc="-30" dirty="0"/>
              <a:t>профилактики</a:t>
            </a:r>
            <a:r>
              <a:rPr spc="-55" dirty="0"/>
              <a:t> </a:t>
            </a:r>
            <a:r>
              <a:rPr spc="-10" dirty="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dirty="0"/>
              <a:t>и</a:t>
            </a:r>
            <a:r>
              <a:rPr spc="-40" dirty="0"/>
              <a:t> </a:t>
            </a:r>
            <a:r>
              <a:rPr dirty="0"/>
              <a:t>правонарушений</a:t>
            </a:r>
            <a:r>
              <a:rPr spc="-35" dirty="0"/>
              <a:t> </a:t>
            </a:r>
            <a:r>
              <a:rPr spc="-60" dirty="0"/>
              <a:t>среди</a:t>
            </a:r>
            <a:r>
              <a:rPr spc="-35" dirty="0"/>
              <a:t> </a:t>
            </a:r>
            <a:r>
              <a:rPr spc="-10" dirty="0"/>
              <a:t>обучающихся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0918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1" i="0">
                <a:solidFill>
                  <a:srgbClr val="0E456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E456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4561"/>
                </a:solidFill>
                <a:latin typeface="Lucida Sans Unicode"/>
                <a:cs typeface="Lucida Sans Unicode"/>
              </a:defRPr>
            </a:lvl1pPr>
          </a:lstStyle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pc="-40" dirty="0"/>
              <a:t>Сектор</a:t>
            </a:r>
            <a:r>
              <a:rPr spc="-55" dirty="0"/>
              <a:t> </a:t>
            </a:r>
            <a:r>
              <a:rPr spc="-30" dirty="0"/>
              <a:t>координации</a:t>
            </a:r>
            <a:r>
              <a:rPr spc="-50" dirty="0"/>
              <a:t> </a:t>
            </a:r>
            <a:r>
              <a:rPr dirty="0"/>
              <a:t>и</a:t>
            </a:r>
            <a:r>
              <a:rPr spc="-55" dirty="0"/>
              <a:t> </a:t>
            </a:r>
            <a:r>
              <a:rPr spc="-25" dirty="0"/>
              <a:t>методического</a:t>
            </a:r>
            <a:r>
              <a:rPr spc="-55" dirty="0"/>
              <a:t> </a:t>
            </a:r>
            <a:r>
              <a:rPr dirty="0"/>
              <a:t>обеспечения</a:t>
            </a:r>
            <a:r>
              <a:rPr spc="-50" dirty="0"/>
              <a:t> </a:t>
            </a:r>
            <a:r>
              <a:rPr spc="-30" dirty="0"/>
              <a:t>профилактики</a:t>
            </a:r>
            <a:r>
              <a:rPr spc="-55" dirty="0"/>
              <a:t> </a:t>
            </a:r>
            <a:r>
              <a:rPr spc="-10" dirty="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dirty="0"/>
              <a:t>и</a:t>
            </a:r>
            <a:r>
              <a:rPr spc="-40" dirty="0"/>
              <a:t> </a:t>
            </a:r>
            <a:r>
              <a:rPr dirty="0"/>
              <a:t>правонарушений</a:t>
            </a:r>
            <a:r>
              <a:rPr spc="-35" dirty="0"/>
              <a:t> </a:t>
            </a:r>
            <a:r>
              <a:rPr spc="-60" dirty="0"/>
              <a:t>среди</a:t>
            </a:r>
            <a:r>
              <a:rPr spc="-35" dirty="0"/>
              <a:t> </a:t>
            </a:r>
            <a:r>
              <a:rPr spc="-10" dirty="0"/>
              <a:t>обучающихся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201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ru-RU" spc="-40"/>
              <a:t>Сектор</a:t>
            </a:r>
            <a:r>
              <a:rPr lang="ru-RU" spc="-55"/>
              <a:t> </a:t>
            </a:r>
            <a:r>
              <a:rPr lang="ru-RU" spc="-30"/>
              <a:t>координации</a:t>
            </a:r>
            <a:r>
              <a:rPr lang="ru-RU" spc="-50"/>
              <a:t> </a:t>
            </a:r>
            <a:r>
              <a:rPr lang="ru-RU"/>
              <a:t>и</a:t>
            </a:r>
            <a:r>
              <a:rPr lang="ru-RU" spc="-55"/>
              <a:t> </a:t>
            </a:r>
            <a:r>
              <a:rPr lang="ru-RU" spc="-25"/>
              <a:t>методического</a:t>
            </a:r>
            <a:r>
              <a:rPr lang="ru-RU" spc="-55"/>
              <a:t> </a:t>
            </a:r>
            <a:r>
              <a:rPr lang="ru-RU"/>
              <a:t>обеспечения</a:t>
            </a:r>
            <a:r>
              <a:rPr lang="ru-RU" spc="-50"/>
              <a:t> </a:t>
            </a:r>
            <a:r>
              <a:rPr lang="ru-RU" spc="-30"/>
              <a:t>профилактики</a:t>
            </a:r>
            <a:r>
              <a:rPr lang="ru-RU" spc="-55"/>
              <a:t> </a:t>
            </a:r>
            <a:r>
              <a:rPr lang="ru-RU" spc="-1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ru-RU"/>
              <a:t>и</a:t>
            </a:r>
            <a:r>
              <a:rPr lang="ru-RU" spc="-40"/>
              <a:t> </a:t>
            </a:r>
            <a:r>
              <a:rPr lang="ru-RU"/>
              <a:t>правонарушений</a:t>
            </a:r>
            <a:r>
              <a:rPr lang="ru-RU" spc="-35"/>
              <a:t> </a:t>
            </a:r>
            <a:r>
              <a:rPr lang="ru-RU" spc="-60"/>
              <a:t>среди</a:t>
            </a:r>
            <a:r>
              <a:rPr lang="ru-RU" spc="-35"/>
              <a:t> </a:t>
            </a:r>
            <a:r>
              <a:rPr lang="ru-RU" spc="-10"/>
              <a:t>обучающихся</a:t>
            </a:r>
            <a:endParaRPr lang="ru-RU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5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7" y="3009900"/>
            <a:ext cx="12801602" cy="3422400"/>
          </a:xfrm>
        </p:spPr>
        <p:txBody>
          <a:bodyPr anchor="b">
            <a:normAutofit/>
          </a:bodyPr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743700"/>
            <a:ext cx="12801600" cy="22479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ru-RU" spc="-40"/>
              <a:t>Сектор</a:t>
            </a:r>
            <a:r>
              <a:rPr lang="ru-RU" spc="-55"/>
              <a:t> </a:t>
            </a:r>
            <a:r>
              <a:rPr lang="ru-RU" spc="-30"/>
              <a:t>координации</a:t>
            </a:r>
            <a:r>
              <a:rPr lang="ru-RU" spc="-50"/>
              <a:t> </a:t>
            </a:r>
            <a:r>
              <a:rPr lang="ru-RU"/>
              <a:t>и</a:t>
            </a:r>
            <a:r>
              <a:rPr lang="ru-RU" spc="-55"/>
              <a:t> </a:t>
            </a:r>
            <a:r>
              <a:rPr lang="ru-RU" spc="-25"/>
              <a:t>методического</a:t>
            </a:r>
            <a:r>
              <a:rPr lang="ru-RU" spc="-55"/>
              <a:t> </a:t>
            </a:r>
            <a:r>
              <a:rPr lang="ru-RU"/>
              <a:t>обеспечения</a:t>
            </a:r>
            <a:r>
              <a:rPr lang="ru-RU" spc="-50"/>
              <a:t> </a:t>
            </a:r>
            <a:r>
              <a:rPr lang="ru-RU" spc="-30"/>
              <a:t>профилактики</a:t>
            </a:r>
            <a:r>
              <a:rPr lang="ru-RU" spc="-55"/>
              <a:t> </a:t>
            </a:r>
            <a:r>
              <a:rPr lang="ru-RU" spc="-1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ru-RU"/>
              <a:t>и</a:t>
            </a:r>
            <a:r>
              <a:rPr lang="ru-RU" spc="-40"/>
              <a:t> </a:t>
            </a:r>
            <a:r>
              <a:rPr lang="ru-RU"/>
              <a:t>правонарушений</a:t>
            </a:r>
            <a:r>
              <a:rPr lang="ru-RU" spc="-35"/>
              <a:t> </a:t>
            </a:r>
            <a:r>
              <a:rPr lang="ru-RU" spc="-60"/>
              <a:t>среди</a:t>
            </a:r>
            <a:r>
              <a:rPr lang="ru-RU" spc="-35"/>
              <a:t> </a:t>
            </a:r>
            <a:r>
              <a:rPr lang="ru-RU" spc="-10"/>
              <a:t>обучающихся</a:t>
            </a:r>
            <a:endParaRPr lang="ru-RU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7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6317" y="1028701"/>
            <a:ext cx="7406483" cy="54229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2200" y="1028702"/>
            <a:ext cx="7401719" cy="542289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ru-RU" spc="-40"/>
              <a:t>Сектор</a:t>
            </a:r>
            <a:r>
              <a:rPr lang="ru-RU" spc="-55"/>
              <a:t> </a:t>
            </a:r>
            <a:r>
              <a:rPr lang="ru-RU" spc="-30"/>
              <a:t>координации</a:t>
            </a:r>
            <a:r>
              <a:rPr lang="ru-RU" spc="-50"/>
              <a:t> </a:t>
            </a:r>
            <a:r>
              <a:rPr lang="ru-RU"/>
              <a:t>и</a:t>
            </a:r>
            <a:r>
              <a:rPr lang="ru-RU" spc="-55"/>
              <a:t> </a:t>
            </a:r>
            <a:r>
              <a:rPr lang="ru-RU" spc="-25"/>
              <a:t>методического</a:t>
            </a:r>
            <a:r>
              <a:rPr lang="ru-RU" spc="-55"/>
              <a:t> </a:t>
            </a:r>
            <a:r>
              <a:rPr lang="ru-RU"/>
              <a:t>обеспечения</a:t>
            </a:r>
            <a:r>
              <a:rPr lang="ru-RU" spc="-50"/>
              <a:t> </a:t>
            </a:r>
            <a:r>
              <a:rPr lang="ru-RU" spc="-30"/>
              <a:t>профилактики</a:t>
            </a:r>
            <a:r>
              <a:rPr lang="ru-RU" spc="-55"/>
              <a:t> </a:t>
            </a:r>
            <a:r>
              <a:rPr lang="ru-RU" spc="-1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ru-RU"/>
              <a:t>и</a:t>
            </a:r>
            <a:r>
              <a:rPr lang="ru-RU" spc="-40"/>
              <a:t> </a:t>
            </a:r>
            <a:r>
              <a:rPr lang="ru-RU"/>
              <a:t>правонарушений</a:t>
            </a:r>
            <a:r>
              <a:rPr lang="ru-RU" spc="-35"/>
              <a:t> </a:t>
            </a:r>
            <a:r>
              <a:rPr lang="ru-RU" spc="-60"/>
              <a:t>среди</a:t>
            </a:r>
            <a:r>
              <a:rPr lang="ru-RU" spc="-35"/>
              <a:t> </a:t>
            </a:r>
            <a:r>
              <a:rPr lang="ru-RU" spc="-10"/>
              <a:t>обучающихся</a:t>
            </a:r>
            <a:endParaRPr lang="ru-RU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1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121" y="1028700"/>
            <a:ext cx="697468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6317" y="1905794"/>
            <a:ext cx="7406483" cy="454580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8599" y="1028700"/>
            <a:ext cx="699770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09818" y="1893093"/>
            <a:ext cx="7393782" cy="454580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ru-RU" spc="-40"/>
              <a:t>Сектор</a:t>
            </a:r>
            <a:r>
              <a:rPr lang="ru-RU" spc="-55"/>
              <a:t> </a:t>
            </a:r>
            <a:r>
              <a:rPr lang="ru-RU" spc="-30"/>
              <a:t>координации</a:t>
            </a:r>
            <a:r>
              <a:rPr lang="ru-RU" spc="-50"/>
              <a:t> </a:t>
            </a:r>
            <a:r>
              <a:rPr lang="ru-RU"/>
              <a:t>и</a:t>
            </a:r>
            <a:r>
              <a:rPr lang="ru-RU" spc="-55"/>
              <a:t> </a:t>
            </a:r>
            <a:r>
              <a:rPr lang="ru-RU" spc="-25"/>
              <a:t>методического</a:t>
            </a:r>
            <a:r>
              <a:rPr lang="ru-RU" spc="-55"/>
              <a:t> </a:t>
            </a:r>
            <a:r>
              <a:rPr lang="ru-RU"/>
              <a:t>обеспечения</a:t>
            </a:r>
            <a:r>
              <a:rPr lang="ru-RU" spc="-50"/>
              <a:t> </a:t>
            </a:r>
            <a:r>
              <a:rPr lang="ru-RU" spc="-30"/>
              <a:t>профилактики</a:t>
            </a:r>
            <a:r>
              <a:rPr lang="ru-RU" spc="-55"/>
              <a:t> </a:t>
            </a:r>
            <a:r>
              <a:rPr lang="ru-RU" spc="-1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ru-RU"/>
              <a:t>и</a:t>
            </a:r>
            <a:r>
              <a:rPr lang="ru-RU" spc="-40"/>
              <a:t> </a:t>
            </a:r>
            <a:r>
              <a:rPr lang="ru-RU"/>
              <a:t>правонарушений</a:t>
            </a:r>
            <a:r>
              <a:rPr lang="ru-RU" spc="-35"/>
              <a:t> </a:t>
            </a:r>
            <a:r>
              <a:rPr lang="ru-RU" spc="-60"/>
              <a:t>среди</a:t>
            </a:r>
            <a:r>
              <a:rPr lang="ru-RU" spc="-35"/>
              <a:t> </a:t>
            </a:r>
            <a:r>
              <a:rPr lang="ru-RU" spc="-10"/>
              <a:t>обучающихся</a:t>
            </a:r>
            <a:endParaRPr lang="ru-RU" spc="-1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0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ru-RU" spc="-40"/>
              <a:t>Сектор</a:t>
            </a:r>
            <a:r>
              <a:rPr lang="ru-RU" spc="-55"/>
              <a:t> </a:t>
            </a:r>
            <a:r>
              <a:rPr lang="ru-RU" spc="-30"/>
              <a:t>координации</a:t>
            </a:r>
            <a:r>
              <a:rPr lang="ru-RU" spc="-50"/>
              <a:t> </a:t>
            </a:r>
            <a:r>
              <a:rPr lang="ru-RU"/>
              <a:t>и</a:t>
            </a:r>
            <a:r>
              <a:rPr lang="ru-RU" spc="-55"/>
              <a:t> </a:t>
            </a:r>
            <a:r>
              <a:rPr lang="ru-RU" spc="-25"/>
              <a:t>методического</a:t>
            </a:r>
            <a:r>
              <a:rPr lang="ru-RU" spc="-55"/>
              <a:t> </a:t>
            </a:r>
            <a:r>
              <a:rPr lang="ru-RU"/>
              <a:t>обеспечения</a:t>
            </a:r>
            <a:r>
              <a:rPr lang="ru-RU" spc="-50"/>
              <a:t> </a:t>
            </a:r>
            <a:r>
              <a:rPr lang="ru-RU" spc="-30"/>
              <a:t>профилактики</a:t>
            </a:r>
            <a:r>
              <a:rPr lang="ru-RU" spc="-55"/>
              <a:t> </a:t>
            </a:r>
            <a:r>
              <a:rPr lang="ru-RU" spc="-1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ru-RU"/>
              <a:t>и</a:t>
            </a:r>
            <a:r>
              <a:rPr lang="ru-RU" spc="-40"/>
              <a:t> </a:t>
            </a:r>
            <a:r>
              <a:rPr lang="ru-RU"/>
              <a:t>правонарушений</a:t>
            </a:r>
            <a:r>
              <a:rPr lang="ru-RU" spc="-35"/>
              <a:t> </a:t>
            </a:r>
            <a:r>
              <a:rPr lang="ru-RU" spc="-60"/>
              <a:t>среди</a:t>
            </a:r>
            <a:r>
              <a:rPr lang="ru-RU" spc="-35"/>
              <a:t> </a:t>
            </a:r>
            <a:r>
              <a:rPr lang="ru-RU" spc="-10"/>
              <a:t>обучающихся</a:t>
            </a:r>
            <a:endParaRPr lang="ru-RU" spc="-1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4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ru-RU" spc="-40"/>
              <a:t>Сектор</a:t>
            </a:r>
            <a:r>
              <a:rPr lang="ru-RU" spc="-55"/>
              <a:t> </a:t>
            </a:r>
            <a:r>
              <a:rPr lang="ru-RU" spc="-30"/>
              <a:t>координации</a:t>
            </a:r>
            <a:r>
              <a:rPr lang="ru-RU" spc="-50"/>
              <a:t> </a:t>
            </a:r>
            <a:r>
              <a:rPr lang="ru-RU"/>
              <a:t>и</a:t>
            </a:r>
            <a:r>
              <a:rPr lang="ru-RU" spc="-55"/>
              <a:t> </a:t>
            </a:r>
            <a:r>
              <a:rPr lang="ru-RU" spc="-25"/>
              <a:t>методического</a:t>
            </a:r>
            <a:r>
              <a:rPr lang="ru-RU" spc="-55"/>
              <a:t> </a:t>
            </a:r>
            <a:r>
              <a:rPr lang="ru-RU"/>
              <a:t>обеспечения</a:t>
            </a:r>
            <a:r>
              <a:rPr lang="ru-RU" spc="-50"/>
              <a:t> </a:t>
            </a:r>
            <a:r>
              <a:rPr lang="ru-RU" spc="-30"/>
              <a:t>профилактики</a:t>
            </a:r>
            <a:r>
              <a:rPr lang="ru-RU" spc="-55"/>
              <a:t> </a:t>
            </a:r>
            <a:r>
              <a:rPr lang="ru-RU" spc="-1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ru-RU"/>
              <a:t>и</a:t>
            </a:r>
            <a:r>
              <a:rPr lang="ru-RU" spc="-40"/>
              <a:t> </a:t>
            </a:r>
            <a:r>
              <a:rPr lang="ru-RU"/>
              <a:t>правонарушений</a:t>
            </a:r>
            <a:r>
              <a:rPr lang="ru-RU" spc="-35"/>
              <a:t> </a:t>
            </a:r>
            <a:r>
              <a:rPr lang="ru-RU" spc="-60"/>
              <a:t>среди</a:t>
            </a:r>
            <a:r>
              <a:rPr lang="ru-RU" spc="-35"/>
              <a:t> </a:t>
            </a:r>
            <a:r>
              <a:rPr lang="ru-RU" spc="-10"/>
              <a:t>обучающихся</a:t>
            </a:r>
            <a:endParaRPr lang="ru-RU" spc="-1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1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7518" y="1028700"/>
            <a:ext cx="5486400" cy="2057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18" y="1028700"/>
            <a:ext cx="8915402" cy="79629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7518" y="3314699"/>
            <a:ext cx="5486400" cy="3136901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ru-RU" spc="-40"/>
              <a:t>Сектор</a:t>
            </a:r>
            <a:r>
              <a:rPr lang="ru-RU" spc="-55"/>
              <a:t> </a:t>
            </a:r>
            <a:r>
              <a:rPr lang="ru-RU" spc="-30"/>
              <a:t>координации</a:t>
            </a:r>
            <a:r>
              <a:rPr lang="ru-RU" spc="-50"/>
              <a:t> </a:t>
            </a:r>
            <a:r>
              <a:rPr lang="ru-RU"/>
              <a:t>и</a:t>
            </a:r>
            <a:r>
              <a:rPr lang="ru-RU" spc="-55"/>
              <a:t> </a:t>
            </a:r>
            <a:r>
              <a:rPr lang="ru-RU" spc="-25"/>
              <a:t>методического</a:t>
            </a:r>
            <a:r>
              <a:rPr lang="ru-RU" spc="-55"/>
              <a:t> </a:t>
            </a:r>
            <a:r>
              <a:rPr lang="ru-RU"/>
              <a:t>обеспечения</a:t>
            </a:r>
            <a:r>
              <a:rPr lang="ru-RU" spc="-50"/>
              <a:t> </a:t>
            </a:r>
            <a:r>
              <a:rPr lang="ru-RU" spc="-30"/>
              <a:t>профилактики</a:t>
            </a:r>
            <a:r>
              <a:rPr lang="ru-RU" spc="-55"/>
              <a:t> </a:t>
            </a:r>
            <a:r>
              <a:rPr lang="ru-RU" spc="-1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ru-RU"/>
              <a:t>и</a:t>
            </a:r>
            <a:r>
              <a:rPr lang="ru-RU" spc="-40"/>
              <a:t> </a:t>
            </a:r>
            <a:r>
              <a:rPr lang="ru-RU"/>
              <a:t>правонарушений</a:t>
            </a:r>
            <a:r>
              <a:rPr lang="ru-RU" spc="-35"/>
              <a:t> </a:t>
            </a:r>
            <a:r>
              <a:rPr lang="ru-RU" spc="-60"/>
              <a:t>среди</a:t>
            </a:r>
            <a:r>
              <a:rPr lang="ru-RU" spc="-35"/>
              <a:t> </a:t>
            </a:r>
            <a:r>
              <a:rPr lang="ru-RU" spc="-10"/>
              <a:t>обучающихся</a:t>
            </a:r>
            <a:endParaRPr lang="ru-RU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1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218" y="2171700"/>
            <a:ext cx="9029700" cy="1714500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3518" y="1371600"/>
            <a:ext cx="4921461" cy="6858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4218" y="4165600"/>
            <a:ext cx="9032082" cy="3073400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2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810454" y="4445000"/>
            <a:ext cx="4472787" cy="4813301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6318" y="6730998"/>
            <a:ext cx="12801600" cy="22606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1028701"/>
            <a:ext cx="12801600" cy="542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6618" y="9258301"/>
            <a:ext cx="24003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6318" y="9258301"/>
            <a:ext cx="113157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ru-RU" spc="-40"/>
              <a:t>Сектор</a:t>
            </a:r>
            <a:r>
              <a:rPr lang="ru-RU" spc="-55"/>
              <a:t> </a:t>
            </a:r>
            <a:r>
              <a:rPr lang="ru-RU" spc="-30"/>
              <a:t>координации</a:t>
            </a:r>
            <a:r>
              <a:rPr lang="ru-RU" spc="-50"/>
              <a:t> </a:t>
            </a:r>
            <a:r>
              <a:rPr lang="ru-RU"/>
              <a:t>и</a:t>
            </a:r>
            <a:r>
              <a:rPr lang="ru-RU" spc="-55"/>
              <a:t> </a:t>
            </a:r>
            <a:r>
              <a:rPr lang="ru-RU" spc="-25"/>
              <a:t>методического</a:t>
            </a:r>
            <a:r>
              <a:rPr lang="ru-RU" spc="-55"/>
              <a:t> </a:t>
            </a:r>
            <a:r>
              <a:rPr lang="ru-RU"/>
              <a:t>обеспечения</a:t>
            </a:r>
            <a:r>
              <a:rPr lang="ru-RU" spc="-50"/>
              <a:t> </a:t>
            </a:r>
            <a:r>
              <a:rPr lang="ru-RU" spc="-30"/>
              <a:t>профилактики</a:t>
            </a:r>
            <a:r>
              <a:rPr lang="ru-RU" spc="-55"/>
              <a:t> </a:t>
            </a:r>
            <a:r>
              <a:rPr lang="ru-RU" spc="-1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lang="ru-RU"/>
              <a:t>и</a:t>
            </a:r>
            <a:r>
              <a:rPr lang="ru-RU" spc="-40"/>
              <a:t> </a:t>
            </a:r>
            <a:r>
              <a:rPr lang="ru-RU"/>
              <a:t>правонарушений</a:t>
            </a:r>
            <a:r>
              <a:rPr lang="ru-RU" spc="-35"/>
              <a:t> </a:t>
            </a:r>
            <a:r>
              <a:rPr lang="ru-RU" spc="-60"/>
              <a:t>среди</a:t>
            </a:r>
            <a:r>
              <a:rPr lang="ru-RU" spc="-35"/>
              <a:t> </a:t>
            </a:r>
            <a:r>
              <a:rPr lang="ru-RU" spc="-10"/>
              <a:t>обучающихся</a:t>
            </a:r>
            <a:endParaRPr lang="ru-RU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1" y="8367713"/>
            <a:ext cx="1713368" cy="1004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00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7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2.xml"/><Relationship Id="rId5" Type="http://schemas.openxmlformats.org/officeDocument/2006/relationships/image" Target="../media/image5.emf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158735" y="990600"/>
            <a:ext cx="8115300" cy="0"/>
          </a:xfrm>
          <a:custGeom>
            <a:avLst/>
            <a:gdLst/>
            <a:ahLst/>
            <a:cxnLst/>
            <a:rect l="l" t="t" r="r" b="b"/>
            <a:pathLst>
              <a:path w="8115300">
                <a:moveTo>
                  <a:pt x="0" y="0"/>
                </a:moveTo>
                <a:lnTo>
                  <a:pt x="8114970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3763" y="9296400"/>
            <a:ext cx="8115300" cy="0"/>
          </a:xfrm>
          <a:custGeom>
            <a:avLst/>
            <a:gdLst/>
            <a:ahLst/>
            <a:cxnLst/>
            <a:rect l="l" t="t" r="r" b="b"/>
            <a:pathLst>
              <a:path w="8115300">
                <a:moveTo>
                  <a:pt x="0" y="0"/>
                </a:moveTo>
                <a:lnTo>
                  <a:pt x="8114970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1BA4E1F-4303-4F69-99A5-7200173A88C3}"/>
                  </a:ext>
                </a:extLst>
              </p14:cNvPr>
              <p14:cNvContentPartPr/>
              <p14:nvPr/>
            </p14:nvContentPartPr>
            <p14:xfrm>
              <a:off x="12615267" y="7399960"/>
              <a:ext cx="360" cy="1728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1BA4E1F-4303-4F69-99A5-7200173A88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06267" y="7390960"/>
                <a:ext cx="180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1B351D40-A6CF-4D14-81C8-B5C2AE5EAF91}"/>
                  </a:ext>
                </a:extLst>
              </p14:cNvPr>
              <p14:cNvContentPartPr/>
              <p14:nvPr/>
            </p14:nvContentPartPr>
            <p14:xfrm>
              <a:off x="12429147" y="7179640"/>
              <a:ext cx="36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1B351D40-A6CF-4D14-81C8-B5C2AE5EAF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20147" y="717064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Более 5 900 работ на тему «светлое будущее понятие ...">
            <a:extLst>
              <a:ext uri="{FF2B5EF4-FFF2-40B4-BE49-F238E27FC236}">
                <a16:creationId xmlns:a16="http://schemas.microsoft.com/office/drawing/2014/main" id="{7210B463-F601-4DB0-93D4-7757B418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323"/>
            <a:ext cx="18482734" cy="103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279D15-0C6C-4FD4-992C-4B1E836F5EF5}"/>
              </a:ext>
            </a:extLst>
          </p:cNvPr>
          <p:cNvSpPr/>
          <p:nvPr/>
        </p:nvSpPr>
        <p:spPr>
          <a:xfrm>
            <a:off x="2286000" y="4076700"/>
            <a:ext cx="14630399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5080" lvl="0" indent="-63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/>
                <a:ea typeface="+mj-ea"/>
              </a:rPr>
              <a:t>В будущее без </a:t>
            </a:r>
            <a:r>
              <a:rPr lang="ru-RU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/>
                <a:ea typeface="+mj-ea"/>
              </a:rPr>
              <a:t>вейпов</a:t>
            </a:r>
            <a:endParaRPr lang="ru-RU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mbria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ject 7">
            <a:extLst>
              <a:ext uri="{FF2B5EF4-FFF2-40B4-BE49-F238E27FC236}">
                <a16:creationId xmlns:a16="http://schemas.microsoft.com/office/drawing/2014/main" id="{A4386C20-5954-45C4-8FB8-DC85FBD00FC8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400" y="38100"/>
            <a:ext cx="2009354" cy="1981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B09C9A-B877-424E-AE39-8FAA3321CF56}"/>
              </a:ext>
            </a:extLst>
          </p:cNvPr>
          <p:cNvSpPr/>
          <p:nvPr/>
        </p:nvSpPr>
        <p:spPr>
          <a:xfrm>
            <a:off x="3962400" y="266700"/>
            <a:ext cx="123444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Государственное учреждение образования  «Академия образования»</a:t>
            </a:r>
            <a:endParaRPr lang="ru-RU" sz="4800" b="1" dirty="0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255097-2449-4CB6-AA6D-89208FD25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9600" y="6057900"/>
            <a:ext cx="6934200" cy="3733800"/>
          </a:xfrm>
          <a:prstGeom prst="rect">
            <a:avLst/>
          </a:prstGeom>
          <a:solidFill>
            <a:srgbClr val="3366FF"/>
          </a:solidFill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16488C-CC33-47FB-8F5C-A3EF18D7E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95300"/>
            <a:ext cx="13944600" cy="9144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D69F50-2F9B-4A2D-965E-269B6E836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2247900"/>
            <a:ext cx="8915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5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151DB707-FF28-45CE-9B43-47C68332C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556944"/>
              </p:ext>
            </p:extLst>
          </p:nvPr>
        </p:nvGraphicFramePr>
        <p:xfrm>
          <a:off x="1295400" y="419100"/>
          <a:ext cx="15849600" cy="929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92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3486133-BF35-4676-8602-45F35AA09B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554337"/>
              </p:ext>
            </p:extLst>
          </p:nvPr>
        </p:nvGraphicFramePr>
        <p:xfrm>
          <a:off x="1600200" y="1790700"/>
          <a:ext cx="14478000" cy="807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0F7304-1BE4-4CA2-9818-706599D07943}"/>
              </a:ext>
            </a:extLst>
          </p:cNvPr>
          <p:cNvSpPr/>
          <p:nvPr/>
        </p:nvSpPr>
        <p:spPr>
          <a:xfrm>
            <a:off x="990600" y="571500"/>
            <a:ext cx="15544800" cy="103105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endParaRPr lang="ru-RU" sz="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endParaRPr lang="ru-RU" sz="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45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Почему </a:t>
            </a:r>
            <a:r>
              <a:rPr lang="ru-RU" sz="45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вейпы</a:t>
            </a:r>
            <a:r>
              <a:rPr lang="ru-RU" sz="45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привлекают подростков и молодежь?</a:t>
            </a:r>
          </a:p>
        </p:txBody>
      </p:sp>
    </p:spTree>
    <p:extLst>
      <p:ext uri="{BB962C8B-B14F-4D97-AF65-F5344CB8AC3E}">
        <p14:creationId xmlns:p14="http://schemas.microsoft.com/office/powerpoint/2010/main" val="390566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EBAB1E-7FF4-48F2-8638-CBD6398DC26B}"/>
              </a:ext>
            </a:extLst>
          </p:cNvPr>
          <p:cNvSpPr/>
          <p:nvPr/>
        </p:nvSpPr>
        <p:spPr>
          <a:xfrm>
            <a:off x="1295400" y="495300"/>
            <a:ext cx="14859000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endParaRPr lang="ru-RU" sz="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Что содержится в жидкости для </a:t>
            </a:r>
            <a:r>
              <a:rPr lang="ru-RU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вейпа</a:t>
            </a:r>
            <a:r>
              <a:rPr lang="ru-RU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E8697C8-9F88-4763-914F-CCEBA3161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513214"/>
              </p:ext>
            </p:extLst>
          </p:nvPr>
        </p:nvGraphicFramePr>
        <p:xfrm>
          <a:off x="1371600" y="1943100"/>
          <a:ext cx="14782800" cy="792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76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FA3DFA-2825-44F5-B6A9-0FB846CDDF43}"/>
              </a:ext>
            </a:extLst>
          </p:cNvPr>
          <p:cNvSpPr/>
          <p:nvPr/>
        </p:nvSpPr>
        <p:spPr>
          <a:xfrm>
            <a:off x="245533" y="1983583"/>
            <a:ext cx="13792200" cy="794063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ru-RU" sz="1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 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Сердце, легкие и иммунитет человека страдают!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Болезни легких: воспаление, бронхит, пневмония. Диагностированы  новые 	заболевания 	EVALI 	- «Болезнь </a:t>
            </a:r>
            <a:r>
              <a:rPr lang="ru-RU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вейперов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», «</a:t>
            </a:r>
            <a:r>
              <a:rPr lang="ru-RU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Попкорновое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легкое».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Страдает сердечно-сосудистая система: повышается давление, учащается сердцебиение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Иммунитет: ослабевает, повышается риск инфекций.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Есть риски, о которых молчат продавцы </a:t>
            </a:r>
            <a:r>
              <a:rPr lang="ru-RU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вейпов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Аккумуляторы  могут перегреваться и взрываться, вызывая ожоги и травмы.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Передозировка: вызывает головокружение, тошноту, слабость.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Инфекции: использование одного </a:t>
            </a:r>
            <a:r>
              <a:rPr lang="ru-RU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вейпа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несколькими людьми может передавать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различные инфекции.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Вейпинг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отрицательно влияет на ТВОЕ будущее!</a:t>
            </a:r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	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622BF9-5B13-4D82-92BB-8C8C29E72368}"/>
              </a:ext>
            </a:extLst>
          </p:cNvPr>
          <p:cNvSpPr/>
          <p:nvPr/>
        </p:nvSpPr>
        <p:spPr>
          <a:xfrm>
            <a:off x="762000" y="342900"/>
            <a:ext cx="13182600" cy="94622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540385" lvl="0" indent="450215" algn="ctr">
              <a:lnSpc>
                <a:spcPct val="115000"/>
              </a:lnSpc>
            </a:pPr>
            <a:endParaRPr lang="ru-RU" sz="8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lvl="0" indent="450215" algn="ctr">
              <a:lnSpc>
                <a:spcPct val="115000"/>
              </a:lnSpc>
            </a:pPr>
            <a:r>
              <a:rPr lang="ru-RU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ОПАСНОСТЬ ВЕЙПИНГА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E39F3B-71A0-490D-AF41-B8766F705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7605"/>
          <a:stretch/>
        </p:blipFill>
        <p:spPr>
          <a:xfrm>
            <a:off x="14173200" y="2552700"/>
            <a:ext cx="3886200" cy="2057399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BD36F7-4614-4A72-B1FD-9FF269361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7534" y="5295900"/>
            <a:ext cx="4450466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6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DBEC1-65DD-4F6C-9D37-02915F43C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4300"/>
            <a:ext cx="14478000" cy="1066056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Мифы и реальность о </a:t>
            </a:r>
            <a:r>
              <a:rPr lang="ru-RU" sz="4400" dirty="0" err="1">
                <a:solidFill>
                  <a:srgbClr val="FFFF00"/>
                </a:solidFill>
              </a:rPr>
              <a:t>вейпах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9EB64F-7F1F-42FF-AA87-E8E1400DB5C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2000" y="1608685"/>
            <a:ext cx="14249400" cy="7831631"/>
          </a:xfrm>
          <a:solidFill>
            <a:schemeClr val="tx1"/>
          </a:solidFill>
        </p:spPr>
        <p:txBody>
          <a:bodyPr/>
          <a:lstStyle/>
          <a:p>
            <a:pPr marL="540385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Миф 1. «</a:t>
            </a:r>
            <a:r>
              <a:rPr lang="ru-RU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Вейпы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безопаснее обычных сигарет» 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 panose="020B0602030504020204" pitchFamily="34" charset="0"/>
              </a:rPr>
              <a:t>Реальность: это не безопасная альтернатива, а другой вид вреда.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Миф 2. «Это просто безвредный водяной пар» 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 panose="020B0602030504020204" pitchFamily="34" charset="0"/>
              </a:rPr>
              <a:t>Реальность: это не пар от воды. Вдыхаемый аэрозоль содержит ультрадисперсные </a:t>
            </a: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 panose="020B0602030504020204" pitchFamily="34" charset="0"/>
              </a:rPr>
              <a:t>частицы, токсины и канцерогены, которые глубоко проникают в легкие.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Миф 3. «</a:t>
            </a:r>
            <a:r>
              <a:rPr lang="ru-RU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Вейп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помогает бросить курить» 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 panose="020B0602030504020204" pitchFamily="34" charset="0"/>
              </a:rPr>
              <a:t>Реальность: для подростков </a:t>
            </a:r>
            <a:r>
              <a:rPr lang="ru-RU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 panose="020B0602030504020204" pitchFamily="34" charset="0"/>
              </a:rPr>
              <a:t>вейп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 panose="020B0602030504020204" pitchFamily="34" charset="0"/>
              </a:rPr>
              <a:t> является «входной дверью» в никотиновую зависимость, </a:t>
            </a: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 panose="020B0602030504020204" pitchFamily="34" charset="0"/>
              </a:rPr>
              <a:t>а не способом отказа от неё.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Миф 4. «</a:t>
            </a:r>
            <a:r>
              <a:rPr lang="ru-RU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Безникотиновый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вейп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это не вредно»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Реальность: аэрозоль </a:t>
            </a:r>
            <a:r>
              <a:rPr lang="ru-RU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безникотиновой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жидкости так же содержит токсичные  вещества. 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Миф 5.  «Это «круто» и модно» 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Реальность: </a:t>
            </a:r>
            <a:r>
              <a:rPr lang="ru-RU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вейпинг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это способ манипуляции, при котором подростки становятся 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зависимыми потребителями, часто сталкиваясь с ухудшением памяти, концентрации внимания и успеваемости. 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40385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68B8F-0190-4687-9BBC-405B367C7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82800" y="3009900"/>
            <a:ext cx="3444189" cy="346342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66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CA6E6-E429-4883-9028-95B2345CB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190500"/>
            <a:ext cx="15240000" cy="1355436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Кому выгодно, чтобы электронные сигареты покупали как можно больше людей?</a:t>
            </a:r>
            <a:endParaRPr lang="ru-RU" sz="40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CDA9B2-3F5E-4AC5-84AD-398900B067B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24000" y="2380304"/>
            <a:ext cx="14935200" cy="6955750"/>
          </a:xfr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just">
              <a:buNone/>
            </a:pP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Распространением </a:t>
            </a:r>
            <a:r>
              <a:rPr lang="ru-RU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вейпов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занимаются транснациональные табачные компании  	и 	производители электроники, стремящиеся заработать миллиарды на зависимости, 	особенно среди молодежи.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Кому выгоден рост продаж: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Производителям: каждый миллион новых пользователей приносит десятки миллионов 	долларов выручки.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Маркетологам: продвигают </a:t>
            </a:r>
            <a:r>
              <a:rPr lang="ru-RU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вейпы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через социальные сети, привлекая молодую 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аудиторию.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Уловки производителей </a:t>
            </a:r>
            <a:r>
              <a:rPr lang="ru-RU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вейпов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Создание иллюзии безопасности: позиционирование как «безвредной» или «здоровой»	альтернативы традиционному курению.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Привлекательный дизайн и разнообразие ароматов жидкостей. 	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Скрытие реального состава: умалчивание о наличии токсичных металлов,	пропиленгликоля, 	глицерина и высокой концентрации никотина.</a:t>
            </a:r>
            <a:endParaRPr lang="ru-RU" sz="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2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ED845-7E55-4DE3-A157-D1BCFCC59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47932"/>
            <a:ext cx="13639800" cy="1037968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449580"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сказать «нет»?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A7DE85-0D7F-40E8-923D-962A9178810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66800" y="1568736"/>
            <a:ext cx="12954000" cy="8197629"/>
          </a:xfr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457200" indent="441960" algn="just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Если друзья предлагают попробовать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вейп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важно    смело озвучить свою позицию и сказать «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нет!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». </a:t>
            </a:r>
          </a:p>
          <a:p>
            <a:pPr marL="45720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Можно сослаться на заботу о здоровье  или просто сказать, что тебе это не интересно.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Метод «заезженной пластинки» – отказывайся снова и снова: «нет!», «Спасибо, нет!», «Я 	сказал, что не хочу!»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Откажись и уходи: «Я  просто ухожу отсюда!».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Откажись и предложи альтернативу: «Не думаю, что это хорошая идея! Давай лучше я расскажу о том, как это вредно для нас!»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Откажись и переведи разговор на другую тему: «Нет! Предлагаю нам заняться чем - то более полезным!».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Обратись за поддержкой к другим, к тем,  кто не курит: «Почему ты не поддерживаешь эту затею?»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21ACA6-D5E2-4F38-BCD5-E1BAD543C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60041" y="2175018"/>
            <a:ext cx="3945467" cy="334616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07154A-ECD4-4C30-8D32-57E72E5CD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60041" y="6210300"/>
            <a:ext cx="3919150" cy="34780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006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CFE86-4EB8-4801-AA35-8B93A6FCB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518755"/>
            <a:ext cx="15849600" cy="1231106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административная ответственность за </a:t>
            </a:r>
            <a:r>
              <a:rPr lang="ru-RU" sz="4000" dirty="0" err="1">
                <a:solidFill>
                  <a:srgbClr val="FFFF00"/>
                </a:solidFill>
              </a:rPr>
              <a:t>использоание</a:t>
            </a:r>
            <a:r>
              <a:rPr lang="ru-RU" sz="4000" dirty="0">
                <a:solidFill>
                  <a:srgbClr val="FFFF00"/>
                </a:solidFill>
              </a:rPr>
              <a:t> электронных систем курения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70C168-AD18-4433-996B-CDA082EE3C4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981200" y="1954072"/>
            <a:ext cx="13868400" cy="8131457"/>
          </a:xfr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Кодекс Республики Беларусь об административных правонарушениях (от 6 января 2021г.№ 91-3)</a:t>
            </a:r>
          </a:p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Статья 19.9. Курение (потребление) табачных изделий в запрещенных местах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Курение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вейпов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и сигарет запрещено на рабочих местах, на станциях метро, остановках общественного транспорта и в самом общественном транспорте, в лифтах и вспомогательных помещениях жилых объектов, на детских площадках и в подземных переходах, в спортивно-оздоровительных и иных лагерях, на территориях учреждений образования, в личных авто в присутствии детей до 14 лет.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За курение в любом из перечисленных мест грозит штраф в размере до четырех базовых величин.</a:t>
            </a:r>
          </a:p>
        </p:txBody>
      </p:sp>
    </p:spTree>
    <p:extLst>
      <p:ext uri="{BB962C8B-B14F-4D97-AF65-F5344CB8AC3E}">
        <p14:creationId xmlns:p14="http://schemas.microsoft.com/office/powerpoint/2010/main" val="18368083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4987</TotalTime>
  <Words>595</Words>
  <Application>Microsoft Office PowerPoint</Application>
  <PresentationFormat>Произвольный</PresentationFormat>
  <Paragraphs>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Cambria</vt:lpstr>
      <vt:lpstr>Century Gothic</vt:lpstr>
      <vt:lpstr>Lucida Sans Unicode</vt:lpstr>
      <vt:lpstr>Symbol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Мифы и реальность о вейпах</vt:lpstr>
      <vt:lpstr>Кому выгодно, чтобы электронные сигареты покупали как можно больше людей?</vt:lpstr>
      <vt:lpstr>Как сказать «нет»?</vt:lpstr>
      <vt:lpstr>административная ответственность за использоание электронных систем курения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ОБРАЗОВАНИЯ, Г.МИНСК, РЕСПУБЛИКА БЕЛАРУСЬ</dc:title>
  <dc:creator>Pilipenko MN</dc:creator>
  <cp:keywords>DAGR7kRBYu0,BAGR7eznEpI</cp:keywords>
  <cp:lastModifiedBy>Мария Громыко</cp:lastModifiedBy>
  <cp:revision>227</cp:revision>
  <cp:lastPrinted>2026-01-12T11:12:01Z</cp:lastPrinted>
  <dcterms:created xsi:type="dcterms:W3CDTF">2025-08-04T09:03:32Z</dcterms:created>
  <dcterms:modified xsi:type="dcterms:W3CDTF">2026-02-02T08:26:11Z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2024-09-27T00:00:00Z</vt:filetime>
  </property>
  <property fmtid="{D5CDD505-2E9C-101B-9397-08002B2CF9AE}" pid="3" name="Creator">
    <vt:lpwstr>Canva</vt:lpwstr>
  </property>
  <property fmtid="{D5CDD505-2E9C-101B-9397-08002B2CF9AE}" pid="4" name="LastSaved">
    <vt:filetime>2025-08-04T00:00:00Z</vt:filetime>
  </property>
  <property fmtid="{D5CDD505-2E9C-101B-9397-08002B2CF9AE}" pid="5" name="Producer">
    <vt:lpwstr>Canva</vt:lpwstr>
  </property>
</Properties>
</file>