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8288000" cy="10287000"/>
  <p:notesSz cx="6858000" cy="9144000"/>
  <p:embeddedFontLst>
    <p:embeddedFont>
      <p:font typeface="Bricolage Grotesque Bold" charset="1" panose="020B0605040402000204"/>
      <p:regular r:id="rId20"/>
    </p:embeddedFont>
    <p:embeddedFont>
      <p:font typeface="Bricolage Grotesque Medium" charset="1" panose="020B0605040402000204"/>
      <p:regular r:id="rId21"/>
    </p:embeddedFont>
    <p:embeddedFont>
      <p:font typeface="Bricolage Grotesque" charset="1" panose="020B0605040402000204"/>
      <p:regular r:id="rId22"/>
    </p:embeddedFont>
    <p:embeddedFont>
      <p:font typeface="Anton" charset="1" panose="00000500000000000000"/>
      <p:regular r:id="rId23"/>
    </p:embeddedFont>
    <p:embeddedFont>
      <p:font typeface="Canva Sans" charset="1" panose="020B0503030501040103"/>
      <p:regular r:id="rId24"/>
    </p:embeddedFont>
    <p:embeddedFont>
      <p:font typeface="Bricolage Grotesque Light" charset="1" panose="020B0605040402000204"/>
      <p:regular r:id="rId25"/>
    </p:embeddedFont>
    <p:embeddedFont>
      <p:font typeface="Canva Sans Bold" charset="1" panose="020B0803030501040103"/>
      <p:regular r:id="rId26"/>
    </p:embeddedFont>
    <p:embeddedFont>
      <p:font typeface="Bricolage Grotesque Ultra-Bold" charset="1" panose="020B060504040200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Relationship Id="rId4" Target="../media/image29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0.png" Type="http://schemas.openxmlformats.org/officeDocument/2006/relationships/image"/><Relationship Id="rId4" Target="../media/image31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33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23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svg" Type="http://schemas.openxmlformats.org/officeDocument/2006/relationships/image"/><Relationship Id="rId11" Target="../media/image18.png" Type="http://schemas.openxmlformats.org/officeDocument/2006/relationships/image"/><Relationship Id="rId12" Target="../media/image19.svg" Type="http://schemas.openxmlformats.org/officeDocument/2006/relationships/image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Relationship Id="rId7" Target="../media/image14.jpeg" Type="http://schemas.openxmlformats.org/officeDocument/2006/relationships/image"/><Relationship Id="rId8" Target="../media/image15.jpe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0.jpeg" Type="http://schemas.openxmlformats.org/officeDocument/2006/relationships/image"/><Relationship Id="rId4" Target="../media/VAGk0xMXCvM.mp4" Type="http://schemas.openxmlformats.org/officeDocument/2006/relationships/video"/><Relationship Id="rId5" Target="../media/VAGk0xMXCvM.mp4" Type="http://schemas.microsoft.com/office/2007/relationships/media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23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Relationship Id="rId5" Target="../media/image24.png" Type="http://schemas.openxmlformats.org/officeDocument/2006/relationships/image"/><Relationship Id="rId6" Target="../media/image2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068749" y="343137"/>
            <a:ext cx="10797109" cy="12921377"/>
            <a:chOff x="0" y="0"/>
            <a:chExt cx="14396145" cy="1722850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732920"/>
              <a:ext cx="14396145" cy="16495583"/>
            </a:xfrm>
            <a:custGeom>
              <a:avLst/>
              <a:gdLst/>
              <a:ahLst/>
              <a:cxnLst/>
              <a:rect r="r" b="b" t="t" l="l"/>
              <a:pathLst>
                <a:path h="16495583" w="14396145">
                  <a:moveTo>
                    <a:pt x="0" y="0"/>
                  </a:moveTo>
                  <a:lnTo>
                    <a:pt x="14396145" y="0"/>
                  </a:lnTo>
                  <a:lnTo>
                    <a:pt x="14396145" y="16495583"/>
                  </a:lnTo>
                  <a:lnTo>
                    <a:pt x="0" y="164955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1191833" y="2108235"/>
              <a:ext cx="3163972" cy="2095316"/>
            </a:xfrm>
            <a:custGeom>
              <a:avLst/>
              <a:gdLst/>
              <a:ahLst/>
              <a:cxnLst/>
              <a:rect r="r" b="b" t="t" l="l"/>
              <a:pathLst>
                <a:path h="2095316" w="3163972">
                  <a:moveTo>
                    <a:pt x="0" y="0"/>
                  </a:moveTo>
                  <a:lnTo>
                    <a:pt x="3163972" y="0"/>
                  </a:lnTo>
                  <a:lnTo>
                    <a:pt x="3163972" y="2095316"/>
                  </a:lnTo>
                  <a:lnTo>
                    <a:pt x="0" y="20953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195119" t="0" r="-52177" b="-388193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true" flipV="false" rot="964945">
              <a:off x="9740315" y="501591"/>
              <a:ext cx="3995107" cy="2645729"/>
            </a:xfrm>
            <a:custGeom>
              <a:avLst/>
              <a:gdLst/>
              <a:ahLst/>
              <a:cxnLst/>
              <a:rect r="r" b="b" t="t" l="l"/>
              <a:pathLst>
                <a:path h="2645729" w="3995107">
                  <a:moveTo>
                    <a:pt x="3995107" y="0"/>
                  </a:moveTo>
                  <a:lnTo>
                    <a:pt x="0" y="0"/>
                  </a:lnTo>
                  <a:lnTo>
                    <a:pt x="0" y="2645728"/>
                  </a:lnTo>
                  <a:lnTo>
                    <a:pt x="3995107" y="2645728"/>
                  </a:lnTo>
                  <a:lnTo>
                    <a:pt x="3995107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195119" t="0" r="-52177" b="-388193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true" flipV="false" rot="0">
              <a:off x="3196897" y="0"/>
              <a:ext cx="1785275" cy="2230824"/>
            </a:xfrm>
            <a:custGeom>
              <a:avLst/>
              <a:gdLst/>
              <a:ahLst/>
              <a:cxnLst/>
              <a:rect r="r" b="b" t="t" l="l"/>
              <a:pathLst>
                <a:path h="2230824" w="1785275">
                  <a:moveTo>
                    <a:pt x="1785275" y="0"/>
                  </a:moveTo>
                  <a:lnTo>
                    <a:pt x="0" y="0"/>
                  </a:lnTo>
                  <a:lnTo>
                    <a:pt x="0" y="2230824"/>
                  </a:lnTo>
                  <a:lnTo>
                    <a:pt x="1785275" y="2230824"/>
                  </a:lnTo>
                  <a:lnTo>
                    <a:pt x="1785275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657024" t="-239370" r="-49358" b="-400068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0644897" y="3155893"/>
              <a:ext cx="1092972" cy="1365743"/>
            </a:xfrm>
            <a:custGeom>
              <a:avLst/>
              <a:gdLst/>
              <a:ahLst/>
              <a:cxnLst/>
              <a:rect r="r" b="b" t="t" l="l"/>
              <a:pathLst>
                <a:path h="1365743" w="1092972">
                  <a:moveTo>
                    <a:pt x="0" y="0"/>
                  </a:moveTo>
                  <a:lnTo>
                    <a:pt x="1092972" y="0"/>
                  </a:lnTo>
                  <a:lnTo>
                    <a:pt x="1092972" y="1365743"/>
                  </a:lnTo>
                  <a:lnTo>
                    <a:pt x="0" y="1365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657024" t="-239370" r="-49358" b="-400068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8611276" y="2098292"/>
            <a:ext cx="8988236" cy="4340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466"/>
              </a:lnSpc>
            </a:pPr>
            <a:r>
              <a:rPr lang="en-US" b="true" sz="9476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СКАЖИ НАРКОТИКАМ НЕТ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356397" y="8077504"/>
            <a:ext cx="4057650" cy="7807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6"/>
              </a:lnSpc>
            </a:pPr>
            <a:r>
              <a:rPr lang="en-US" sz="2261" b="true">
                <a:solidFill>
                  <a:srgbClr val="EF7C5C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Дата: 17.04.2025</a:t>
            </a:r>
          </a:p>
          <a:p>
            <a:pPr algn="l" marL="0" indent="0" lvl="0">
              <a:lnSpc>
                <a:spcPts val="3166"/>
              </a:lnSpc>
              <a:spcBef>
                <a:spcPct val="0"/>
              </a:spcBef>
            </a:pPr>
            <a:r>
              <a:rPr lang="en-US" b="true" sz="2261">
                <a:solidFill>
                  <a:srgbClr val="EF7C5C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Время: 13:00-13:45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356397" y="7153557"/>
            <a:ext cx="5497994" cy="7807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6"/>
              </a:lnSpc>
            </a:pPr>
            <a:r>
              <a:rPr lang="en-US" sz="2261" b="true">
                <a:solidFill>
                  <a:srgbClr val="8BDCF5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Подготовила:</a:t>
            </a:r>
          </a:p>
          <a:p>
            <a:pPr algn="l" marL="0" indent="0" lvl="0">
              <a:lnSpc>
                <a:spcPts val="3166"/>
              </a:lnSpc>
              <a:spcBef>
                <a:spcPct val="0"/>
              </a:spcBef>
            </a:pPr>
            <a:r>
              <a:rPr lang="en-US" b="true" sz="2261">
                <a:solidFill>
                  <a:srgbClr val="8BDCF5"/>
                </a:solidFill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Силиванова Валерия Эдуардовна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931210" y="8686952"/>
            <a:ext cx="6708290" cy="7408754"/>
          </a:xfrm>
          <a:custGeom>
            <a:avLst/>
            <a:gdLst/>
            <a:ahLst/>
            <a:cxnLst/>
            <a:rect r="r" b="b" t="t" l="l"/>
            <a:pathLst>
              <a:path h="7408754" w="6708290">
                <a:moveTo>
                  <a:pt x="0" y="0"/>
                </a:moveTo>
                <a:lnTo>
                  <a:pt x="6708290" y="0"/>
                </a:lnTo>
                <a:lnTo>
                  <a:pt x="6708290" y="7408754"/>
                </a:lnTo>
                <a:lnTo>
                  <a:pt x="0" y="74087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356397" y="9248775"/>
            <a:ext cx="2810228" cy="447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7"/>
              </a:lnSpc>
              <a:spcBef>
                <a:spcPct val="0"/>
              </a:spcBef>
            </a:pPr>
            <a:r>
              <a:rPr lang="en-US" sz="2890">
                <a:solidFill>
                  <a:srgbClr val="EEA428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МОГИЛЕВ, 2025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621069"/>
            <a:ext cx="6004706" cy="46511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4"/>
              </a:lnSpc>
            </a:pPr>
            <a:r>
              <a:rPr lang="en-US" sz="5756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03.</a:t>
            </a:r>
            <a:r>
              <a:rPr lang="en-US" sz="5756">
                <a:solidFill>
                  <a:srgbClr val="FFA63C"/>
                </a:solidFill>
                <a:latin typeface="Anton"/>
                <a:ea typeface="Anton"/>
                <a:cs typeface="Anton"/>
                <a:sym typeface="Anton"/>
              </a:rPr>
              <a:t>РАЗВИТИЕ НАВЫКОВ ПРЕОДОЛЕНИЯ ТРУДНОСТЕЙ</a:t>
            </a:r>
          </a:p>
          <a:p>
            <a:pPr algn="l">
              <a:lnSpc>
                <a:spcPts val="8805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5584276"/>
            <a:ext cx="7116505" cy="470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6"/>
              </a:lnSpc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Развивая здоровые стратегии преодоления стресса, человек учится управлять своими переживаниями без наркотиков или алкоголя. Это могут быть:</a:t>
            </a:r>
          </a:p>
          <a:p>
            <a:pPr algn="l" marL="488363" indent="-244181" lvl="1">
              <a:lnSpc>
                <a:spcPts val="3166"/>
              </a:lnSpc>
              <a:buFont typeface="Arial"/>
              <a:buChar char="•"/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осознанность (медитация, дыхательные практики),</a:t>
            </a:r>
          </a:p>
          <a:p>
            <a:pPr algn="l" marL="488363" indent="-244181" lvl="1">
              <a:lnSpc>
                <a:spcPts val="3166"/>
              </a:lnSpc>
              <a:buFont typeface="Arial"/>
              <a:buChar char="•"/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ведение дневника для анализа эмоций,</a:t>
            </a:r>
          </a:p>
          <a:p>
            <a:pPr algn="l" marL="488363" indent="-244181" lvl="1">
              <a:lnSpc>
                <a:spcPts val="3166"/>
              </a:lnSpc>
              <a:buFont typeface="Arial"/>
              <a:buChar char="•"/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физическая активность (спорт, прогулки),</a:t>
            </a:r>
          </a:p>
          <a:p>
            <a:pPr algn="l" marL="488363" indent="-244181" lvl="1">
              <a:lnSpc>
                <a:spcPts val="3166"/>
              </a:lnSpc>
              <a:buFont typeface="Arial"/>
              <a:buChar char="•"/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творчество (рисование, музыка, танцы).</a:t>
            </a:r>
          </a:p>
          <a:p>
            <a:pPr algn="l">
              <a:lnSpc>
                <a:spcPts val="3166"/>
              </a:lnSpc>
              <a:spcBef>
                <a:spcPct val="0"/>
              </a:spcBef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Такой подход помогает находить внутреннюю опору и снижает риск зависимого поведения.</a:t>
            </a:r>
          </a:p>
          <a:p>
            <a:pPr algn="l">
              <a:lnSpc>
                <a:spcPts val="3166"/>
              </a:lnSpc>
              <a:spcBef>
                <a:spcPct val="0"/>
              </a:spcBef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4242217"/>
            <a:ext cx="7116505" cy="1215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201"/>
              </a:lnSpc>
              <a:spcBef>
                <a:spcPct val="0"/>
              </a:spcBef>
            </a:pPr>
            <a:r>
              <a:rPr lang="en-US" b="true" sz="2645">
                <a:solidFill>
                  <a:srgbClr val="8BDCF5"/>
                </a:solidFill>
                <a:latin typeface="Bricolage Grotesque Ultra-Bold"/>
                <a:ea typeface="Bricolage Grotesque Ultra-Bold"/>
                <a:cs typeface="Bricolage Grotesque Ultra-Bold"/>
                <a:sym typeface="Bricolage Grotesque Ultra-Bold"/>
              </a:rPr>
              <a:t>Зависимость от психоактивных веществ часто возникает как способ справиться с негативными эмоциями.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9144000" y="804852"/>
            <a:ext cx="7478252" cy="8677297"/>
          </a:xfrm>
          <a:custGeom>
            <a:avLst/>
            <a:gdLst/>
            <a:ahLst/>
            <a:cxnLst/>
            <a:rect r="r" b="b" t="t" l="l"/>
            <a:pathLst>
              <a:path h="8677297" w="7478252">
                <a:moveTo>
                  <a:pt x="0" y="0"/>
                </a:moveTo>
                <a:lnTo>
                  <a:pt x="7478252" y="0"/>
                </a:lnTo>
                <a:lnTo>
                  <a:pt x="7478252" y="8677296"/>
                </a:lnTo>
                <a:lnTo>
                  <a:pt x="0" y="86772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86952" y="376541"/>
            <a:ext cx="8463630" cy="30490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69"/>
              </a:lnSpc>
            </a:pPr>
            <a:r>
              <a:rPr lang="en-US" b="true" sz="6668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ЭКСТРЕННАЯ ПОМОЩЬ В МОГИЛЕВЕ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4240541"/>
            <a:ext cx="7116505" cy="987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066"/>
              </a:lnSpc>
              <a:spcBef>
                <a:spcPct val="0"/>
              </a:spcBef>
            </a:pPr>
            <a:r>
              <a:rPr lang="en-US" sz="57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+375 (222) 71-11-61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3621812"/>
            <a:ext cx="7116505" cy="623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895"/>
              </a:lnSpc>
              <a:spcBef>
                <a:spcPct val="0"/>
              </a:spcBef>
            </a:pPr>
            <a:r>
              <a:rPr lang="en-US" b="true" sz="4045">
                <a:solidFill>
                  <a:srgbClr val="8BDCF5"/>
                </a:solidFill>
                <a:latin typeface="Bricolage Grotesque Ultra-Bold"/>
                <a:ea typeface="Bricolage Grotesque Ultra-Bold"/>
                <a:cs typeface="Bricolage Grotesque Ultra-Bold"/>
                <a:sym typeface="Bricolage Grotesque Ultra-Bold"/>
              </a:rPr>
              <a:t>Телефон доверия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7260536"/>
            <a:ext cx="7116505" cy="8455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46"/>
              </a:lnSpc>
              <a:spcBef>
                <a:spcPct val="0"/>
              </a:spcBef>
            </a:pPr>
            <a:r>
              <a:rPr lang="en-US" sz="49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+375 (222) 63-07-54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6622758"/>
            <a:ext cx="7116505" cy="547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290"/>
              </a:lnSpc>
              <a:spcBef>
                <a:spcPct val="0"/>
              </a:spcBef>
            </a:pPr>
            <a:r>
              <a:rPr lang="en-US" b="true" sz="3545">
                <a:solidFill>
                  <a:srgbClr val="8BDCF5"/>
                </a:solidFill>
                <a:latin typeface="Bricolage Grotesque Ultra-Bold"/>
                <a:ea typeface="Bricolage Grotesque Ultra-Bold"/>
                <a:cs typeface="Bricolage Grotesque Ultra-Bold"/>
                <a:sym typeface="Bricolage Grotesque Ultra-Bold"/>
              </a:rPr>
              <a:t>Наркологический диспансер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9437220" y="3631337"/>
            <a:ext cx="7410183" cy="5241020"/>
          </a:xfrm>
          <a:custGeom>
            <a:avLst/>
            <a:gdLst/>
            <a:ahLst/>
            <a:cxnLst/>
            <a:rect r="r" b="b" t="t" l="l"/>
            <a:pathLst>
              <a:path h="5241020" w="7410183">
                <a:moveTo>
                  <a:pt x="0" y="0"/>
                </a:moveTo>
                <a:lnTo>
                  <a:pt x="7410183" y="0"/>
                </a:lnTo>
                <a:lnTo>
                  <a:pt x="7410183" y="5241021"/>
                </a:lnTo>
                <a:lnTo>
                  <a:pt x="0" y="52410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050392"/>
            <a:ext cx="9571645" cy="6915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125"/>
              </a:lnSpc>
            </a:pPr>
            <a:r>
              <a:rPr lang="en-US" b="true" sz="7541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ЗНАНИЕ — НАШ КОМПАС В ЖИЗНИ, УВОДЯЩИЙ ОТ ТЕНИ ЗАВИСИМОСТИ.</a:t>
            </a:r>
          </a:p>
          <a:p>
            <a:pPr algn="ctr">
              <a:lnSpc>
                <a:spcPts val="9125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true" flipV="false" rot="0">
            <a:off x="10600345" y="1470720"/>
            <a:ext cx="8744715" cy="7345561"/>
          </a:xfrm>
          <a:custGeom>
            <a:avLst/>
            <a:gdLst/>
            <a:ahLst/>
            <a:cxnLst/>
            <a:rect r="r" b="b" t="t" l="l"/>
            <a:pathLst>
              <a:path h="7345561" w="8744715">
                <a:moveTo>
                  <a:pt x="8744716" y="0"/>
                </a:moveTo>
                <a:lnTo>
                  <a:pt x="0" y="0"/>
                </a:lnTo>
                <a:lnTo>
                  <a:pt x="0" y="7345560"/>
                </a:lnTo>
                <a:lnTo>
                  <a:pt x="8744716" y="7345560"/>
                </a:lnTo>
                <a:lnTo>
                  <a:pt x="874471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019175"/>
            <a:ext cx="9571645" cy="5081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401"/>
              </a:lnSpc>
              <a:spcBef>
                <a:spcPct val="0"/>
              </a:spcBef>
            </a:pPr>
            <a:r>
              <a:rPr lang="en-US" b="true" sz="11075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ЕСТЬ ЛИ У ВАС ВОПРОСЫ?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3793974" y="6100984"/>
            <a:ext cx="4041097" cy="4004359"/>
          </a:xfrm>
          <a:custGeom>
            <a:avLst/>
            <a:gdLst/>
            <a:ahLst/>
            <a:cxnLst/>
            <a:rect r="r" b="b" t="t" l="l"/>
            <a:pathLst>
              <a:path h="4004359" w="4041097">
                <a:moveTo>
                  <a:pt x="0" y="0"/>
                </a:moveTo>
                <a:lnTo>
                  <a:pt x="4041097" y="0"/>
                </a:lnTo>
                <a:lnTo>
                  <a:pt x="4041097" y="4004359"/>
                </a:lnTo>
                <a:lnTo>
                  <a:pt x="0" y="40043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103539" y="929162"/>
            <a:ext cx="7071993" cy="8984984"/>
          </a:xfrm>
          <a:custGeom>
            <a:avLst/>
            <a:gdLst/>
            <a:ahLst/>
            <a:cxnLst/>
            <a:rect r="r" b="b" t="t" l="l"/>
            <a:pathLst>
              <a:path h="8984984" w="7071993">
                <a:moveTo>
                  <a:pt x="0" y="0"/>
                </a:moveTo>
                <a:lnTo>
                  <a:pt x="7071993" y="0"/>
                </a:lnTo>
                <a:lnTo>
                  <a:pt x="7071993" y="8984984"/>
                </a:lnTo>
                <a:lnTo>
                  <a:pt x="0" y="898498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068" t="-38626" r="-4800" b="-5542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068749" y="892827"/>
            <a:ext cx="10797109" cy="12371687"/>
          </a:xfrm>
          <a:custGeom>
            <a:avLst/>
            <a:gdLst/>
            <a:ahLst/>
            <a:cxnLst/>
            <a:rect r="r" b="b" t="t" l="l"/>
            <a:pathLst>
              <a:path h="12371687" w="10797109">
                <a:moveTo>
                  <a:pt x="0" y="0"/>
                </a:moveTo>
                <a:lnTo>
                  <a:pt x="10797109" y="0"/>
                </a:lnTo>
                <a:lnTo>
                  <a:pt x="10797109" y="12371688"/>
                </a:lnTo>
                <a:lnTo>
                  <a:pt x="0" y="123716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74874" y="1924313"/>
            <a:ext cx="2372979" cy="1571487"/>
          </a:xfrm>
          <a:custGeom>
            <a:avLst/>
            <a:gdLst/>
            <a:ahLst/>
            <a:cxnLst/>
            <a:rect r="r" b="b" t="t" l="l"/>
            <a:pathLst>
              <a:path h="1571487" w="2372979">
                <a:moveTo>
                  <a:pt x="0" y="0"/>
                </a:moveTo>
                <a:lnTo>
                  <a:pt x="2372979" y="0"/>
                </a:lnTo>
                <a:lnTo>
                  <a:pt x="2372979" y="1571487"/>
                </a:lnTo>
                <a:lnTo>
                  <a:pt x="0" y="15714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95119" t="0" r="-52177" b="-388193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964945">
            <a:off x="6236488" y="719330"/>
            <a:ext cx="2996330" cy="1984297"/>
          </a:xfrm>
          <a:custGeom>
            <a:avLst/>
            <a:gdLst/>
            <a:ahLst/>
            <a:cxnLst/>
            <a:rect r="r" b="b" t="t" l="l"/>
            <a:pathLst>
              <a:path h="1984297" w="2996330">
                <a:moveTo>
                  <a:pt x="2996330" y="0"/>
                </a:moveTo>
                <a:lnTo>
                  <a:pt x="0" y="0"/>
                </a:lnTo>
                <a:lnTo>
                  <a:pt x="0" y="1984297"/>
                </a:lnTo>
                <a:lnTo>
                  <a:pt x="2996330" y="1984297"/>
                </a:lnTo>
                <a:lnTo>
                  <a:pt x="299633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95119" t="0" r="-52177" b="-388193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328924" y="343137"/>
            <a:ext cx="1338956" cy="1673118"/>
          </a:xfrm>
          <a:custGeom>
            <a:avLst/>
            <a:gdLst/>
            <a:ahLst/>
            <a:cxnLst/>
            <a:rect r="r" b="b" t="t" l="l"/>
            <a:pathLst>
              <a:path h="1673118" w="1338956">
                <a:moveTo>
                  <a:pt x="1338956" y="0"/>
                </a:moveTo>
                <a:lnTo>
                  <a:pt x="0" y="0"/>
                </a:lnTo>
                <a:lnTo>
                  <a:pt x="0" y="1673118"/>
                </a:lnTo>
                <a:lnTo>
                  <a:pt x="1338956" y="1673118"/>
                </a:lnTo>
                <a:lnTo>
                  <a:pt x="13389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657024" t="-239370" r="-49358" b="-400068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914924" y="2710057"/>
            <a:ext cx="819729" cy="1024307"/>
          </a:xfrm>
          <a:custGeom>
            <a:avLst/>
            <a:gdLst/>
            <a:ahLst/>
            <a:cxnLst/>
            <a:rect r="r" b="b" t="t" l="l"/>
            <a:pathLst>
              <a:path h="1024307" w="819729">
                <a:moveTo>
                  <a:pt x="0" y="0"/>
                </a:moveTo>
                <a:lnTo>
                  <a:pt x="819729" y="0"/>
                </a:lnTo>
                <a:lnTo>
                  <a:pt x="819729" y="1024307"/>
                </a:lnTo>
                <a:lnTo>
                  <a:pt x="0" y="10243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657024" t="-239370" r="-49358" b="-400068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037912" y="3323503"/>
            <a:ext cx="6902903" cy="38565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35"/>
              </a:lnSpc>
            </a:pPr>
            <a:r>
              <a:rPr lang="en-US" b="true" sz="8376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СПАСИБО ЗА ВНИМАНИЕ!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2931210" y="8686952"/>
            <a:ext cx="6708290" cy="7408754"/>
          </a:xfrm>
          <a:custGeom>
            <a:avLst/>
            <a:gdLst/>
            <a:ahLst/>
            <a:cxnLst/>
            <a:rect r="r" b="b" t="t" l="l"/>
            <a:pathLst>
              <a:path h="7408754" w="6708290">
                <a:moveTo>
                  <a:pt x="0" y="0"/>
                </a:moveTo>
                <a:lnTo>
                  <a:pt x="6708290" y="0"/>
                </a:lnTo>
                <a:lnTo>
                  <a:pt x="6708290" y="7408754"/>
                </a:lnTo>
                <a:lnTo>
                  <a:pt x="0" y="74087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724260" y="481305"/>
            <a:ext cx="7239811" cy="25727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57"/>
              </a:lnSpc>
            </a:pPr>
            <a:r>
              <a:rPr lang="en-US" sz="8394" b="true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СТАТИСТИКА</a:t>
            </a:r>
          </a:p>
          <a:p>
            <a:pPr algn="ctr">
              <a:lnSpc>
                <a:spcPts val="10157"/>
              </a:lnSpc>
            </a:pPr>
            <a:r>
              <a:rPr lang="en-US" b="true" sz="8394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2024-2025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8282029" y="1028700"/>
            <a:ext cx="9598670" cy="9633702"/>
          </a:xfrm>
          <a:custGeom>
            <a:avLst/>
            <a:gdLst/>
            <a:ahLst/>
            <a:cxnLst/>
            <a:rect r="r" b="b" t="t" l="l"/>
            <a:pathLst>
              <a:path h="9633702" w="9598670">
                <a:moveTo>
                  <a:pt x="0" y="0"/>
                </a:moveTo>
                <a:lnTo>
                  <a:pt x="9598669" y="0"/>
                </a:lnTo>
                <a:lnTo>
                  <a:pt x="9598669" y="9633702"/>
                </a:lnTo>
                <a:lnTo>
                  <a:pt x="0" y="96337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308539" y="3044552"/>
            <a:ext cx="1267228" cy="1152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085"/>
              </a:lnSpc>
            </a:pPr>
            <a:r>
              <a:rPr lang="en-US" sz="7508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08539" y="4693330"/>
            <a:ext cx="1267228" cy="1152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085"/>
              </a:lnSpc>
            </a:pPr>
            <a:r>
              <a:rPr lang="en-US" sz="7508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39134" y="3044552"/>
            <a:ext cx="5824937" cy="14912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45"/>
              </a:lnSpc>
              <a:spcBef>
                <a:spcPct val="0"/>
              </a:spcBef>
            </a:pPr>
            <a:r>
              <a:rPr lang="en-US" sz="3260">
                <a:solidFill>
                  <a:srgbClr val="FFF2E4"/>
                </a:solidFill>
                <a:latin typeface="Canva Sans"/>
                <a:ea typeface="Canva Sans"/>
                <a:cs typeface="Canva Sans"/>
                <a:sym typeface="Canva Sans"/>
              </a:rPr>
              <a:t>50 СМЕРТЕЙ </a:t>
            </a:r>
          </a:p>
          <a:p>
            <a:pPr algn="ctr">
              <a:lnSpc>
                <a:spcPts val="3945"/>
              </a:lnSpc>
              <a:spcBef>
                <a:spcPct val="0"/>
              </a:spcBef>
            </a:pPr>
            <a:r>
              <a:rPr lang="en-US" sz="3260">
                <a:solidFill>
                  <a:srgbClr val="FFF2E4"/>
                </a:solidFill>
                <a:latin typeface="Canva Sans"/>
                <a:ea typeface="Canva Sans"/>
                <a:cs typeface="Canva Sans"/>
                <a:sym typeface="Canva Sans"/>
              </a:rPr>
              <a:t>VS</a:t>
            </a:r>
          </a:p>
          <a:p>
            <a:pPr algn="ctr">
              <a:lnSpc>
                <a:spcPts val="3945"/>
              </a:lnSpc>
              <a:spcBef>
                <a:spcPct val="0"/>
              </a:spcBef>
            </a:pPr>
            <a:r>
              <a:rPr lang="en-US" sz="3260">
                <a:solidFill>
                  <a:srgbClr val="FFF2E4"/>
                </a:solidFill>
                <a:latin typeface="Canva Sans"/>
                <a:ea typeface="Canva Sans"/>
                <a:cs typeface="Canva Sans"/>
                <a:sym typeface="Canva Sans"/>
              </a:rPr>
              <a:t> 435 ОТРАВЛЕНИЙ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139134" y="4838805"/>
            <a:ext cx="5824937" cy="9305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8"/>
              </a:lnSpc>
              <a:spcBef>
                <a:spcPct val="0"/>
              </a:spcBef>
            </a:pPr>
            <a:r>
              <a:rPr lang="en-US" sz="3048">
                <a:solidFill>
                  <a:srgbClr val="FFF2E6"/>
                </a:solidFill>
                <a:latin typeface="Canva Sans"/>
                <a:ea typeface="Canva Sans"/>
                <a:cs typeface="Canva Sans"/>
                <a:sym typeface="Canva Sans"/>
              </a:rPr>
              <a:t>РОСТ ПРЕСТУПЛЕНИЙ СРЕДИ ПОДРОСТКОВ (+33%)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308539" y="6340851"/>
            <a:ext cx="1267228" cy="1152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085"/>
              </a:lnSpc>
            </a:pPr>
            <a:r>
              <a:rPr lang="en-US" sz="7508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8539" y="7988371"/>
            <a:ext cx="1267228" cy="11522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085"/>
              </a:lnSpc>
            </a:pPr>
            <a:r>
              <a:rPr lang="en-US" sz="7508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80155" y="6431054"/>
            <a:ext cx="6142895" cy="9813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89"/>
              </a:lnSpc>
              <a:spcBef>
                <a:spcPct val="0"/>
              </a:spcBef>
            </a:pPr>
            <a:r>
              <a:rPr lang="en-US" sz="3214">
                <a:solidFill>
                  <a:srgbClr val="FFF2E6"/>
                </a:solidFill>
                <a:latin typeface="Canva Sans"/>
                <a:ea typeface="Canva Sans"/>
                <a:cs typeface="Canva Sans"/>
                <a:sym typeface="Canva Sans"/>
              </a:rPr>
              <a:t>ОБЩЕЕ СНИЖЕНИЕ ПРЕСТУПЛЕНИЙ (-15%)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139134" y="8283646"/>
            <a:ext cx="5395673" cy="5125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04"/>
              </a:lnSpc>
              <a:spcBef>
                <a:spcPct val="0"/>
              </a:spcBef>
            </a:pPr>
            <a:r>
              <a:rPr lang="en-US" sz="3309">
                <a:solidFill>
                  <a:srgbClr val="FFF2E6"/>
                </a:solidFill>
                <a:latin typeface="Canva Sans"/>
                <a:ea typeface="Canva Sans"/>
                <a:cs typeface="Canva Sans"/>
                <a:sym typeface="Canva Sans"/>
              </a:rPr>
              <a:t>255 КГ ИЗЪЯТОГО НАСВАЯ</a:t>
            </a:r>
          </a:p>
        </p:txBody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64657" y="386428"/>
            <a:ext cx="3483128" cy="4076001"/>
          </a:xfrm>
          <a:custGeom>
            <a:avLst/>
            <a:gdLst/>
            <a:ahLst/>
            <a:cxnLst/>
            <a:rect r="r" b="b" t="t" l="l"/>
            <a:pathLst>
              <a:path h="4076001" w="3483128">
                <a:moveTo>
                  <a:pt x="0" y="0"/>
                </a:moveTo>
                <a:lnTo>
                  <a:pt x="3483129" y="0"/>
                </a:lnTo>
                <a:lnTo>
                  <a:pt x="3483129" y="4076002"/>
                </a:lnTo>
                <a:lnTo>
                  <a:pt x="0" y="40760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736889" y="9258300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183008" y="4432278"/>
            <a:ext cx="8598703" cy="4826022"/>
          </a:xfrm>
          <a:custGeom>
            <a:avLst/>
            <a:gdLst/>
            <a:ahLst/>
            <a:cxnLst/>
            <a:rect r="r" b="b" t="t" l="l"/>
            <a:pathLst>
              <a:path h="4826022" w="8598703">
                <a:moveTo>
                  <a:pt x="0" y="0"/>
                </a:moveTo>
                <a:lnTo>
                  <a:pt x="8598703" y="0"/>
                </a:lnTo>
                <a:lnTo>
                  <a:pt x="8598703" y="4826022"/>
                </a:lnTo>
                <a:lnTo>
                  <a:pt x="0" y="48260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01359" y="4492582"/>
            <a:ext cx="7567448" cy="4795870"/>
          </a:xfrm>
          <a:custGeom>
            <a:avLst/>
            <a:gdLst/>
            <a:ahLst/>
            <a:cxnLst/>
            <a:rect r="r" b="b" t="t" l="l"/>
            <a:pathLst>
              <a:path h="4795870" w="7567448">
                <a:moveTo>
                  <a:pt x="0" y="0"/>
                </a:moveTo>
                <a:lnTo>
                  <a:pt x="7567448" y="0"/>
                </a:lnTo>
                <a:lnTo>
                  <a:pt x="7567448" y="4795870"/>
                </a:lnTo>
                <a:lnTo>
                  <a:pt x="0" y="47958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275" t="0" r="-8275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728755" y="2243356"/>
            <a:ext cx="2371969" cy="1992454"/>
          </a:xfrm>
          <a:custGeom>
            <a:avLst/>
            <a:gdLst/>
            <a:ahLst/>
            <a:cxnLst/>
            <a:rect r="r" b="b" t="t" l="l"/>
            <a:pathLst>
              <a:path h="1992454" w="2371969">
                <a:moveTo>
                  <a:pt x="0" y="0"/>
                </a:moveTo>
                <a:lnTo>
                  <a:pt x="2371968" y="0"/>
                </a:lnTo>
                <a:lnTo>
                  <a:pt x="2371968" y="1992453"/>
                </a:lnTo>
                <a:lnTo>
                  <a:pt x="0" y="199245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6626400" y="5886915"/>
            <a:ext cx="4084815" cy="3401537"/>
          </a:xfrm>
          <a:custGeom>
            <a:avLst/>
            <a:gdLst/>
            <a:ahLst/>
            <a:cxnLst/>
            <a:rect r="r" b="b" t="t" l="l"/>
            <a:pathLst>
              <a:path h="3401537" w="4084815">
                <a:moveTo>
                  <a:pt x="0" y="0"/>
                </a:moveTo>
                <a:lnTo>
                  <a:pt x="4084815" y="0"/>
                </a:lnTo>
                <a:lnTo>
                  <a:pt x="4084815" y="3401537"/>
                </a:lnTo>
                <a:lnTo>
                  <a:pt x="0" y="340153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885083" y="688514"/>
            <a:ext cx="8517834" cy="3452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643"/>
              </a:lnSpc>
            </a:pPr>
            <a:r>
              <a:rPr lang="en-US" b="true" sz="11275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МОЗГ ДО И ПОСЛЕ</a:t>
            </a:r>
          </a:p>
        </p:txBody>
      </p: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pic>
        <p:nvPicPr>
          <p:cNvPr name="Picture 3" id="3">
            <a:hlinkClick action="ppaction://media"/>
          </p:cNvPr>
          <p:cNvPicPr>
            <a:picLocks noChangeAspect="true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rcRect l="0" t="5560" r="0" b="5560"/>
          <a:stretch>
            <a:fillRect/>
          </a:stretch>
        </p:blipFill>
        <p:spPr>
          <a:xfrm flipH="false" flipV="false" rot="0">
            <a:off x="519084" y="1455106"/>
            <a:ext cx="17249832" cy="8623982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205743" y="302593"/>
            <a:ext cx="8521005" cy="1152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85"/>
              </a:lnSpc>
              <a:spcBef>
                <a:spcPct val="0"/>
              </a:spcBef>
            </a:pPr>
            <a:r>
              <a:rPr lang="en-US" b="true" sz="7508">
                <a:solidFill>
                  <a:srgbClr val="F5A303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#СТОПНАРКОТИК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61252" y="302593"/>
            <a:ext cx="8521005" cy="11525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85"/>
              </a:lnSpc>
              <a:spcBef>
                <a:spcPct val="0"/>
              </a:spcBef>
            </a:pPr>
            <a:r>
              <a:rPr lang="en-US" b="true" sz="7508">
                <a:solidFill>
                  <a:srgbClr val="F5A303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#ВМЕСТЕ</a:t>
            </a:r>
          </a:p>
        </p:txBody>
      </p:sp>
    </p:spTree>
  </p:cSld>
  <p:clrMapOvr>
    <a:masterClrMapping/>
  </p:clrMapOvr>
  <p:transition spd="slow">
    <p:push dir="l"/>
  </p:transition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782054"/>
            <a:ext cx="8409085" cy="5864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580"/>
              </a:lnSpc>
            </a:pPr>
            <a:r>
              <a:rPr lang="en-US" sz="9570">
                <a:solidFill>
                  <a:srgbClr val="FFA63C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 </a:t>
            </a:r>
            <a:r>
              <a:rPr lang="en-US" b="true" sz="9570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КАК СКАЗАТЬ "НЕТ"?</a:t>
            </a:r>
          </a:p>
          <a:p>
            <a:pPr algn="l">
              <a:lnSpc>
                <a:spcPts val="11580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1577728" y="2095175"/>
            <a:ext cx="5480938" cy="1448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46"/>
              </a:lnSpc>
            </a:pPr>
            <a:r>
              <a:rPr lang="en-US" sz="29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"Нет, спасибо. Мне это не интересно."</a:t>
            </a:r>
          </a:p>
          <a:p>
            <a:pPr algn="l">
              <a:lnSpc>
                <a:spcPts val="3166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1578840" y="705830"/>
            <a:ext cx="5479826" cy="18332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20"/>
              </a:lnSpc>
            </a:pPr>
            <a:r>
              <a:rPr lang="en-US" sz="3983" b="true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Прямой и уверенный отказ</a:t>
            </a:r>
          </a:p>
          <a:p>
            <a:pPr algn="l" marL="0" indent="0" lvl="0">
              <a:lnSpc>
                <a:spcPts val="4820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187481" y="1203790"/>
            <a:ext cx="1390247" cy="13023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291"/>
              </a:lnSpc>
            </a:pPr>
            <a:r>
              <a:rPr lang="en-US" sz="8505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77728" y="5000987"/>
            <a:ext cx="5672326" cy="13649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66"/>
              </a:lnSpc>
            </a:pPr>
            <a:r>
              <a:rPr lang="en-US" sz="27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"Если ты настоящий друг, ты не будешь мне</a:t>
            </a:r>
            <a:r>
              <a:rPr lang="en-US" sz="27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 это предлагать."</a:t>
            </a:r>
          </a:p>
          <a:p>
            <a:pPr algn="l">
              <a:lnSpc>
                <a:spcPts val="3166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1588125" y="4131412"/>
            <a:ext cx="6065464" cy="1223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20"/>
              </a:lnSpc>
            </a:pPr>
            <a:r>
              <a:rPr lang="en-US" sz="3983" b="true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Давление со стороны?</a:t>
            </a:r>
          </a:p>
          <a:p>
            <a:pPr algn="l" marL="0" indent="0" lvl="0">
              <a:lnSpc>
                <a:spcPts val="4820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0187481" y="4131412"/>
            <a:ext cx="1390247" cy="13023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291"/>
              </a:lnSpc>
            </a:pPr>
            <a:r>
              <a:rPr lang="en-US" sz="8505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02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577728" y="8295377"/>
            <a:ext cx="5672326" cy="1448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46"/>
              </a:lnSpc>
            </a:pPr>
            <a:r>
              <a:rPr lang="en-US" sz="29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"Я занимаюсь спортом</a:t>
            </a:r>
            <a:r>
              <a:rPr lang="en-US" sz="29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 и дорожу своим здоровьем."</a:t>
            </a:r>
          </a:p>
          <a:p>
            <a:pPr algn="l">
              <a:lnSpc>
                <a:spcPts val="3166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1483185" y="6887882"/>
            <a:ext cx="5969770" cy="18332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20"/>
              </a:lnSpc>
            </a:pPr>
            <a:r>
              <a:rPr lang="en-US" sz="3983" b="true">
                <a:solidFill>
                  <a:srgbClr val="FFA63C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Ссылка на здоровье/спорт</a:t>
            </a:r>
          </a:p>
          <a:p>
            <a:pPr algn="l" marL="0" indent="0" lvl="0">
              <a:lnSpc>
                <a:spcPts val="4820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187481" y="7059749"/>
            <a:ext cx="1390247" cy="13023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291"/>
              </a:lnSpc>
            </a:pPr>
            <a:r>
              <a:rPr lang="en-US" sz="8505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03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-649627" y="4140937"/>
            <a:ext cx="10087412" cy="7517351"/>
            <a:chOff x="0" y="0"/>
            <a:chExt cx="13449882" cy="10023134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3449882" cy="8510107"/>
            </a:xfrm>
            <a:custGeom>
              <a:avLst/>
              <a:gdLst/>
              <a:ahLst/>
              <a:cxnLst/>
              <a:rect r="r" b="b" t="t" l="l"/>
              <a:pathLst>
                <a:path h="8510107" w="13449882">
                  <a:moveTo>
                    <a:pt x="0" y="0"/>
                  </a:moveTo>
                  <a:lnTo>
                    <a:pt x="13449882" y="0"/>
                  </a:lnTo>
                  <a:lnTo>
                    <a:pt x="13449882" y="8510107"/>
                  </a:lnTo>
                  <a:lnTo>
                    <a:pt x="0" y="85101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true" flipV="false" rot="-1687549">
              <a:off x="1365171" y="6086142"/>
              <a:ext cx="4584047" cy="3035750"/>
            </a:xfrm>
            <a:custGeom>
              <a:avLst/>
              <a:gdLst/>
              <a:ahLst/>
              <a:cxnLst/>
              <a:rect r="r" b="b" t="t" l="l"/>
              <a:pathLst>
                <a:path h="3035750" w="4584047">
                  <a:moveTo>
                    <a:pt x="4584047" y="0"/>
                  </a:moveTo>
                  <a:lnTo>
                    <a:pt x="0" y="0"/>
                  </a:lnTo>
                  <a:lnTo>
                    <a:pt x="0" y="3035749"/>
                  </a:lnTo>
                  <a:lnTo>
                    <a:pt x="4584047" y="3035749"/>
                  </a:lnTo>
                  <a:lnTo>
                    <a:pt x="4584047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195119" t="0" r="-52177" b="-388193"/>
              </a:stretch>
            </a:blipFill>
          </p:spPr>
        </p:sp>
      </p:grp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535633" y="5280406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535633" y="6842819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535633" y="8513864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323496" y="1028700"/>
            <a:ext cx="8840391" cy="8473649"/>
            <a:chOff x="0" y="0"/>
            <a:chExt cx="11787188" cy="1129819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787187" cy="10972800"/>
            </a:xfrm>
            <a:custGeom>
              <a:avLst/>
              <a:gdLst/>
              <a:ahLst/>
              <a:cxnLst/>
              <a:rect r="r" b="b" t="t" l="l"/>
              <a:pathLst>
                <a:path h="10972800" w="11787187">
                  <a:moveTo>
                    <a:pt x="0" y="0"/>
                  </a:moveTo>
                  <a:lnTo>
                    <a:pt x="11787187" y="0"/>
                  </a:lnTo>
                  <a:lnTo>
                    <a:pt x="11787187" y="10972800"/>
                  </a:lnTo>
                  <a:lnTo>
                    <a:pt x="0" y="10972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6654312" y="9202883"/>
              <a:ext cx="3163972" cy="2095316"/>
            </a:xfrm>
            <a:custGeom>
              <a:avLst/>
              <a:gdLst/>
              <a:ahLst/>
              <a:cxnLst/>
              <a:rect r="r" b="b" t="t" l="l"/>
              <a:pathLst>
                <a:path h="2095316" w="3163972">
                  <a:moveTo>
                    <a:pt x="0" y="0"/>
                  </a:moveTo>
                  <a:lnTo>
                    <a:pt x="3163972" y="0"/>
                  </a:lnTo>
                  <a:lnTo>
                    <a:pt x="3163972" y="2095316"/>
                  </a:lnTo>
                  <a:lnTo>
                    <a:pt x="0" y="20953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-195119" t="0" r="-52177" b="-388193"/>
              </a:stretch>
            </a:blip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5131935" y="4462430"/>
            <a:ext cx="4333100" cy="5505214"/>
          </a:xfrm>
          <a:custGeom>
            <a:avLst/>
            <a:gdLst/>
            <a:ahLst/>
            <a:cxnLst/>
            <a:rect r="r" b="b" t="t" l="l"/>
            <a:pathLst>
              <a:path h="5505214" w="4333100">
                <a:moveTo>
                  <a:pt x="0" y="0"/>
                </a:moveTo>
                <a:lnTo>
                  <a:pt x="4333100" y="0"/>
                </a:lnTo>
                <a:lnTo>
                  <a:pt x="4333100" y="5505214"/>
                </a:lnTo>
                <a:lnTo>
                  <a:pt x="0" y="550521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068" t="-38626" r="-4800" b="-5542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1019175"/>
            <a:ext cx="8871612" cy="3443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643"/>
              </a:lnSpc>
            </a:pPr>
            <a:r>
              <a:rPr lang="en-US" sz="11275" b="true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ЧАТ БОТ В ТЕЛЕГРАМЕ</a:t>
            </a: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012885" y="7604772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657022" y="1904344"/>
            <a:ext cx="7961130" cy="51859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643"/>
              </a:lnSpc>
            </a:pPr>
            <a:r>
              <a:rPr lang="en-US" sz="11275">
                <a:solidFill>
                  <a:srgbClr val="FFA63C"/>
                </a:solidFill>
                <a:latin typeface="Anton"/>
                <a:ea typeface="Anton"/>
                <a:cs typeface="Anton"/>
                <a:sym typeface="Anton"/>
              </a:rPr>
              <a:t>РАЗНЫЕ СПОСОБЫ ПОМОЩИ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2592765" y="7604772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170987" y="7604772"/>
            <a:ext cx="1044822" cy="744436"/>
          </a:xfrm>
          <a:custGeom>
            <a:avLst/>
            <a:gdLst/>
            <a:ahLst/>
            <a:cxnLst/>
            <a:rect r="r" b="b" t="t" l="l"/>
            <a:pathLst>
              <a:path h="744436" w="1044822">
                <a:moveTo>
                  <a:pt x="0" y="0"/>
                </a:moveTo>
                <a:lnTo>
                  <a:pt x="1044822" y="0"/>
                </a:lnTo>
                <a:lnTo>
                  <a:pt x="1044822" y="744436"/>
                </a:lnTo>
                <a:lnTo>
                  <a:pt x="0" y="74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702635" y="1028700"/>
            <a:ext cx="10359657" cy="8268890"/>
          </a:xfrm>
          <a:custGeom>
            <a:avLst/>
            <a:gdLst/>
            <a:ahLst/>
            <a:cxnLst/>
            <a:rect r="r" b="b" t="t" l="l"/>
            <a:pathLst>
              <a:path h="8268890" w="10359657">
                <a:moveTo>
                  <a:pt x="0" y="0"/>
                </a:moveTo>
                <a:lnTo>
                  <a:pt x="10359657" y="0"/>
                </a:lnTo>
                <a:lnTo>
                  <a:pt x="10359657" y="8268890"/>
                </a:lnTo>
                <a:lnTo>
                  <a:pt x="0" y="82688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019175"/>
            <a:ext cx="9712157" cy="4817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80"/>
              </a:lnSpc>
            </a:pPr>
            <a:r>
              <a:rPr lang="en-US" sz="9570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01.</a:t>
            </a:r>
          </a:p>
          <a:p>
            <a:pPr algn="l">
              <a:lnSpc>
                <a:spcPts val="7467"/>
              </a:lnSpc>
            </a:pPr>
            <a:r>
              <a:rPr lang="en-US" sz="6171" b="true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ОБРАЗОВАНИЕ И ИНФОРМИРОВАНИЕ</a:t>
            </a:r>
          </a:p>
          <a:p>
            <a:pPr algn="l">
              <a:lnSpc>
                <a:spcPts val="11580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6720925"/>
            <a:ext cx="7116505" cy="2341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6"/>
              </a:lnSpc>
              <a:spcBef>
                <a:spcPct val="0"/>
              </a:spcBef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Предоставление точной и доступной информации о наркотиках, их воздействии и признаках зависимости помогает людям принимать осознанные решения и вовремя распознавать проблему — как у себя, так и у близких.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4591899"/>
            <a:ext cx="7116505" cy="2006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201"/>
              </a:lnSpc>
              <a:spcBef>
                <a:spcPct val="0"/>
              </a:spcBef>
            </a:pPr>
            <a:r>
              <a:rPr lang="en-US" b="true" sz="2645">
                <a:solidFill>
                  <a:srgbClr val="8BDCF5"/>
                </a:solidFill>
                <a:latin typeface="Bricolage Grotesque Ultra-Bold"/>
                <a:ea typeface="Bricolage Grotesque Ultra-Bold"/>
                <a:cs typeface="Bricolage Grotesque Ultra-Bold"/>
                <a:sym typeface="Bricolage Grotesque Ultra-Bold"/>
              </a:rPr>
              <a:t>Проведение просветительских программ для повышения осведомлённости о рисках и последствиях употребления психоактивных веществ.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9144000" y="1028700"/>
            <a:ext cx="8199674" cy="8229600"/>
          </a:xfrm>
          <a:custGeom>
            <a:avLst/>
            <a:gdLst/>
            <a:ahLst/>
            <a:cxnLst/>
            <a:rect r="r" b="b" t="t" l="l"/>
            <a:pathLst>
              <a:path h="8229600" w="8199674">
                <a:moveTo>
                  <a:pt x="0" y="0"/>
                </a:moveTo>
                <a:lnTo>
                  <a:pt x="8199674" y="0"/>
                </a:lnTo>
                <a:lnTo>
                  <a:pt x="819967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4000500" y="-4000500"/>
            <a:ext cx="10287000" cy="18288000"/>
          </a:xfrm>
          <a:custGeom>
            <a:avLst/>
            <a:gdLst/>
            <a:ahLst/>
            <a:cxnLst/>
            <a:rect r="r" b="b" t="t" l="l"/>
            <a:pathLst>
              <a:path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142795" y="1019175"/>
            <a:ext cx="7116505" cy="293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580"/>
              </a:lnSpc>
            </a:pPr>
            <a:r>
              <a:rPr lang="en-US" sz="9570">
                <a:solidFill>
                  <a:srgbClr val="8BDCF5"/>
                </a:solidFill>
                <a:latin typeface="Anton"/>
                <a:ea typeface="Anton"/>
                <a:cs typeface="Anton"/>
                <a:sym typeface="Anton"/>
              </a:rPr>
              <a:t>02.</a:t>
            </a:r>
          </a:p>
          <a:p>
            <a:pPr algn="l">
              <a:lnSpc>
                <a:spcPts val="11580"/>
              </a:lnSpc>
            </a:pPr>
            <a:r>
              <a:rPr lang="en-US" sz="9570" b="true">
                <a:solidFill>
                  <a:srgbClr val="FFA63C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ЭМПАТИЯ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047250" y="5584623"/>
            <a:ext cx="7116505" cy="35222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66"/>
              </a:lnSpc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Употребление психоактивных веществ часто приводит к чувству изоляции и одиночества.</a:t>
            </a:r>
          </a:p>
          <a:p>
            <a:pPr algn="l">
              <a:lnSpc>
                <a:spcPts val="3166"/>
              </a:lnSpc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Крепкая система поддержки дает человеку ощущение принадлежности и связи с другими.</a:t>
            </a:r>
          </a:p>
          <a:p>
            <a:pPr algn="l">
              <a:lnSpc>
                <a:spcPts val="3166"/>
              </a:lnSpc>
            </a:pPr>
          </a:p>
          <a:p>
            <a:pPr algn="l">
              <a:lnSpc>
                <a:spcPts val="3166"/>
              </a:lnSpc>
              <a:spcBef>
                <a:spcPct val="0"/>
              </a:spcBef>
            </a:pPr>
            <a:r>
              <a:rPr lang="en-US" sz="2261">
                <a:solidFill>
                  <a:srgbClr val="F8E7D2"/>
                </a:solidFill>
                <a:latin typeface="Bricolage Grotesque Light"/>
                <a:ea typeface="Bricolage Grotesque Light"/>
                <a:cs typeface="Bricolage Grotesque Light"/>
                <a:sym typeface="Bricolage Grotesque Light"/>
              </a:rPr>
              <a:t>Осознание того, что ты не один на этом пути, может вселить надежду и стать мощным стимулом для изменений.</a:t>
            </a:r>
          </a:p>
          <a:p>
            <a:pPr algn="l">
              <a:lnSpc>
                <a:spcPts val="3166"/>
              </a:lnSpc>
              <a:spcBef>
                <a:spcPct val="0"/>
              </a:spcBef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10142795" y="4241566"/>
            <a:ext cx="7116505" cy="1215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01"/>
              </a:lnSpc>
            </a:pPr>
            <a:r>
              <a:rPr lang="en-US" sz="2645" b="true">
                <a:solidFill>
                  <a:srgbClr val="8BDCF5"/>
                </a:solidFill>
                <a:latin typeface="Bricolage Grotesque Ultra-Bold"/>
                <a:ea typeface="Bricolage Grotesque Ultra-Bold"/>
                <a:cs typeface="Bricolage Grotesque Ultra-Bold"/>
                <a:sym typeface="Bricolage Grotesque Ultra-Bold"/>
              </a:rPr>
              <a:t>Создание поддерживающей среды в семьях, школах и сообществах</a:t>
            </a:r>
          </a:p>
          <a:p>
            <a:pPr algn="l" marL="0" indent="0" lvl="0">
              <a:lnSpc>
                <a:spcPts val="3201"/>
              </a:lnSpc>
              <a:spcBef>
                <a:spcPct val="0"/>
              </a:spcBef>
            </a:pP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028700" y="1028700"/>
            <a:ext cx="7954174" cy="8494749"/>
          </a:xfrm>
          <a:custGeom>
            <a:avLst/>
            <a:gdLst/>
            <a:ahLst/>
            <a:cxnLst/>
            <a:rect r="r" b="b" t="t" l="l"/>
            <a:pathLst>
              <a:path h="8494749" w="7954174">
                <a:moveTo>
                  <a:pt x="0" y="0"/>
                </a:moveTo>
                <a:lnTo>
                  <a:pt x="7954174" y="0"/>
                </a:lnTo>
                <a:lnTo>
                  <a:pt x="7954174" y="8494749"/>
                </a:lnTo>
                <a:lnTo>
                  <a:pt x="0" y="849474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DAGkyctNA0A</dc:identifier>
  <dcterms:modified xsi:type="dcterms:W3CDTF">2011-08-01T06:04:30Z</dcterms:modified>
  <cp:revision>1</cp:revision>
  <dc:title>Substance Abuse Awareness Educational Presentation in Yellow and Black Textured Illustrative Style</dc:title>
</cp:coreProperties>
</file>