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56" r:id="rId3"/>
    <p:sldId id="259" r:id="rId4"/>
    <p:sldId id="258" r:id="rId5"/>
    <p:sldId id="260" r:id="rId6"/>
    <p:sldId id="265" r:id="rId7"/>
    <p:sldId id="267" r:id="rId8"/>
    <p:sldId id="266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Средний стиль 4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324" autoAdjust="0"/>
  </p:normalViewPr>
  <p:slideViewPr>
    <p:cSldViewPr>
      <p:cViewPr varScale="1">
        <p:scale>
          <a:sx n="75" d="100"/>
          <a:sy n="75" d="100"/>
        </p:scale>
        <p:origin x="1666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A7186-F33B-483E-BF1A-4089D36EF1F5}" type="datetimeFigureOut">
              <a:rPr lang="ru-RU" smtClean="0"/>
              <a:t>27.04.2025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2A37B75-6F83-4A83-9BC8-78BC8284641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A7186-F33B-483E-BF1A-4089D36EF1F5}" type="datetimeFigureOut">
              <a:rPr lang="ru-RU" smtClean="0"/>
              <a:t>27.04.2025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7B75-6F83-4A83-9BC8-78BC828464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A7186-F33B-483E-BF1A-4089D36EF1F5}" type="datetimeFigureOut">
              <a:rPr lang="ru-RU" smtClean="0"/>
              <a:t>27.04.2025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7B75-6F83-4A83-9BC8-78BC828464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A7186-F33B-483E-BF1A-4089D36EF1F5}" type="datetimeFigureOut">
              <a:rPr lang="ru-RU" smtClean="0"/>
              <a:t>27.04.2025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7B75-6F83-4A83-9BC8-78BC828464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A7186-F33B-483E-BF1A-4089D36EF1F5}" type="datetimeFigureOut">
              <a:rPr lang="ru-RU" smtClean="0"/>
              <a:t>27.04.2025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7B75-6F83-4A83-9BC8-78BC8284641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A7186-F33B-483E-BF1A-4089D36EF1F5}" type="datetimeFigureOut">
              <a:rPr lang="ru-RU" smtClean="0"/>
              <a:t>27.04.2025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7B75-6F83-4A83-9BC8-78BC828464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A7186-F33B-483E-BF1A-4089D36EF1F5}" type="datetimeFigureOut">
              <a:rPr lang="ru-RU" smtClean="0"/>
              <a:t>27.04.2025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7B75-6F83-4A83-9BC8-78BC828464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A7186-F33B-483E-BF1A-4089D36EF1F5}" type="datetimeFigureOut">
              <a:rPr lang="ru-RU" smtClean="0"/>
              <a:t>27.04.2025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7B75-6F83-4A83-9BC8-78BC828464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A7186-F33B-483E-BF1A-4089D36EF1F5}" type="datetimeFigureOut">
              <a:rPr lang="ru-RU" smtClean="0"/>
              <a:t>27.04.2025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7B75-6F83-4A83-9BC8-78BC828464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A7186-F33B-483E-BF1A-4089D36EF1F5}" type="datetimeFigureOut">
              <a:rPr lang="ru-RU" smtClean="0"/>
              <a:t>27.04.2025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7B75-6F83-4A83-9BC8-78BC8284641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A7186-F33B-483E-BF1A-4089D36EF1F5}" type="datetimeFigureOut">
              <a:rPr lang="ru-RU" smtClean="0"/>
              <a:t>27.04.2025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7B75-6F83-4A83-9BC8-78BC8284641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DBA7186-F33B-483E-BF1A-4089D36EF1F5}" type="datetimeFigureOut">
              <a:rPr lang="ru-RU" smtClean="0"/>
              <a:t>27.04.2025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2A37B75-6F83-4A83-9BC8-78BC8284641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>
            <a:normAutofit/>
          </a:bodyPr>
          <a:lstStyle/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be-BY" sz="5800" b="1" dirty="0">
                <a:solidFill>
                  <a:srgbClr val="00206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/>
                <a:ea typeface="Times New Roman"/>
                <a:cs typeface="Times New Roman"/>
              </a:rPr>
              <a:t>Абвесны лад. </a:t>
            </a: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be-BY" sz="5800" b="1" dirty="0">
                <a:solidFill>
                  <a:srgbClr val="00206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/>
                <a:ea typeface="Times New Roman"/>
                <a:cs typeface="Times New Roman"/>
              </a:rPr>
              <a:t>Часы дзеяслова, утварэнне і ўжыванне часавых формаў дзеяслова</a:t>
            </a:r>
            <a:endParaRPr lang="ru-RU" sz="3900" b="1" dirty="0">
              <a:solidFill>
                <a:srgbClr val="00206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ea typeface="Calibri"/>
              <a:cs typeface="Times New Roman"/>
            </a:endParaRPr>
          </a:p>
          <a:p>
            <a:pPr algn="ctr"/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482628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3415801" y="1151198"/>
            <a:ext cx="1342584" cy="1153783"/>
            <a:chOff x="0" y="0"/>
            <a:chExt cx="812800" cy="6985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698500"/>
            </a:xfrm>
            <a:custGeom>
              <a:avLst/>
              <a:gdLst/>
              <a:ahLst/>
              <a:cxnLst/>
              <a:rect l="l" t="t" r="r" b="b"/>
              <a:pathLst>
                <a:path w="812800" h="698500">
                  <a:moveTo>
                    <a:pt x="812800" y="349250"/>
                  </a:moveTo>
                  <a:lnTo>
                    <a:pt x="609600" y="698500"/>
                  </a:lnTo>
                  <a:lnTo>
                    <a:pt x="203200" y="698500"/>
                  </a:lnTo>
                  <a:lnTo>
                    <a:pt x="0" y="349250"/>
                  </a:lnTo>
                  <a:lnTo>
                    <a:pt x="203200" y="0"/>
                  </a:lnTo>
                  <a:lnTo>
                    <a:pt x="609600" y="0"/>
                  </a:lnTo>
                  <a:lnTo>
                    <a:pt x="812800" y="349250"/>
                  </a:lnTo>
                  <a:close/>
                </a:path>
              </a:pathLst>
            </a:custGeom>
            <a:solidFill>
              <a:srgbClr val="00BDAB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114300" y="-28575"/>
              <a:ext cx="584200" cy="727075"/>
            </a:xfrm>
            <a:prstGeom prst="rect">
              <a:avLst/>
            </a:prstGeom>
          </p:spPr>
          <p:txBody>
            <a:bodyPr lIns="37864" tIns="37864" rIns="37864" bIns="37864" rtlCol="0" anchor="ctr"/>
            <a:lstStyle/>
            <a:p>
              <a:pPr algn="ctr">
                <a:lnSpc>
                  <a:spcPts val="2087"/>
                </a:lnSpc>
              </a:pPr>
              <a:r>
                <a:rPr lang="en-US" sz="1491" b="1" spc="-37">
                  <a:solidFill>
                    <a:srgbClr val="000000"/>
                  </a:solidFill>
                  <a:latin typeface="Red Hat Display Bold"/>
                  <a:ea typeface="Red Hat Display Bold"/>
                  <a:cs typeface="Red Hat Display Bold"/>
                  <a:sym typeface="Red Hat Display Bold"/>
                </a:rPr>
                <a:t>ЧЫТАЮ</a:t>
              </a:r>
            </a:p>
            <a:p>
              <a:pPr algn="ctr">
                <a:lnSpc>
                  <a:spcPts val="1356"/>
                </a:lnSpc>
              </a:pPr>
              <a:r>
                <a:rPr lang="en-US" sz="968" b="1" spc="-23">
                  <a:solidFill>
                    <a:srgbClr val="000000"/>
                  </a:solidFill>
                  <a:latin typeface="Red Hat Display Bold"/>
                  <a:ea typeface="Red Hat Display Bold"/>
                  <a:cs typeface="Red Hat Display Bold"/>
                  <a:sym typeface="Red Hat Display Bold"/>
                </a:rPr>
                <a:t>(НЕЗАК. ТР.)</a:t>
              </a:r>
            </a:p>
            <a:p>
              <a:pPr algn="ctr">
                <a:lnSpc>
                  <a:spcPts val="1356"/>
                </a:lnSpc>
              </a:pPr>
              <a:endParaRPr lang="en-US" sz="968" b="1" spc="-23">
                <a:solidFill>
                  <a:srgbClr val="000000"/>
                </a:solidFill>
                <a:latin typeface="Red Hat Display Bold"/>
                <a:ea typeface="Red Hat Display Bold"/>
                <a:cs typeface="Red Hat Display Bold"/>
                <a:sym typeface="Red Hat Display Bold"/>
              </a:endParaRPr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3415801" y="3790481"/>
            <a:ext cx="1392975" cy="1197088"/>
            <a:chOff x="0" y="0"/>
            <a:chExt cx="812800" cy="6985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698500"/>
            </a:xfrm>
            <a:custGeom>
              <a:avLst/>
              <a:gdLst/>
              <a:ahLst/>
              <a:cxnLst/>
              <a:rect l="l" t="t" r="r" b="b"/>
              <a:pathLst>
                <a:path w="812800" h="698500">
                  <a:moveTo>
                    <a:pt x="812800" y="349250"/>
                  </a:moveTo>
                  <a:lnTo>
                    <a:pt x="609600" y="698500"/>
                  </a:lnTo>
                  <a:lnTo>
                    <a:pt x="203200" y="698500"/>
                  </a:lnTo>
                  <a:lnTo>
                    <a:pt x="0" y="349250"/>
                  </a:lnTo>
                  <a:lnTo>
                    <a:pt x="203200" y="0"/>
                  </a:lnTo>
                  <a:lnTo>
                    <a:pt x="609600" y="0"/>
                  </a:lnTo>
                  <a:lnTo>
                    <a:pt x="812800" y="349250"/>
                  </a:lnTo>
                  <a:close/>
                </a:path>
              </a:pathLst>
            </a:custGeom>
            <a:solidFill>
              <a:srgbClr val="00BDAB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114300" y="-19050"/>
              <a:ext cx="584200" cy="717550"/>
            </a:xfrm>
            <a:prstGeom prst="rect">
              <a:avLst/>
            </a:prstGeom>
          </p:spPr>
          <p:txBody>
            <a:bodyPr lIns="37864" tIns="37864" rIns="37864" bIns="37864" rtlCol="0" anchor="ctr"/>
            <a:lstStyle/>
            <a:p>
              <a:pPr algn="ctr">
                <a:lnSpc>
                  <a:spcPts val="1356"/>
                </a:lnSpc>
              </a:pPr>
              <a:endParaRPr sz="1688"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3368729" y="2354677"/>
            <a:ext cx="1440047" cy="1382559"/>
            <a:chOff x="0" y="0"/>
            <a:chExt cx="812800" cy="780353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780353"/>
            </a:xfrm>
            <a:custGeom>
              <a:avLst/>
              <a:gdLst/>
              <a:ahLst/>
              <a:cxnLst/>
              <a:rect l="l" t="t" r="r" b="b"/>
              <a:pathLst>
                <a:path w="812800" h="780353">
                  <a:moveTo>
                    <a:pt x="812800" y="390176"/>
                  </a:moveTo>
                  <a:lnTo>
                    <a:pt x="609600" y="780353"/>
                  </a:lnTo>
                  <a:lnTo>
                    <a:pt x="203200" y="780353"/>
                  </a:lnTo>
                  <a:lnTo>
                    <a:pt x="0" y="390176"/>
                  </a:lnTo>
                  <a:lnTo>
                    <a:pt x="203200" y="0"/>
                  </a:lnTo>
                  <a:lnTo>
                    <a:pt x="609600" y="0"/>
                  </a:lnTo>
                  <a:lnTo>
                    <a:pt x="812800" y="390176"/>
                  </a:lnTo>
                  <a:close/>
                </a:path>
              </a:pathLst>
            </a:custGeom>
            <a:solidFill>
              <a:srgbClr val="00BDAB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114300" y="-28575"/>
              <a:ext cx="584200" cy="808928"/>
            </a:xfrm>
            <a:prstGeom prst="rect">
              <a:avLst/>
            </a:prstGeom>
          </p:spPr>
          <p:txBody>
            <a:bodyPr lIns="37864" tIns="37864" rIns="37864" bIns="37864" rtlCol="0" anchor="ctr"/>
            <a:lstStyle/>
            <a:p>
              <a:pPr algn="ctr">
                <a:lnSpc>
                  <a:spcPts val="1669"/>
                </a:lnSpc>
              </a:pPr>
              <a:endParaRPr sz="1688"/>
            </a:p>
            <a:p>
              <a:pPr algn="ctr">
                <a:lnSpc>
                  <a:spcPts val="1669"/>
                </a:lnSpc>
              </a:pPr>
              <a:r>
                <a:rPr lang="en-US" sz="1193" b="1" spc="-29">
                  <a:solidFill>
                    <a:srgbClr val="000000"/>
                  </a:solidFill>
                  <a:latin typeface="Red Hat Display Bold"/>
                  <a:ea typeface="Red Hat Display Bold"/>
                  <a:cs typeface="Red Hat Display Bold"/>
                  <a:sym typeface="Red Hat Display Bold"/>
                </a:rPr>
                <a:t>ЦЯПЕРАШНІ </a:t>
              </a:r>
            </a:p>
            <a:p>
              <a:pPr algn="ctr">
                <a:lnSpc>
                  <a:spcPts val="1669"/>
                </a:lnSpc>
              </a:pPr>
              <a:r>
                <a:rPr lang="en-US" sz="1193" b="1" spc="-29">
                  <a:solidFill>
                    <a:srgbClr val="000000"/>
                  </a:solidFill>
                  <a:latin typeface="Red Hat Display Bold"/>
                  <a:ea typeface="Red Hat Display Bold"/>
                  <a:cs typeface="Red Hat Display Bold"/>
                  <a:sym typeface="Red Hat Display Bold"/>
                </a:rPr>
                <a:t>ЧАС</a:t>
              </a:r>
            </a:p>
            <a:p>
              <a:pPr algn="ctr">
                <a:lnSpc>
                  <a:spcPts val="1148"/>
                </a:lnSpc>
              </a:pPr>
              <a:r>
                <a:rPr lang="en-US" sz="819" spc="-20">
                  <a:solidFill>
                    <a:srgbClr val="000000"/>
                  </a:solidFill>
                  <a:latin typeface="Red Hat Display"/>
                  <a:ea typeface="Red Hat Display"/>
                  <a:cs typeface="Red Hat Display"/>
                  <a:sym typeface="Red Hat Display"/>
                </a:rPr>
                <a:t>(ДЗЕЯННЕ АДБЫВАЕЦЦА Ў МОМАНТ ГУТАРКІ)</a:t>
              </a:r>
            </a:p>
            <a:p>
              <a:pPr algn="ctr">
                <a:lnSpc>
                  <a:spcPts val="1356"/>
                </a:lnSpc>
              </a:pPr>
              <a:endParaRPr lang="en-US" sz="819" spc="-20">
                <a:solidFill>
                  <a:srgbClr val="000000"/>
                </a:solidFill>
                <a:latin typeface="Red Hat Display"/>
                <a:ea typeface="Red Hat Display"/>
                <a:cs typeface="Red Hat Display"/>
                <a:sym typeface="Red Hat Display"/>
              </a:endParaRPr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096369" y="2472610"/>
            <a:ext cx="1438058" cy="1235831"/>
            <a:chOff x="0" y="0"/>
            <a:chExt cx="812800" cy="6985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698500"/>
            </a:xfrm>
            <a:custGeom>
              <a:avLst/>
              <a:gdLst/>
              <a:ahLst/>
              <a:cxnLst/>
              <a:rect l="l" t="t" r="r" b="b"/>
              <a:pathLst>
                <a:path w="812800" h="698500">
                  <a:moveTo>
                    <a:pt x="812800" y="349250"/>
                  </a:moveTo>
                  <a:lnTo>
                    <a:pt x="609600" y="698500"/>
                  </a:lnTo>
                  <a:lnTo>
                    <a:pt x="203200" y="698500"/>
                  </a:lnTo>
                  <a:lnTo>
                    <a:pt x="0" y="349250"/>
                  </a:lnTo>
                  <a:lnTo>
                    <a:pt x="203200" y="0"/>
                  </a:lnTo>
                  <a:lnTo>
                    <a:pt x="609600" y="0"/>
                  </a:lnTo>
                  <a:lnTo>
                    <a:pt x="812800" y="349250"/>
                  </a:lnTo>
                  <a:close/>
                </a:path>
              </a:pathLst>
            </a:custGeom>
            <a:solidFill>
              <a:srgbClr val="00BDAB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114300" y="-19050"/>
              <a:ext cx="584200" cy="717550"/>
            </a:xfrm>
            <a:prstGeom prst="rect">
              <a:avLst/>
            </a:prstGeom>
          </p:spPr>
          <p:txBody>
            <a:bodyPr lIns="37864" tIns="37864" rIns="37864" bIns="37864" rtlCol="0" anchor="ctr"/>
            <a:lstStyle/>
            <a:p>
              <a:pPr algn="ctr">
                <a:lnSpc>
                  <a:spcPts val="1356"/>
                </a:lnSpc>
              </a:pPr>
              <a:endParaRPr sz="1688"/>
            </a:p>
            <a:p>
              <a:pPr algn="ctr">
                <a:lnSpc>
                  <a:spcPts val="1356"/>
                </a:lnSpc>
              </a:pPr>
              <a:endParaRPr sz="1688"/>
            </a:p>
            <a:p>
              <a:pPr algn="ctr">
                <a:lnSpc>
                  <a:spcPts val="1787"/>
                </a:lnSpc>
              </a:pPr>
              <a:r>
                <a:rPr lang="en-US" sz="1640" b="1" spc="-40">
                  <a:solidFill>
                    <a:srgbClr val="000000"/>
                  </a:solidFill>
                  <a:latin typeface="Arimo Bold"/>
                  <a:ea typeface="Arimo Bold"/>
                  <a:cs typeface="Arimo Bold"/>
                  <a:sym typeface="Arimo Bold"/>
                </a:rPr>
                <a:t>чытаў</a:t>
              </a:r>
            </a:p>
            <a:p>
              <a:pPr algn="ctr">
                <a:lnSpc>
                  <a:spcPts val="1056"/>
                </a:lnSpc>
              </a:pPr>
              <a:endParaRPr lang="en-US" sz="1640" b="1" spc="-40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endParaRPr>
            </a:p>
            <a:p>
              <a:pPr algn="ctr">
                <a:lnSpc>
                  <a:spcPts val="1056"/>
                </a:lnSpc>
              </a:pPr>
              <a:r>
                <a:rPr lang="en-US" sz="968" b="1" spc="-23">
                  <a:solidFill>
                    <a:srgbClr val="000000"/>
                  </a:solidFill>
                  <a:latin typeface="Arimo Bold"/>
                  <a:ea typeface="Arimo Bold"/>
                  <a:cs typeface="Arimo Bold"/>
                  <a:sym typeface="Arimo Bold"/>
                </a:rPr>
                <a:t>(НЕЗАК. ТР.)</a:t>
              </a:r>
            </a:p>
            <a:p>
              <a:pPr algn="ctr">
                <a:lnSpc>
                  <a:spcPts val="1356"/>
                </a:lnSpc>
              </a:pPr>
              <a:endParaRPr lang="en-US" sz="968" b="1" spc="-23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endParaRPr>
            </a:p>
            <a:p>
              <a:pPr algn="ctr">
                <a:lnSpc>
                  <a:spcPts val="1356"/>
                </a:lnSpc>
              </a:pPr>
              <a:endParaRPr lang="en-US" sz="968" b="1" spc="-23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endParaRPr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2211536" y="4422953"/>
            <a:ext cx="1499344" cy="1288498"/>
            <a:chOff x="0" y="0"/>
            <a:chExt cx="812800" cy="6985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698500"/>
            </a:xfrm>
            <a:custGeom>
              <a:avLst/>
              <a:gdLst/>
              <a:ahLst/>
              <a:cxnLst/>
              <a:rect l="l" t="t" r="r" b="b"/>
              <a:pathLst>
                <a:path w="812800" h="698500">
                  <a:moveTo>
                    <a:pt x="812800" y="349250"/>
                  </a:moveTo>
                  <a:lnTo>
                    <a:pt x="609600" y="698500"/>
                  </a:lnTo>
                  <a:lnTo>
                    <a:pt x="203200" y="698500"/>
                  </a:lnTo>
                  <a:lnTo>
                    <a:pt x="0" y="349250"/>
                  </a:lnTo>
                  <a:lnTo>
                    <a:pt x="203200" y="0"/>
                  </a:lnTo>
                  <a:lnTo>
                    <a:pt x="609600" y="0"/>
                  </a:lnTo>
                  <a:lnTo>
                    <a:pt x="812800" y="349250"/>
                  </a:lnTo>
                  <a:close/>
                </a:path>
              </a:pathLst>
            </a:custGeom>
            <a:solidFill>
              <a:srgbClr val="00BDAB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114300" y="-19050"/>
              <a:ext cx="584200" cy="717550"/>
            </a:xfrm>
            <a:prstGeom prst="rect">
              <a:avLst/>
            </a:prstGeom>
          </p:spPr>
          <p:txBody>
            <a:bodyPr lIns="37864" tIns="37864" rIns="37864" bIns="37864" rtlCol="0" anchor="ctr"/>
            <a:lstStyle/>
            <a:p>
              <a:pPr algn="ctr">
                <a:lnSpc>
                  <a:spcPts val="1356"/>
                </a:lnSpc>
              </a:pPr>
              <a:endParaRPr sz="1688"/>
            </a:p>
          </p:txBody>
        </p:sp>
      </p:grpSp>
      <p:sp>
        <p:nvSpPr>
          <p:cNvPr id="17" name="Freeform 17"/>
          <p:cNvSpPr/>
          <p:nvPr/>
        </p:nvSpPr>
        <p:spPr>
          <a:xfrm>
            <a:off x="6164596" y="2593393"/>
            <a:ext cx="784131" cy="752766"/>
          </a:xfrm>
          <a:custGeom>
            <a:avLst/>
            <a:gdLst/>
            <a:ahLst/>
            <a:cxnLst/>
            <a:rect l="l" t="t" r="r" b="b"/>
            <a:pathLst>
              <a:path w="836406" h="802950">
                <a:moveTo>
                  <a:pt x="0" y="0"/>
                </a:moveTo>
                <a:lnTo>
                  <a:pt x="836406" y="0"/>
                </a:lnTo>
                <a:lnTo>
                  <a:pt x="836406" y="802950"/>
                </a:lnTo>
                <a:lnTo>
                  <a:pt x="0" y="80295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18" name="Group 18"/>
          <p:cNvGrpSpPr/>
          <p:nvPr/>
        </p:nvGrpSpPr>
        <p:grpSpPr>
          <a:xfrm>
            <a:off x="1096370" y="3794456"/>
            <a:ext cx="1455911" cy="1251173"/>
            <a:chOff x="0" y="0"/>
            <a:chExt cx="812800" cy="698500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812800" cy="698500"/>
            </a:xfrm>
            <a:custGeom>
              <a:avLst/>
              <a:gdLst/>
              <a:ahLst/>
              <a:cxnLst/>
              <a:rect l="l" t="t" r="r" b="b"/>
              <a:pathLst>
                <a:path w="812800" h="698500">
                  <a:moveTo>
                    <a:pt x="812800" y="349250"/>
                  </a:moveTo>
                  <a:lnTo>
                    <a:pt x="609600" y="698500"/>
                  </a:lnTo>
                  <a:lnTo>
                    <a:pt x="203200" y="698500"/>
                  </a:lnTo>
                  <a:lnTo>
                    <a:pt x="0" y="349250"/>
                  </a:lnTo>
                  <a:lnTo>
                    <a:pt x="203200" y="0"/>
                  </a:lnTo>
                  <a:lnTo>
                    <a:pt x="609600" y="0"/>
                  </a:lnTo>
                  <a:lnTo>
                    <a:pt x="812800" y="349250"/>
                  </a:lnTo>
                  <a:close/>
                </a:path>
              </a:pathLst>
            </a:custGeom>
            <a:solidFill>
              <a:srgbClr val="FF9D79"/>
            </a:solidFill>
          </p:spPr>
        </p:sp>
        <p:sp>
          <p:nvSpPr>
            <p:cNvPr id="20" name="TextBox 20"/>
            <p:cNvSpPr txBox="1"/>
            <p:nvPr/>
          </p:nvSpPr>
          <p:spPr>
            <a:xfrm>
              <a:off x="114300" y="-19050"/>
              <a:ext cx="584200" cy="717550"/>
            </a:xfrm>
            <a:prstGeom prst="rect">
              <a:avLst/>
            </a:prstGeom>
          </p:spPr>
          <p:txBody>
            <a:bodyPr lIns="37864" tIns="37864" rIns="37864" bIns="37864" rtlCol="0" anchor="ctr"/>
            <a:lstStyle/>
            <a:p>
              <a:pPr algn="ctr">
                <a:lnSpc>
                  <a:spcPts val="1356"/>
                </a:lnSpc>
              </a:pPr>
              <a:endParaRPr sz="1688"/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3867" y="4460345"/>
            <a:ext cx="1412321" cy="1213713"/>
            <a:chOff x="0" y="0"/>
            <a:chExt cx="812800" cy="698500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812800" cy="698500"/>
            </a:xfrm>
            <a:custGeom>
              <a:avLst/>
              <a:gdLst/>
              <a:ahLst/>
              <a:cxnLst/>
              <a:rect l="l" t="t" r="r" b="b"/>
              <a:pathLst>
                <a:path w="812800" h="698500">
                  <a:moveTo>
                    <a:pt x="812800" y="349250"/>
                  </a:moveTo>
                  <a:lnTo>
                    <a:pt x="609600" y="698500"/>
                  </a:lnTo>
                  <a:lnTo>
                    <a:pt x="203200" y="698500"/>
                  </a:lnTo>
                  <a:lnTo>
                    <a:pt x="0" y="349250"/>
                  </a:lnTo>
                  <a:lnTo>
                    <a:pt x="203200" y="0"/>
                  </a:lnTo>
                  <a:lnTo>
                    <a:pt x="609600" y="0"/>
                  </a:lnTo>
                  <a:lnTo>
                    <a:pt x="812800" y="349250"/>
                  </a:lnTo>
                  <a:close/>
                </a:path>
              </a:pathLst>
            </a:custGeom>
            <a:solidFill>
              <a:srgbClr val="FF9D79"/>
            </a:solidFill>
          </p:spPr>
        </p:sp>
        <p:sp>
          <p:nvSpPr>
            <p:cNvPr id="23" name="TextBox 23"/>
            <p:cNvSpPr txBox="1"/>
            <p:nvPr/>
          </p:nvSpPr>
          <p:spPr>
            <a:xfrm>
              <a:off x="114300" y="-28575"/>
              <a:ext cx="584200" cy="727075"/>
            </a:xfrm>
            <a:prstGeom prst="rect">
              <a:avLst/>
            </a:prstGeom>
          </p:spPr>
          <p:txBody>
            <a:bodyPr lIns="37864" tIns="37864" rIns="37864" bIns="37864" rtlCol="0" anchor="ctr"/>
            <a:lstStyle/>
            <a:p>
              <a:pPr algn="ctr">
                <a:lnSpc>
                  <a:spcPts val="2087"/>
                </a:lnSpc>
              </a:pPr>
              <a:r>
                <a:rPr lang="en-US" sz="1491" b="1" spc="-37">
                  <a:solidFill>
                    <a:srgbClr val="000000"/>
                  </a:solidFill>
                  <a:latin typeface="Red Hat Display Bold"/>
                  <a:ea typeface="Red Hat Display Bold"/>
                  <a:cs typeface="Red Hat Display Bold"/>
                  <a:sym typeface="Red Hat Display Bold"/>
                </a:rPr>
                <a:t>прачытаў</a:t>
              </a:r>
            </a:p>
            <a:p>
              <a:pPr algn="ctr">
                <a:lnSpc>
                  <a:spcPts val="1705"/>
                </a:lnSpc>
              </a:pPr>
              <a:r>
                <a:rPr lang="en-US" sz="968" b="1" spc="-23">
                  <a:solidFill>
                    <a:srgbClr val="000000"/>
                  </a:solidFill>
                  <a:latin typeface="Red Hat Display Bold"/>
                  <a:ea typeface="Red Hat Display Bold"/>
                  <a:cs typeface="Red Hat Display Bold"/>
                  <a:sym typeface="Red Hat Display Bold"/>
                </a:rPr>
                <a:t> (ЗАК. ТР.)</a:t>
              </a:r>
            </a:p>
            <a:p>
              <a:pPr algn="ctr">
                <a:lnSpc>
                  <a:spcPts val="1356"/>
                </a:lnSpc>
              </a:pPr>
              <a:endParaRPr lang="en-US" sz="968" b="1" spc="-23">
                <a:solidFill>
                  <a:srgbClr val="000000"/>
                </a:solidFill>
                <a:latin typeface="Red Hat Display Bold"/>
                <a:ea typeface="Red Hat Display Bold"/>
                <a:cs typeface="Red Hat Display Bold"/>
                <a:sym typeface="Red Hat Display Bold"/>
              </a:endParaRPr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4486785" y="3039807"/>
            <a:ext cx="1569999" cy="1349218"/>
            <a:chOff x="0" y="0"/>
            <a:chExt cx="812800" cy="698500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812800" cy="698500"/>
            </a:xfrm>
            <a:custGeom>
              <a:avLst/>
              <a:gdLst/>
              <a:ahLst/>
              <a:cxnLst/>
              <a:rect l="l" t="t" r="r" b="b"/>
              <a:pathLst>
                <a:path w="812800" h="698500">
                  <a:moveTo>
                    <a:pt x="812800" y="349250"/>
                  </a:moveTo>
                  <a:lnTo>
                    <a:pt x="609600" y="698500"/>
                  </a:lnTo>
                  <a:lnTo>
                    <a:pt x="203200" y="698500"/>
                  </a:lnTo>
                  <a:lnTo>
                    <a:pt x="0" y="349250"/>
                  </a:lnTo>
                  <a:lnTo>
                    <a:pt x="203200" y="0"/>
                  </a:lnTo>
                  <a:lnTo>
                    <a:pt x="609600" y="0"/>
                  </a:lnTo>
                  <a:lnTo>
                    <a:pt x="812800" y="349250"/>
                  </a:lnTo>
                  <a:close/>
                </a:path>
              </a:pathLst>
            </a:custGeom>
            <a:solidFill>
              <a:srgbClr val="00BDAB"/>
            </a:solidFill>
          </p:spPr>
        </p:sp>
        <p:sp>
          <p:nvSpPr>
            <p:cNvPr id="26" name="TextBox 26"/>
            <p:cNvSpPr txBox="1"/>
            <p:nvPr/>
          </p:nvSpPr>
          <p:spPr>
            <a:xfrm>
              <a:off x="114300" y="-19050"/>
              <a:ext cx="584200" cy="717550"/>
            </a:xfrm>
            <a:prstGeom prst="rect">
              <a:avLst/>
            </a:prstGeom>
          </p:spPr>
          <p:txBody>
            <a:bodyPr lIns="37864" tIns="37864" rIns="37864" bIns="37864" rtlCol="0" anchor="ctr"/>
            <a:lstStyle/>
            <a:p>
              <a:pPr algn="ctr">
                <a:lnSpc>
                  <a:spcPts val="1356"/>
                </a:lnSpc>
              </a:pPr>
              <a:endParaRPr sz="1688"/>
            </a:p>
          </p:txBody>
        </p:sp>
      </p:grpSp>
      <p:grpSp>
        <p:nvGrpSpPr>
          <p:cNvPr id="27" name="Group 27"/>
          <p:cNvGrpSpPr/>
          <p:nvPr/>
        </p:nvGrpSpPr>
        <p:grpSpPr>
          <a:xfrm>
            <a:off x="5738399" y="2518604"/>
            <a:ext cx="1331017" cy="1143843"/>
            <a:chOff x="0" y="0"/>
            <a:chExt cx="812800" cy="698500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812800" cy="698500"/>
            </a:xfrm>
            <a:custGeom>
              <a:avLst/>
              <a:gdLst/>
              <a:ahLst/>
              <a:cxnLst/>
              <a:rect l="l" t="t" r="r" b="b"/>
              <a:pathLst>
                <a:path w="812800" h="698500">
                  <a:moveTo>
                    <a:pt x="812800" y="349250"/>
                  </a:moveTo>
                  <a:lnTo>
                    <a:pt x="609600" y="698500"/>
                  </a:lnTo>
                  <a:lnTo>
                    <a:pt x="203200" y="698500"/>
                  </a:lnTo>
                  <a:lnTo>
                    <a:pt x="0" y="349250"/>
                  </a:lnTo>
                  <a:lnTo>
                    <a:pt x="203200" y="0"/>
                  </a:lnTo>
                  <a:lnTo>
                    <a:pt x="609600" y="0"/>
                  </a:lnTo>
                  <a:lnTo>
                    <a:pt x="812800" y="349250"/>
                  </a:lnTo>
                  <a:close/>
                </a:path>
              </a:pathLst>
            </a:custGeom>
            <a:solidFill>
              <a:srgbClr val="00BDAB"/>
            </a:solidFill>
          </p:spPr>
        </p:sp>
        <p:sp>
          <p:nvSpPr>
            <p:cNvPr id="29" name="TextBox 29"/>
            <p:cNvSpPr txBox="1"/>
            <p:nvPr/>
          </p:nvSpPr>
          <p:spPr>
            <a:xfrm>
              <a:off x="114300" y="-28575"/>
              <a:ext cx="584200" cy="727075"/>
            </a:xfrm>
            <a:prstGeom prst="rect">
              <a:avLst/>
            </a:prstGeom>
          </p:spPr>
          <p:txBody>
            <a:bodyPr lIns="37864" tIns="37864" rIns="37864" bIns="37864" rtlCol="0" anchor="ctr"/>
            <a:lstStyle/>
            <a:p>
              <a:pPr algn="ctr">
                <a:lnSpc>
                  <a:spcPts val="1669"/>
                </a:lnSpc>
              </a:pPr>
              <a:r>
                <a:rPr lang="en-US" sz="1193" b="1" spc="-29">
                  <a:solidFill>
                    <a:srgbClr val="000000"/>
                  </a:solidFill>
                  <a:latin typeface="Red Hat Display Bold"/>
                  <a:ea typeface="Red Hat Display Bold"/>
                  <a:cs typeface="Red Hat Display Bold"/>
                  <a:sym typeface="Red Hat Display Bold"/>
                </a:rPr>
                <a:t>СКЛАДАНЫ</a:t>
              </a:r>
            </a:p>
            <a:p>
              <a:pPr algn="ctr">
                <a:lnSpc>
                  <a:spcPts val="1356"/>
                </a:lnSpc>
              </a:pPr>
              <a:endParaRPr lang="en-US" sz="1193" b="1" spc="-29">
                <a:solidFill>
                  <a:srgbClr val="000000"/>
                </a:solidFill>
                <a:latin typeface="Red Hat Display Bold"/>
                <a:ea typeface="Red Hat Display Bold"/>
                <a:cs typeface="Red Hat Display Bold"/>
                <a:sym typeface="Red Hat Display Bold"/>
              </a:endParaRPr>
            </a:p>
          </p:txBody>
        </p:sp>
      </p:grpSp>
      <p:grpSp>
        <p:nvGrpSpPr>
          <p:cNvPr id="30" name="Group 30"/>
          <p:cNvGrpSpPr/>
          <p:nvPr/>
        </p:nvGrpSpPr>
        <p:grpSpPr>
          <a:xfrm>
            <a:off x="5766995" y="3714416"/>
            <a:ext cx="1273826" cy="1094694"/>
            <a:chOff x="0" y="0"/>
            <a:chExt cx="812800" cy="698500"/>
          </a:xfrm>
        </p:grpSpPr>
        <p:sp>
          <p:nvSpPr>
            <p:cNvPr id="31" name="Freeform 31"/>
            <p:cNvSpPr/>
            <p:nvPr/>
          </p:nvSpPr>
          <p:spPr>
            <a:xfrm>
              <a:off x="0" y="0"/>
              <a:ext cx="812800" cy="698500"/>
            </a:xfrm>
            <a:custGeom>
              <a:avLst/>
              <a:gdLst/>
              <a:ahLst/>
              <a:cxnLst/>
              <a:rect l="l" t="t" r="r" b="b"/>
              <a:pathLst>
                <a:path w="812800" h="698500">
                  <a:moveTo>
                    <a:pt x="812800" y="349250"/>
                  </a:moveTo>
                  <a:lnTo>
                    <a:pt x="609600" y="698500"/>
                  </a:lnTo>
                  <a:lnTo>
                    <a:pt x="203200" y="698500"/>
                  </a:lnTo>
                  <a:lnTo>
                    <a:pt x="0" y="349250"/>
                  </a:lnTo>
                  <a:lnTo>
                    <a:pt x="203200" y="0"/>
                  </a:lnTo>
                  <a:lnTo>
                    <a:pt x="609600" y="0"/>
                  </a:lnTo>
                  <a:lnTo>
                    <a:pt x="812800" y="349250"/>
                  </a:lnTo>
                  <a:close/>
                </a:path>
              </a:pathLst>
            </a:custGeom>
            <a:solidFill>
              <a:srgbClr val="FF9D79"/>
            </a:solidFill>
          </p:spPr>
        </p:sp>
        <p:sp>
          <p:nvSpPr>
            <p:cNvPr id="32" name="TextBox 32"/>
            <p:cNvSpPr txBox="1"/>
            <p:nvPr/>
          </p:nvSpPr>
          <p:spPr>
            <a:xfrm>
              <a:off x="114300" y="-28575"/>
              <a:ext cx="584200" cy="727075"/>
            </a:xfrm>
            <a:prstGeom prst="rect">
              <a:avLst/>
            </a:prstGeom>
          </p:spPr>
          <p:txBody>
            <a:bodyPr lIns="37864" tIns="37864" rIns="37864" bIns="37864" rtlCol="0" anchor="ctr"/>
            <a:lstStyle/>
            <a:p>
              <a:pPr algn="ctr">
                <a:lnSpc>
                  <a:spcPts val="1878"/>
                </a:lnSpc>
              </a:pPr>
              <a:r>
                <a:rPr lang="en-US" sz="1342" b="1" spc="-33">
                  <a:solidFill>
                    <a:srgbClr val="000000"/>
                  </a:solidFill>
                  <a:latin typeface="Red Hat Display Bold"/>
                  <a:ea typeface="Red Hat Display Bold"/>
                  <a:cs typeface="Red Hat Display Bold"/>
                  <a:sym typeface="Red Hat Display Bold"/>
                </a:rPr>
                <a:t>ПРОСТЫ</a:t>
              </a:r>
            </a:p>
            <a:p>
              <a:pPr algn="ctr">
                <a:lnSpc>
                  <a:spcPts val="1356"/>
                </a:lnSpc>
              </a:pPr>
              <a:endParaRPr lang="en-US" sz="1342" b="1" spc="-33">
                <a:solidFill>
                  <a:srgbClr val="000000"/>
                </a:solidFill>
                <a:latin typeface="Red Hat Display Bold"/>
                <a:ea typeface="Red Hat Display Bold"/>
                <a:cs typeface="Red Hat Display Bold"/>
                <a:sym typeface="Red Hat Display Bold"/>
              </a:endParaRPr>
            </a:p>
          </p:txBody>
        </p:sp>
      </p:grpSp>
      <p:grpSp>
        <p:nvGrpSpPr>
          <p:cNvPr id="33" name="Group 33"/>
          <p:cNvGrpSpPr/>
          <p:nvPr/>
        </p:nvGrpSpPr>
        <p:grpSpPr>
          <a:xfrm>
            <a:off x="6746459" y="4321309"/>
            <a:ext cx="1454740" cy="1137707"/>
            <a:chOff x="0" y="0"/>
            <a:chExt cx="893144" cy="698500"/>
          </a:xfrm>
        </p:grpSpPr>
        <p:sp>
          <p:nvSpPr>
            <p:cNvPr id="34" name="Freeform 34"/>
            <p:cNvSpPr/>
            <p:nvPr/>
          </p:nvSpPr>
          <p:spPr>
            <a:xfrm>
              <a:off x="0" y="0"/>
              <a:ext cx="893144" cy="698500"/>
            </a:xfrm>
            <a:custGeom>
              <a:avLst/>
              <a:gdLst/>
              <a:ahLst/>
              <a:cxnLst/>
              <a:rect l="l" t="t" r="r" b="b"/>
              <a:pathLst>
                <a:path w="893144" h="698500">
                  <a:moveTo>
                    <a:pt x="893144" y="349250"/>
                  </a:moveTo>
                  <a:lnTo>
                    <a:pt x="689944" y="698500"/>
                  </a:lnTo>
                  <a:lnTo>
                    <a:pt x="203200" y="698500"/>
                  </a:lnTo>
                  <a:lnTo>
                    <a:pt x="0" y="349250"/>
                  </a:lnTo>
                  <a:lnTo>
                    <a:pt x="203200" y="0"/>
                  </a:lnTo>
                  <a:lnTo>
                    <a:pt x="689944" y="0"/>
                  </a:lnTo>
                  <a:lnTo>
                    <a:pt x="893144" y="349250"/>
                  </a:lnTo>
                  <a:close/>
                </a:path>
              </a:pathLst>
            </a:custGeom>
            <a:solidFill>
              <a:srgbClr val="FF9D79"/>
            </a:solidFill>
          </p:spPr>
        </p:sp>
        <p:sp>
          <p:nvSpPr>
            <p:cNvPr id="35" name="TextBox 35"/>
            <p:cNvSpPr txBox="1"/>
            <p:nvPr/>
          </p:nvSpPr>
          <p:spPr>
            <a:xfrm>
              <a:off x="114300" y="-28575"/>
              <a:ext cx="664544" cy="727075"/>
            </a:xfrm>
            <a:prstGeom prst="rect">
              <a:avLst/>
            </a:prstGeom>
          </p:spPr>
          <p:txBody>
            <a:bodyPr lIns="37864" tIns="37864" rIns="37864" bIns="37864" rtlCol="0" anchor="ctr"/>
            <a:lstStyle/>
            <a:p>
              <a:pPr algn="ctr">
                <a:lnSpc>
                  <a:spcPts val="1878"/>
                </a:lnSpc>
              </a:pPr>
              <a:endParaRPr sz="1688"/>
            </a:p>
            <a:p>
              <a:pPr algn="ctr">
                <a:lnSpc>
                  <a:spcPts val="1878"/>
                </a:lnSpc>
              </a:pPr>
              <a:r>
                <a:rPr lang="en-US" sz="1342" b="1" spc="-33">
                  <a:solidFill>
                    <a:srgbClr val="000000"/>
                  </a:solidFill>
                  <a:latin typeface="Red Hat Display Bold"/>
                  <a:ea typeface="Red Hat Display Bold"/>
                  <a:cs typeface="Red Hat Display Bold"/>
                  <a:sym typeface="Red Hat Display Bold"/>
                </a:rPr>
                <a:t>ПРАЧЫТАЮ</a:t>
              </a:r>
            </a:p>
            <a:p>
              <a:pPr algn="ctr">
                <a:lnSpc>
                  <a:spcPts val="1356"/>
                </a:lnSpc>
              </a:pPr>
              <a:r>
                <a:rPr lang="en-US" sz="968" b="1" spc="-23">
                  <a:solidFill>
                    <a:srgbClr val="000000"/>
                  </a:solidFill>
                  <a:latin typeface="Red Hat Display Bold"/>
                  <a:ea typeface="Red Hat Display Bold"/>
                  <a:cs typeface="Red Hat Display Bold"/>
                  <a:sym typeface="Red Hat Display Bold"/>
                </a:rPr>
                <a:t>                                           (ЗАК. ТР.)</a:t>
              </a:r>
            </a:p>
            <a:p>
              <a:pPr algn="ctr">
                <a:lnSpc>
                  <a:spcPts val="1356"/>
                </a:lnSpc>
              </a:pPr>
              <a:endParaRPr lang="en-US" sz="968" b="1" spc="-23">
                <a:solidFill>
                  <a:srgbClr val="000000"/>
                </a:solidFill>
                <a:latin typeface="Red Hat Display Bold"/>
                <a:ea typeface="Red Hat Display Bold"/>
                <a:cs typeface="Red Hat Display Bold"/>
                <a:sym typeface="Red Hat Display Bold"/>
              </a:endParaRPr>
            </a:p>
          </p:txBody>
        </p:sp>
      </p:grpSp>
      <p:grpSp>
        <p:nvGrpSpPr>
          <p:cNvPr id="36" name="Group 36"/>
          <p:cNvGrpSpPr/>
          <p:nvPr/>
        </p:nvGrpSpPr>
        <p:grpSpPr>
          <a:xfrm>
            <a:off x="6746458" y="1902100"/>
            <a:ext cx="1323877" cy="1137707"/>
            <a:chOff x="0" y="0"/>
            <a:chExt cx="812800" cy="698500"/>
          </a:xfrm>
        </p:grpSpPr>
        <p:sp>
          <p:nvSpPr>
            <p:cNvPr id="37" name="Freeform 37"/>
            <p:cNvSpPr/>
            <p:nvPr/>
          </p:nvSpPr>
          <p:spPr>
            <a:xfrm>
              <a:off x="0" y="0"/>
              <a:ext cx="812800" cy="698500"/>
            </a:xfrm>
            <a:custGeom>
              <a:avLst/>
              <a:gdLst/>
              <a:ahLst/>
              <a:cxnLst/>
              <a:rect l="l" t="t" r="r" b="b"/>
              <a:pathLst>
                <a:path w="812800" h="698500">
                  <a:moveTo>
                    <a:pt x="812800" y="349250"/>
                  </a:moveTo>
                  <a:lnTo>
                    <a:pt x="609600" y="698500"/>
                  </a:lnTo>
                  <a:lnTo>
                    <a:pt x="203200" y="698500"/>
                  </a:lnTo>
                  <a:lnTo>
                    <a:pt x="0" y="349250"/>
                  </a:lnTo>
                  <a:lnTo>
                    <a:pt x="203200" y="0"/>
                  </a:lnTo>
                  <a:lnTo>
                    <a:pt x="609600" y="0"/>
                  </a:lnTo>
                  <a:lnTo>
                    <a:pt x="812800" y="349250"/>
                  </a:lnTo>
                  <a:close/>
                </a:path>
              </a:pathLst>
            </a:custGeom>
            <a:solidFill>
              <a:srgbClr val="00BDAB"/>
            </a:solidFill>
            <a:ln cap="sq">
              <a:noFill/>
              <a:prstDash val="sysDot"/>
              <a:miter/>
            </a:ln>
          </p:spPr>
        </p:sp>
        <p:sp>
          <p:nvSpPr>
            <p:cNvPr id="38" name="TextBox 38"/>
            <p:cNvSpPr txBox="1"/>
            <p:nvPr/>
          </p:nvSpPr>
          <p:spPr>
            <a:xfrm>
              <a:off x="114300" y="-19050"/>
              <a:ext cx="584200" cy="717550"/>
            </a:xfrm>
            <a:prstGeom prst="rect">
              <a:avLst/>
            </a:prstGeom>
          </p:spPr>
          <p:txBody>
            <a:bodyPr lIns="37864" tIns="37864" rIns="37864" bIns="37864" rtlCol="0" anchor="ctr"/>
            <a:lstStyle/>
            <a:p>
              <a:pPr algn="ctr">
                <a:lnSpc>
                  <a:spcPts val="1774"/>
                </a:lnSpc>
              </a:pPr>
              <a:r>
                <a:rPr lang="en-US" sz="1267" b="1" spc="-31">
                  <a:solidFill>
                    <a:srgbClr val="000000"/>
                  </a:solidFill>
                  <a:latin typeface="Red Hat Display Bold"/>
                  <a:ea typeface="Red Hat Display Bold"/>
                  <a:cs typeface="Red Hat Display Bold"/>
                  <a:sym typeface="Red Hat Display Bold"/>
                </a:rPr>
                <a:t>БЫЦЬ + </a:t>
              </a:r>
            </a:p>
            <a:p>
              <a:pPr algn="ctr">
                <a:lnSpc>
                  <a:spcPts val="1774"/>
                </a:lnSpc>
              </a:pPr>
              <a:r>
                <a:rPr lang="en-US" sz="1267" b="1" spc="-31">
                  <a:solidFill>
                    <a:srgbClr val="000000"/>
                  </a:solidFill>
                  <a:latin typeface="Red Hat Display Bold"/>
                  <a:ea typeface="Red Hat Display Bold"/>
                  <a:cs typeface="Red Hat Display Bold"/>
                  <a:sym typeface="Red Hat Display Bold"/>
                </a:rPr>
                <a:t>ІНФІНІТЫЎ</a:t>
              </a:r>
            </a:p>
            <a:p>
              <a:pPr>
                <a:lnSpc>
                  <a:spcPts val="1148"/>
                </a:lnSpc>
              </a:pPr>
              <a:endParaRPr lang="en-US" sz="1267" b="1" spc="-31">
                <a:solidFill>
                  <a:srgbClr val="000000"/>
                </a:solidFill>
                <a:latin typeface="Red Hat Display Bold"/>
                <a:ea typeface="Red Hat Display Bold"/>
                <a:cs typeface="Red Hat Display Bold"/>
                <a:sym typeface="Red Hat Display Bold"/>
              </a:endParaRPr>
            </a:p>
          </p:txBody>
        </p:sp>
      </p:grpSp>
      <p:grpSp>
        <p:nvGrpSpPr>
          <p:cNvPr id="39" name="Group 39"/>
          <p:cNvGrpSpPr/>
          <p:nvPr/>
        </p:nvGrpSpPr>
        <p:grpSpPr>
          <a:xfrm>
            <a:off x="3466192" y="4343238"/>
            <a:ext cx="1292193" cy="702391"/>
            <a:chOff x="0" y="0"/>
            <a:chExt cx="812800" cy="441810"/>
          </a:xfrm>
        </p:grpSpPr>
        <p:sp>
          <p:nvSpPr>
            <p:cNvPr id="40" name="Freeform 40"/>
            <p:cNvSpPr/>
            <p:nvPr/>
          </p:nvSpPr>
          <p:spPr>
            <a:xfrm>
              <a:off x="0" y="0"/>
              <a:ext cx="812800" cy="441810"/>
            </a:xfrm>
            <a:custGeom>
              <a:avLst/>
              <a:gdLst/>
              <a:ahLst/>
              <a:cxnLst/>
              <a:rect l="l" t="t" r="r" b="b"/>
              <a:pathLst>
                <a:path w="812800" h="441810">
                  <a:moveTo>
                    <a:pt x="203200" y="441810"/>
                  </a:moveTo>
                  <a:lnTo>
                    <a:pt x="609600" y="441810"/>
                  </a:lnTo>
                  <a:lnTo>
                    <a:pt x="812800" y="0"/>
                  </a:lnTo>
                  <a:lnTo>
                    <a:pt x="0" y="0"/>
                  </a:lnTo>
                  <a:lnTo>
                    <a:pt x="203200" y="441810"/>
                  </a:lnTo>
                  <a:close/>
                </a:path>
              </a:pathLst>
            </a:custGeom>
            <a:solidFill>
              <a:srgbClr val="FF9D79"/>
            </a:solidFill>
          </p:spPr>
        </p:sp>
        <p:sp>
          <p:nvSpPr>
            <p:cNvPr id="41" name="TextBox 41"/>
            <p:cNvSpPr txBox="1"/>
            <p:nvPr/>
          </p:nvSpPr>
          <p:spPr>
            <a:xfrm>
              <a:off x="127000" y="-19050"/>
              <a:ext cx="558800" cy="460860"/>
            </a:xfrm>
            <a:prstGeom prst="rect">
              <a:avLst/>
            </a:prstGeom>
          </p:spPr>
          <p:txBody>
            <a:bodyPr lIns="37864" tIns="37864" rIns="37864" bIns="37864" rtlCol="0" anchor="ctr"/>
            <a:lstStyle/>
            <a:p>
              <a:pPr algn="ctr">
                <a:lnSpc>
                  <a:spcPts val="1356"/>
                </a:lnSpc>
              </a:pPr>
              <a:r>
                <a:rPr lang="en-US" sz="968" b="1" spc="-23">
                  <a:solidFill>
                    <a:srgbClr val="000000"/>
                  </a:solidFill>
                  <a:latin typeface="Red Hat Display Bold"/>
                  <a:ea typeface="Red Hat Display Bold"/>
                  <a:cs typeface="Red Hat Display Bold"/>
                  <a:sym typeface="Red Hat Display Bold"/>
                </a:rPr>
                <a:t>ЗАКОНЧАНАЕ</a:t>
              </a:r>
            </a:p>
            <a:p>
              <a:pPr algn="ctr">
                <a:lnSpc>
                  <a:spcPts val="1356"/>
                </a:lnSpc>
              </a:pPr>
              <a:r>
                <a:rPr lang="en-US" sz="968" b="1" spc="-23">
                  <a:solidFill>
                    <a:srgbClr val="000000"/>
                  </a:solidFill>
                  <a:latin typeface="Red Hat Display Bold"/>
                  <a:ea typeface="Red Hat Display Bold"/>
                  <a:cs typeface="Red Hat Display Bold"/>
                  <a:sym typeface="Red Hat Display Bold"/>
                </a:rPr>
                <a:t>ТРЫВАННЕ</a:t>
              </a:r>
            </a:p>
            <a:p>
              <a:pPr algn="ctr">
                <a:lnSpc>
                  <a:spcPts val="1356"/>
                </a:lnSpc>
              </a:pPr>
              <a:endParaRPr lang="en-US" sz="968" b="1" spc="-23">
                <a:solidFill>
                  <a:srgbClr val="000000"/>
                </a:solidFill>
                <a:latin typeface="Red Hat Display Bold"/>
                <a:ea typeface="Red Hat Display Bold"/>
                <a:cs typeface="Red Hat Display Bold"/>
                <a:sym typeface="Red Hat Display Bold"/>
              </a:endParaRPr>
            </a:p>
          </p:txBody>
        </p:sp>
      </p:grpSp>
      <p:grpSp>
        <p:nvGrpSpPr>
          <p:cNvPr id="42" name="Group 42"/>
          <p:cNvGrpSpPr/>
          <p:nvPr/>
        </p:nvGrpSpPr>
        <p:grpSpPr>
          <a:xfrm>
            <a:off x="2326104" y="4511465"/>
            <a:ext cx="1270208" cy="1197126"/>
            <a:chOff x="0" y="0"/>
            <a:chExt cx="812800" cy="766035"/>
          </a:xfrm>
        </p:grpSpPr>
        <p:sp>
          <p:nvSpPr>
            <p:cNvPr id="43" name="Freeform 43"/>
            <p:cNvSpPr/>
            <p:nvPr/>
          </p:nvSpPr>
          <p:spPr>
            <a:xfrm>
              <a:off x="0" y="0"/>
              <a:ext cx="812800" cy="766035"/>
            </a:xfrm>
            <a:custGeom>
              <a:avLst/>
              <a:gdLst/>
              <a:ahLst/>
              <a:cxnLst/>
              <a:rect l="l" t="t" r="r" b="b"/>
              <a:pathLst>
                <a:path w="812800" h="766035">
                  <a:moveTo>
                    <a:pt x="812800" y="383018"/>
                  </a:moveTo>
                  <a:lnTo>
                    <a:pt x="609600" y="766035"/>
                  </a:lnTo>
                  <a:lnTo>
                    <a:pt x="203200" y="766035"/>
                  </a:lnTo>
                  <a:lnTo>
                    <a:pt x="0" y="383018"/>
                  </a:lnTo>
                  <a:lnTo>
                    <a:pt x="203200" y="0"/>
                  </a:lnTo>
                  <a:lnTo>
                    <a:pt x="609600" y="0"/>
                  </a:lnTo>
                  <a:lnTo>
                    <a:pt x="812800" y="383018"/>
                  </a:lnTo>
                  <a:close/>
                </a:path>
              </a:pathLst>
            </a:custGeom>
            <a:solidFill>
              <a:srgbClr val="FF9D79"/>
            </a:solidFill>
          </p:spPr>
        </p:sp>
        <p:sp>
          <p:nvSpPr>
            <p:cNvPr id="44" name="TextBox 44"/>
            <p:cNvSpPr txBox="1"/>
            <p:nvPr/>
          </p:nvSpPr>
          <p:spPr>
            <a:xfrm>
              <a:off x="114300" y="-28575"/>
              <a:ext cx="584200" cy="794610"/>
            </a:xfrm>
            <a:prstGeom prst="rect">
              <a:avLst/>
            </a:prstGeom>
          </p:spPr>
          <p:txBody>
            <a:bodyPr lIns="37864" tIns="37864" rIns="37864" bIns="37864" rtlCol="0" anchor="ctr"/>
            <a:lstStyle/>
            <a:p>
              <a:pPr algn="ctr">
                <a:lnSpc>
                  <a:spcPts val="1982"/>
                </a:lnSpc>
              </a:pPr>
              <a:r>
                <a:rPr lang="en-US" sz="1416" b="1" spc="-35">
                  <a:solidFill>
                    <a:srgbClr val="000000"/>
                  </a:solidFill>
                  <a:latin typeface="Red Hat Display Bold"/>
                  <a:ea typeface="Red Hat Display Bold"/>
                  <a:cs typeface="Red Hat Display Bold"/>
                  <a:sym typeface="Red Hat Display Bold"/>
                </a:rPr>
                <a:t>прошлы час</a:t>
              </a:r>
            </a:p>
            <a:p>
              <a:pPr algn="ctr">
                <a:lnSpc>
                  <a:spcPts val="938"/>
                </a:lnSpc>
              </a:pPr>
              <a:r>
                <a:rPr lang="en-US" sz="670" spc="-16">
                  <a:solidFill>
                    <a:srgbClr val="000000"/>
                  </a:solidFill>
                  <a:latin typeface="Red Hat Display"/>
                  <a:ea typeface="Red Hat Display"/>
                  <a:cs typeface="Red Hat Display"/>
                  <a:sym typeface="Red Hat Display"/>
                </a:rPr>
                <a:t>(ДЗЕЯННЕ, ЯКОЕ АДБЫВАЛАСЯ </a:t>
              </a:r>
            </a:p>
            <a:p>
              <a:pPr algn="ctr">
                <a:lnSpc>
                  <a:spcPts val="938"/>
                </a:lnSpc>
              </a:pPr>
              <a:r>
                <a:rPr lang="en-US" sz="670" spc="-16">
                  <a:solidFill>
                    <a:srgbClr val="000000"/>
                  </a:solidFill>
                  <a:latin typeface="Red Hat Display"/>
                  <a:ea typeface="Red Hat Display"/>
                  <a:cs typeface="Red Hat Display"/>
                  <a:sym typeface="Red Hat Display"/>
                </a:rPr>
                <a:t>ЦІ АДБЫЛОСЯ ДА МОМАНТУ ГУТАРКІ)</a:t>
              </a:r>
            </a:p>
            <a:p>
              <a:pPr algn="ctr">
                <a:lnSpc>
                  <a:spcPts val="1356"/>
                </a:lnSpc>
              </a:pPr>
              <a:endParaRPr lang="en-US" sz="670" spc="-16">
                <a:solidFill>
                  <a:srgbClr val="000000"/>
                </a:solidFill>
                <a:latin typeface="Red Hat Display"/>
                <a:ea typeface="Red Hat Display"/>
                <a:cs typeface="Red Hat Display"/>
                <a:sym typeface="Red Hat Display"/>
              </a:endParaRPr>
            </a:p>
          </p:txBody>
        </p:sp>
      </p:grpSp>
      <p:grpSp>
        <p:nvGrpSpPr>
          <p:cNvPr id="45" name="Group 45"/>
          <p:cNvGrpSpPr/>
          <p:nvPr/>
        </p:nvGrpSpPr>
        <p:grpSpPr>
          <a:xfrm>
            <a:off x="1219263" y="3881796"/>
            <a:ext cx="1259420" cy="1082314"/>
            <a:chOff x="0" y="0"/>
            <a:chExt cx="812800" cy="698500"/>
          </a:xfrm>
        </p:grpSpPr>
        <p:sp>
          <p:nvSpPr>
            <p:cNvPr id="46" name="Freeform 46"/>
            <p:cNvSpPr/>
            <p:nvPr/>
          </p:nvSpPr>
          <p:spPr>
            <a:xfrm>
              <a:off x="0" y="0"/>
              <a:ext cx="812800" cy="698500"/>
            </a:xfrm>
            <a:custGeom>
              <a:avLst/>
              <a:gdLst/>
              <a:ahLst/>
              <a:cxnLst/>
              <a:rect l="l" t="t" r="r" b="b"/>
              <a:pathLst>
                <a:path w="812800" h="698500">
                  <a:moveTo>
                    <a:pt x="812800" y="349250"/>
                  </a:moveTo>
                  <a:lnTo>
                    <a:pt x="609600" y="698500"/>
                  </a:lnTo>
                  <a:lnTo>
                    <a:pt x="203200" y="698500"/>
                  </a:lnTo>
                  <a:lnTo>
                    <a:pt x="0" y="349250"/>
                  </a:lnTo>
                  <a:lnTo>
                    <a:pt x="203200" y="0"/>
                  </a:lnTo>
                  <a:lnTo>
                    <a:pt x="609600" y="0"/>
                  </a:lnTo>
                  <a:lnTo>
                    <a:pt x="812800" y="349250"/>
                  </a:lnTo>
                  <a:close/>
                </a:path>
              </a:pathLst>
            </a:custGeom>
            <a:solidFill>
              <a:srgbClr val="00BDAB"/>
            </a:solidFill>
          </p:spPr>
        </p:sp>
        <p:sp>
          <p:nvSpPr>
            <p:cNvPr id="47" name="TextBox 47"/>
            <p:cNvSpPr txBox="1"/>
            <p:nvPr/>
          </p:nvSpPr>
          <p:spPr>
            <a:xfrm>
              <a:off x="114300" y="-28575"/>
              <a:ext cx="584200" cy="727075"/>
            </a:xfrm>
            <a:prstGeom prst="rect">
              <a:avLst/>
            </a:prstGeom>
          </p:spPr>
          <p:txBody>
            <a:bodyPr lIns="37864" tIns="37864" rIns="37864" bIns="37864" rtlCol="0" anchor="ctr"/>
            <a:lstStyle/>
            <a:p>
              <a:pPr algn="ctr">
                <a:lnSpc>
                  <a:spcPts val="1878"/>
                </a:lnSpc>
              </a:pPr>
              <a:r>
                <a:rPr lang="en-US" sz="1342" b="1" spc="-33">
                  <a:solidFill>
                    <a:srgbClr val="000000"/>
                  </a:solidFill>
                  <a:latin typeface="Red Hat Display Bold"/>
                  <a:ea typeface="Red Hat Display Bold"/>
                  <a:cs typeface="Red Hat Display Bold"/>
                  <a:sym typeface="Red Hat Display Bold"/>
                </a:rPr>
                <a:t>інфінітыў</a:t>
              </a:r>
            </a:p>
            <a:p>
              <a:pPr algn="ctr">
                <a:lnSpc>
                  <a:spcPts val="1356"/>
                </a:lnSpc>
              </a:pPr>
              <a:r>
                <a:rPr lang="en-US" sz="968" b="1" spc="-23">
                  <a:solidFill>
                    <a:srgbClr val="000000"/>
                  </a:solidFill>
                  <a:latin typeface="Red Hat Display Bold"/>
                  <a:ea typeface="Red Hat Display Bold"/>
                  <a:cs typeface="Red Hat Display Bold"/>
                  <a:sym typeface="Red Hat Display Bold"/>
                </a:rPr>
                <a:t>-л-</a:t>
              </a:r>
            </a:p>
            <a:p>
              <a:pPr algn="ctr">
                <a:lnSpc>
                  <a:spcPts val="1356"/>
                </a:lnSpc>
              </a:pPr>
              <a:r>
                <a:rPr lang="en-US" sz="968" b="1" spc="-23">
                  <a:solidFill>
                    <a:srgbClr val="000000"/>
                  </a:solidFill>
                  <a:latin typeface="Red Hat Display Bold"/>
                  <a:ea typeface="Red Hat Display Bold"/>
                  <a:cs typeface="Red Hat Display Bold"/>
                  <a:sym typeface="Red Hat Display Bold"/>
                </a:rPr>
                <a:t>-ў-</a:t>
              </a:r>
            </a:p>
            <a:p>
              <a:pPr algn="ctr">
                <a:lnSpc>
                  <a:spcPts val="1356"/>
                </a:lnSpc>
              </a:pPr>
              <a:endParaRPr lang="en-US" sz="968" b="1" spc="-23">
                <a:solidFill>
                  <a:srgbClr val="000000"/>
                </a:solidFill>
                <a:latin typeface="Red Hat Display Bold"/>
                <a:ea typeface="Red Hat Display Bold"/>
                <a:cs typeface="Red Hat Display Bold"/>
                <a:sym typeface="Red Hat Display Bold"/>
              </a:endParaRPr>
            </a:p>
          </p:txBody>
        </p:sp>
      </p:grpSp>
      <p:grpSp>
        <p:nvGrpSpPr>
          <p:cNvPr id="48" name="Group 48"/>
          <p:cNvGrpSpPr/>
          <p:nvPr/>
        </p:nvGrpSpPr>
        <p:grpSpPr>
          <a:xfrm>
            <a:off x="4582348" y="3153163"/>
            <a:ext cx="1378873" cy="1168146"/>
            <a:chOff x="0" y="0"/>
            <a:chExt cx="956537" cy="810354"/>
          </a:xfrm>
        </p:grpSpPr>
        <p:sp>
          <p:nvSpPr>
            <p:cNvPr id="49" name="Freeform 49"/>
            <p:cNvSpPr/>
            <p:nvPr/>
          </p:nvSpPr>
          <p:spPr>
            <a:xfrm>
              <a:off x="0" y="0"/>
              <a:ext cx="956537" cy="810354"/>
            </a:xfrm>
            <a:custGeom>
              <a:avLst/>
              <a:gdLst/>
              <a:ahLst/>
              <a:cxnLst/>
              <a:rect l="l" t="t" r="r" b="b"/>
              <a:pathLst>
                <a:path w="956537" h="810354">
                  <a:moveTo>
                    <a:pt x="956537" y="405177"/>
                  </a:moveTo>
                  <a:lnTo>
                    <a:pt x="753337" y="810354"/>
                  </a:lnTo>
                  <a:lnTo>
                    <a:pt x="203200" y="810354"/>
                  </a:lnTo>
                  <a:lnTo>
                    <a:pt x="0" y="405177"/>
                  </a:lnTo>
                  <a:lnTo>
                    <a:pt x="203200" y="0"/>
                  </a:lnTo>
                  <a:lnTo>
                    <a:pt x="753337" y="0"/>
                  </a:lnTo>
                  <a:lnTo>
                    <a:pt x="956537" y="405177"/>
                  </a:lnTo>
                  <a:close/>
                </a:path>
              </a:pathLst>
            </a:custGeom>
            <a:solidFill>
              <a:srgbClr val="FF9D79"/>
            </a:solidFill>
          </p:spPr>
        </p:sp>
        <p:sp>
          <p:nvSpPr>
            <p:cNvPr id="50" name="TextBox 50"/>
            <p:cNvSpPr txBox="1"/>
            <p:nvPr/>
          </p:nvSpPr>
          <p:spPr>
            <a:xfrm>
              <a:off x="114300" y="-28575"/>
              <a:ext cx="727937" cy="838929"/>
            </a:xfrm>
            <a:prstGeom prst="rect">
              <a:avLst/>
            </a:prstGeom>
          </p:spPr>
          <p:txBody>
            <a:bodyPr lIns="37864" tIns="37864" rIns="37864" bIns="37864" rtlCol="0" anchor="ctr"/>
            <a:lstStyle/>
            <a:p>
              <a:pPr algn="ctr">
                <a:lnSpc>
                  <a:spcPts val="1878"/>
                </a:lnSpc>
              </a:pPr>
              <a:r>
                <a:rPr lang="en-US" sz="1342" b="1" spc="-33">
                  <a:solidFill>
                    <a:srgbClr val="000000"/>
                  </a:solidFill>
                  <a:latin typeface="Red Hat Display Bold"/>
                  <a:ea typeface="Red Hat Display Bold"/>
                  <a:cs typeface="Red Hat Display Bold"/>
                  <a:sym typeface="Red Hat Display Bold"/>
                </a:rPr>
                <a:t>БУДУЧЫ</a:t>
              </a:r>
            </a:p>
            <a:p>
              <a:pPr algn="ctr">
                <a:lnSpc>
                  <a:spcPts val="1878"/>
                </a:lnSpc>
              </a:pPr>
              <a:r>
                <a:rPr lang="en-US" sz="1342" b="1" spc="-33">
                  <a:solidFill>
                    <a:srgbClr val="000000"/>
                  </a:solidFill>
                  <a:latin typeface="Red Hat Display Bold"/>
                  <a:ea typeface="Red Hat Display Bold"/>
                  <a:cs typeface="Red Hat Display Bold"/>
                  <a:sym typeface="Red Hat Display Bold"/>
                </a:rPr>
                <a:t>ЧАС</a:t>
              </a:r>
            </a:p>
            <a:p>
              <a:pPr algn="ctr">
                <a:lnSpc>
                  <a:spcPts val="938"/>
                </a:lnSpc>
              </a:pPr>
              <a:r>
                <a:rPr lang="en-US" sz="670" spc="-16">
                  <a:solidFill>
                    <a:srgbClr val="000000"/>
                  </a:solidFill>
                  <a:latin typeface="Red Hat Display"/>
                  <a:ea typeface="Red Hat Display"/>
                  <a:cs typeface="Red Hat Display"/>
                  <a:sym typeface="Red Hat Display"/>
                </a:rPr>
                <a:t>(ДЗЕЯННЕ, ЯКОЕ БУДЗЕ АДБЫВАЦЦА, </a:t>
              </a:r>
            </a:p>
            <a:p>
              <a:pPr algn="ctr">
                <a:lnSpc>
                  <a:spcPts val="938"/>
                </a:lnSpc>
              </a:pPr>
              <a:r>
                <a:rPr lang="en-US" sz="670" spc="-16">
                  <a:solidFill>
                    <a:srgbClr val="000000"/>
                  </a:solidFill>
                  <a:latin typeface="Red Hat Display"/>
                  <a:ea typeface="Red Hat Display"/>
                  <a:cs typeface="Red Hat Display"/>
                  <a:sym typeface="Red Hat Display"/>
                </a:rPr>
                <a:t>ЦІ АДБУДЗЕЦЦА ПАСЛЯ МОМАНТУ ГУТАРКІ)</a:t>
              </a:r>
            </a:p>
            <a:p>
              <a:pPr algn="ctr">
                <a:lnSpc>
                  <a:spcPts val="1356"/>
                </a:lnSpc>
              </a:pPr>
              <a:endParaRPr lang="en-US" sz="670" spc="-16">
                <a:solidFill>
                  <a:srgbClr val="000000"/>
                </a:solidFill>
                <a:latin typeface="Red Hat Display"/>
                <a:ea typeface="Red Hat Display"/>
                <a:cs typeface="Red Hat Display"/>
                <a:sym typeface="Red Hat Display"/>
              </a:endParaRPr>
            </a:p>
          </p:txBody>
        </p:sp>
      </p:grpSp>
      <p:grpSp>
        <p:nvGrpSpPr>
          <p:cNvPr id="51" name="Group 51"/>
          <p:cNvGrpSpPr/>
          <p:nvPr/>
        </p:nvGrpSpPr>
        <p:grpSpPr>
          <a:xfrm>
            <a:off x="7785428" y="1304694"/>
            <a:ext cx="1357103" cy="1166260"/>
            <a:chOff x="0" y="0"/>
            <a:chExt cx="812800" cy="698500"/>
          </a:xfrm>
        </p:grpSpPr>
        <p:sp>
          <p:nvSpPr>
            <p:cNvPr id="52" name="Freeform 52"/>
            <p:cNvSpPr/>
            <p:nvPr/>
          </p:nvSpPr>
          <p:spPr>
            <a:xfrm>
              <a:off x="0" y="0"/>
              <a:ext cx="812800" cy="698500"/>
            </a:xfrm>
            <a:custGeom>
              <a:avLst/>
              <a:gdLst/>
              <a:ahLst/>
              <a:cxnLst/>
              <a:rect l="l" t="t" r="r" b="b"/>
              <a:pathLst>
                <a:path w="812800" h="698500">
                  <a:moveTo>
                    <a:pt x="812800" y="349250"/>
                  </a:moveTo>
                  <a:lnTo>
                    <a:pt x="609600" y="698500"/>
                  </a:lnTo>
                  <a:lnTo>
                    <a:pt x="203200" y="698500"/>
                  </a:lnTo>
                  <a:lnTo>
                    <a:pt x="0" y="349250"/>
                  </a:lnTo>
                  <a:lnTo>
                    <a:pt x="203200" y="0"/>
                  </a:lnTo>
                  <a:lnTo>
                    <a:pt x="609600" y="0"/>
                  </a:lnTo>
                  <a:lnTo>
                    <a:pt x="812800" y="349250"/>
                  </a:lnTo>
                  <a:close/>
                </a:path>
              </a:pathLst>
            </a:custGeom>
            <a:solidFill>
              <a:srgbClr val="00BDAB"/>
            </a:solidFill>
            <a:ln cap="sq">
              <a:noFill/>
              <a:prstDash val="sysDot"/>
              <a:miter/>
            </a:ln>
          </p:spPr>
        </p:sp>
        <p:sp>
          <p:nvSpPr>
            <p:cNvPr id="53" name="TextBox 53"/>
            <p:cNvSpPr txBox="1"/>
            <p:nvPr/>
          </p:nvSpPr>
          <p:spPr>
            <a:xfrm>
              <a:off x="114300" y="-28575"/>
              <a:ext cx="584200" cy="727075"/>
            </a:xfrm>
            <a:prstGeom prst="rect">
              <a:avLst/>
            </a:prstGeom>
          </p:spPr>
          <p:txBody>
            <a:bodyPr lIns="37864" tIns="37864" rIns="37864" bIns="37864" rtlCol="0" anchor="ctr"/>
            <a:lstStyle/>
            <a:p>
              <a:pPr algn="ctr">
                <a:lnSpc>
                  <a:spcPts val="1669"/>
                </a:lnSpc>
              </a:pPr>
              <a:r>
                <a:rPr lang="en-US" sz="1193" b="1" spc="-29">
                  <a:solidFill>
                    <a:srgbClr val="000000"/>
                  </a:solidFill>
                  <a:latin typeface="Red Hat Display Bold"/>
                  <a:ea typeface="Red Hat Display Bold"/>
                  <a:cs typeface="Red Hat Display Bold"/>
                  <a:sym typeface="Red Hat Display Bold"/>
                </a:rPr>
                <a:t>БУДУ</a:t>
              </a:r>
            </a:p>
            <a:p>
              <a:pPr algn="ctr">
                <a:lnSpc>
                  <a:spcPts val="1669"/>
                </a:lnSpc>
              </a:pPr>
              <a:r>
                <a:rPr lang="en-US" sz="1193" b="1" spc="-29">
                  <a:solidFill>
                    <a:srgbClr val="000000"/>
                  </a:solidFill>
                  <a:latin typeface="Red Hat Display Bold"/>
                  <a:ea typeface="Red Hat Display Bold"/>
                  <a:cs typeface="Red Hat Display Bold"/>
                  <a:sym typeface="Red Hat Display Bold"/>
                </a:rPr>
                <a:t> ЧЫТАЦЬ</a:t>
              </a:r>
            </a:p>
            <a:p>
              <a:pPr algn="ctr">
                <a:lnSpc>
                  <a:spcPts val="1669"/>
                </a:lnSpc>
              </a:pPr>
              <a:endParaRPr lang="en-US" sz="1193" b="1" spc="-29">
                <a:solidFill>
                  <a:srgbClr val="000000"/>
                </a:solidFill>
                <a:latin typeface="Red Hat Display Bold"/>
                <a:ea typeface="Red Hat Display Bold"/>
                <a:cs typeface="Red Hat Display Bold"/>
                <a:sym typeface="Red Hat Display Bold"/>
              </a:endParaRPr>
            </a:p>
            <a:p>
              <a:pPr algn="ctr">
                <a:lnSpc>
                  <a:spcPts val="1461"/>
                </a:lnSpc>
              </a:pPr>
              <a:r>
                <a:rPr lang="en-US" sz="1043" b="1" spc="-25">
                  <a:solidFill>
                    <a:srgbClr val="000000"/>
                  </a:solidFill>
                  <a:latin typeface="Red Hat Display Bold"/>
                  <a:ea typeface="Red Hat Display Bold"/>
                  <a:cs typeface="Red Hat Display Bold"/>
                  <a:sym typeface="Red Hat Display Bold"/>
                </a:rPr>
                <a:t>(НЕЗАК. ТР.)</a:t>
              </a:r>
            </a:p>
            <a:p>
              <a:pPr algn="ctr">
                <a:lnSpc>
                  <a:spcPts val="1461"/>
                </a:lnSpc>
              </a:pPr>
              <a:endParaRPr lang="en-US" sz="1043" b="1" spc="-25">
                <a:solidFill>
                  <a:srgbClr val="000000"/>
                </a:solidFill>
                <a:latin typeface="Red Hat Display Bold"/>
                <a:ea typeface="Red Hat Display Bold"/>
                <a:cs typeface="Red Hat Display Bold"/>
                <a:sym typeface="Red Hat Display Bold"/>
              </a:endParaRPr>
            </a:p>
          </p:txBody>
        </p:sp>
      </p:grpSp>
      <p:sp>
        <p:nvSpPr>
          <p:cNvPr id="54" name="TextBox 54"/>
          <p:cNvSpPr txBox="1"/>
          <p:nvPr/>
        </p:nvSpPr>
        <p:spPr>
          <a:xfrm>
            <a:off x="3495531" y="4026370"/>
            <a:ext cx="1262855" cy="3193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324"/>
              </a:lnSpc>
              <a:spcBef>
                <a:spcPct val="0"/>
              </a:spcBef>
            </a:pPr>
            <a:r>
              <a:rPr lang="en-US" sz="946" b="1" spc="-23">
                <a:solidFill>
                  <a:srgbClr val="000000"/>
                </a:solidFill>
                <a:latin typeface="Red Hat Display Bold"/>
                <a:ea typeface="Red Hat Display Bold"/>
                <a:cs typeface="Red Hat Display Bold"/>
                <a:sym typeface="Red Hat Display Bold"/>
              </a:rPr>
              <a:t>НЕЗАКОНЧАНАЕ</a:t>
            </a:r>
          </a:p>
          <a:p>
            <a:pPr algn="ctr">
              <a:lnSpc>
                <a:spcPts val="1324"/>
              </a:lnSpc>
              <a:spcBef>
                <a:spcPct val="0"/>
              </a:spcBef>
            </a:pPr>
            <a:r>
              <a:rPr lang="en-US" sz="946" b="1" spc="-23">
                <a:solidFill>
                  <a:srgbClr val="000000"/>
                </a:solidFill>
                <a:latin typeface="Red Hat Display Bold"/>
                <a:ea typeface="Red Hat Display Bold"/>
                <a:cs typeface="Red Hat Display Bold"/>
                <a:sym typeface="Red Hat Display Bold"/>
              </a:rPr>
              <a:t>ТРЫВАННЕ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e-BY" sz="2800" b="1" dirty="0">
                <a:solidFill>
                  <a:srgbClr val="1F497D">
                    <a:lumMod val="50000"/>
                  </a:srgbClr>
                </a:solidFill>
                <a:latin typeface="Times New Roman"/>
                <a:ea typeface="Times New Roman"/>
              </a:rPr>
              <a:t>Ад дзеясловаў  неазначальнай формы ўтварыце формы ўсіх часоў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9006981"/>
              </p:ext>
            </p:extLst>
          </p:nvPr>
        </p:nvGraphicFramePr>
        <p:xfrm>
          <a:off x="467544" y="1556792"/>
          <a:ext cx="8229600" cy="4421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866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47195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be-BY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81818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Інфінітыў </a:t>
                      </a:r>
                      <a:endParaRPr kumimoji="0" lang="ru-RU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be-BY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81818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Цяперашні час </a:t>
                      </a:r>
                      <a:r>
                        <a:rPr kumimoji="0" lang="be-BY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81818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(лік, асоба)</a:t>
                      </a:r>
                      <a:endParaRPr kumimoji="0" lang="ru-RU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be-BY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81818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Прошлы час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be-BY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81818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(лік, род у адз. л.)</a:t>
                      </a:r>
                      <a:endParaRPr kumimoji="0" lang="ru-RU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be-BY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81818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Будучы час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be-BY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81818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(лік, асоба)</a:t>
                      </a:r>
                      <a:endParaRPr kumimoji="0" lang="ru-RU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4913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9014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be-BY" sz="2800" b="1" dirty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Ад дзеясловаў  неазначальнай формы ўтварыце формы ўсіх часоў</a:t>
            </a:r>
            <a:endParaRPr lang="ru-RU" sz="2800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9474424"/>
              </p:ext>
            </p:extLst>
          </p:nvPr>
        </p:nvGraphicFramePr>
        <p:xfrm>
          <a:off x="457200" y="1752600"/>
          <a:ext cx="8229600" cy="470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375230">
                <a:tc>
                  <a:txBody>
                    <a:bodyPr/>
                    <a:lstStyle/>
                    <a:p>
                      <a:pPr algn="ctr"/>
                      <a:r>
                        <a:rPr lang="be-BY" sz="2000" dirty="0">
                          <a:solidFill>
                            <a:srgbClr val="181818"/>
                          </a:solidFill>
                          <a:effectLst/>
                          <a:latin typeface="Times New Roman"/>
                          <a:ea typeface="Times New Roman"/>
                        </a:rPr>
                        <a:t>Інфінітыў 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e-BY" sz="2000" dirty="0">
                          <a:solidFill>
                            <a:srgbClr val="181818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Цяперашні час </a:t>
                      </a:r>
                      <a:endParaRPr lang="ru-RU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/>
                      <a:r>
                        <a:rPr lang="be-BY" sz="2000" dirty="0">
                          <a:solidFill>
                            <a:srgbClr val="181818"/>
                          </a:solidFill>
                          <a:effectLst/>
                          <a:latin typeface="Times New Roman"/>
                          <a:ea typeface="Times New Roman"/>
                        </a:rPr>
                        <a:t>(лік, асоба)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e-BY" sz="2000" dirty="0">
                          <a:solidFill>
                            <a:srgbClr val="181818"/>
                          </a:solidFill>
                          <a:effectLst/>
                          <a:latin typeface="Times New Roman"/>
                          <a:ea typeface="Times New Roman"/>
                        </a:rPr>
                        <a:t>Прошлы час</a:t>
                      </a:r>
                    </a:p>
                    <a:p>
                      <a:pPr algn="ctr"/>
                      <a:r>
                        <a:rPr lang="be-BY" sz="2000" dirty="0">
                          <a:solidFill>
                            <a:srgbClr val="181818"/>
                          </a:solidFill>
                          <a:effectLst/>
                          <a:latin typeface="Times New Roman"/>
                          <a:ea typeface="Times New Roman"/>
                        </a:rPr>
                        <a:t>(лік, род у адз. л.)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e-BY" sz="2000" dirty="0">
                          <a:solidFill>
                            <a:srgbClr val="181818"/>
                          </a:solidFill>
                          <a:effectLst/>
                          <a:latin typeface="Times New Roman"/>
                          <a:ea typeface="Times New Roman"/>
                        </a:rPr>
                        <a:t>Будучы час </a:t>
                      </a:r>
                    </a:p>
                    <a:p>
                      <a:pPr algn="ctr"/>
                      <a:r>
                        <a:rPr lang="be-BY" sz="2000" dirty="0">
                          <a:solidFill>
                            <a:srgbClr val="181818"/>
                          </a:solidFill>
                          <a:effectLst/>
                          <a:latin typeface="Times New Roman"/>
                          <a:ea typeface="Times New Roman"/>
                        </a:rPr>
                        <a:t>(лік, асоба)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33890">
                <a:tc>
                  <a:txBody>
                    <a:bodyPr/>
                    <a:lstStyle/>
                    <a:p>
                      <a:r>
                        <a:rPr lang="be-BY" sz="2400" b="1" dirty="0">
                          <a:solidFill>
                            <a:srgbClr val="181818"/>
                          </a:solidFill>
                          <a:effectLst/>
                          <a:latin typeface="Times New Roman"/>
                          <a:ea typeface="Times New Roman"/>
                        </a:rPr>
                        <a:t>сядзець 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be-BY" sz="2000" b="1" dirty="0">
                          <a:solidFill>
                            <a:srgbClr val="181818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(я) сяджу, 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be-BY" sz="2000" b="1" dirty="0">
                          <a:solidFill>
                            <a:srgbClr val="181818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(ты) сядз-іш, 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be-BY" sz="2000" b="1" dirty="0">
                          <a:solidFill>
                            <a:srgbClr val="181818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(ён) сядз-іць; 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be-BY" sz="2000" b="1" dirty="0">
                          <a:solidFill>
                            <a:srgbClr val="181818"/>
                          </a:solidFill>
                          <a:effectLst/>
                          <a:latin typeface="Times New Roman"/>
                          <a:ea typeface="Times New Roman"/>
                        </a:rPr>
                        <a:t>(мы) сядз-ім,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be-BY" sz="2000" b="1" dirty="0">
                          <a:solidFill>
                            <a:srgbClr val="181818"/>
                          </a:solidFill>
                          <a:effectLst/>
                          <a:latin typeface="Times New Roman"/>
                          <a:ea typeface="Times New Roman"/>
                        </a:rPr>
                        <a:t>(вы) седз-іце,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be-BY" sz="2000" b="1" dirty="0">
                        <a:solidFill>
                          <a:srgbClr val="181818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be-BY" sz="2000" b="1" dirty="0">
                          <a:solidFill>
                            <a:srgbClr val="181818"/>
                          </a:solidFill>
                          <a:effectLst/>
                          <a:latin typeface="Times New Roman"/>
                          <a:ea typeface="Times New Roman"/>
                        </a:rPr>
                        <a:t>(яны) сядз-яць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e-BY" sz="2000" b="1" dirty="0">
                          <a:solidFill>
                            <a:srgbClr val="181818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сядзеў </a:t>
                      </a:r>
                      <a:r>
                        <a:rPr kumimoji="0" lang="be-BY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81818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(адз. л. м.р.)</a:t>
                      </a:r>
                      <a:r>
                        <a:rPr lang="be-BY" sz="2000" b="1" dirty="0">
                          <a:solidFill>
                            <a:srgbClr val="181818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e-BY" sz="2000" b="1" dirty="0">
                          <a:solidFill>
                            <a:srgbClr val="181818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сядзел-а </a:t>
                      </a:r>
                      <a:r>
                        <a:rPr kumimoji="0" lang="be-BY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81818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(адз. л. ж.р. ці н.р.)</a:t>
                      </a:r>
                      <a:r>
                        <a:rPr lang="be-BY" sz="2000" b="1" dirty="0">
                          <a:solidFill>
                            <a:srgbClr val="181818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endParaRPr lang="ru-RU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r>
                        <a:rPr lang="be-BY" sz="2000" b="1" baseline="0" dirty="0">
                          <a:solidFill>
                            <a:srgbClr val="181818"/>
                          </a:solidFill>
                          <a:effectLst/>
                          <a:latin typeface="Times New Roman"/>
                          <a:ea typeface="Times New Roman"/>
                        </a:rPr>
                        <a:t> с</a:t>
                      </a:r>
                      <a:r>
                        <a:rPr lang="be-BY" sz="2000" b="1" dirty="0">
                          <a:solidFill>
                            <a:srgbClr val="181818"/>
                          </a:solidFill>
                          <a:effectLst/>
                          <a:latin typeface="Times New Roman"/>
                          <a:ea typeface="Times New Roman"/>
                        </a:rPr>
                        <a:t>ядзел-і (мн. л.)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e-BY" sz="2000" b="1" dirty="0">
                          <a:solidFill>
                            <a:srgbClr val="181818"/>
                          </a:solidFill>
                          <a:effectLst/>
                          <a:latin typeface="Times New Roman"/>
                          <a:ea typeface="Times New Roman"/>
                        </a:rPr>
                        <a:t>буду (будз-еш, будз-е; </a:t>
                      </a:r>
                    </a:p>
                    <a:p>
                      <a:r>
                        <a:rPr lang="be-BY" sz="2000" b="1" dirty="0">
                          <a:solidFill>
                            <a:srgbClr val="181818"/>
                          </a:solidFill>
                          <a:effectLst/>
                          <a:latin typeface="Times New Roman"/>
                          <a:ea typeface="Times New Roman"/>
                        </a:rPr>
                        <a:t>будз-ем, </a:t>
                      </a:r>
                    </a:p>
                    <a:p>
                      <a:r>
                        <a:rPr lang="be-BY" sz="2000" b="1" dirty="0">
                          <a:solidFill>
                            <a:srgbClr val="181818"/>
                          </a:solidFill>
                          <a:effectLst/>
                          <a:latin typeface="Times New Roman"/>
                          <a:ea typeface="Times New Roman"/>
                        </a:rPr>
                        <a:t>будз-еце, </a:t>
                      </a:r>
                    </a:p>
                    <a:p>
                      <a:r>
                        <a:rPr lang="be-BY" sz="2000" b="1" dirty="0">
                          <a:solidFill>
                            <a:srgbClr val="181818"/>
                          </a:solidFill>
                          <a:effectLst/>
                          <a:latin typeface="Times New Roman"/>
                          <a:ea typeface="Times New Roman"/>
                        </a:rPr>
                        <a:t>буд-уць) сядзець</a:t>
                      </a:r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6018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be-BY" sz="2800" b="1" dirty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Ад дзеясловаў  неазначальнай формы ўтварыце формы ўсіх часоў</a:t>
            </a:r>
            <a:endParaRPr lang="ru-RU" sz="2800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9844699"/>
              </p:ext>
            </p:extLst>
          </p:nvPr>
        </p:nvGraphicFramePr>
        <p:xfrm>
          <a:off x="457200" y="1752600"/>
          <a:ext cx="8229600" cy="4585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674504">
                <a:tc>
                  <a:txBody>
                    <a:bodyPr/>
                    <a:lstStyle/>
                    <a:p>
                      <a:pPr algn="ctr"/>
                      <a:r>
                        <a:rPr lang="be-BY" sz="2000" dirty="0">
                          <a:solidFill>
                            <a:srgbClr val="181818"/>
                          </a:solidFill>
                          <a:effectLst/>
                          <a:latin typeface="Times New Roman"/>
                          <a:ea typeface="Times New Roman"/>
                        </a:rPr>
                        <a:t>Інфінітыў 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e-BY" sz="2000" dirty="0">
                          <a:solidFill>
                            <a:srgbClr val="181818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Цяперашні час </a:t>
                      </a:r>
                      <a:endParaRPr lang="ru-RU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/>
                      <a:r>
                        <a:rPr lang="be-BY" sz="2000" dirty="0">
                          <a:solidFill>
                            <a:srgbClr val="181818"/>
                          </a:solidFill>
                          <a:effectLst/>
                          <a:latin typeface="Times New Roman"/>
                          <a:ea typeface="Times New Roman"/>
                        </a:rPr>
                        <a:t>(лік, асоба)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e-BY" sz="2000" dirty="0">
                          <a:solidFill>
                            <a:srgbClr val="181818"/>
                          </a:solidFill>
                          <a:effectLst/>
                          <a:latin typeface="Times New Roman"/>
                          <a:ea typeface="Times New Roman"/>
                        </a:rPr>
                        <a:t>Прошлы час</a:t>
                      </a:r>
                    </a:p>
                    <a:p>
                      <a:pPr algn="ctr"/>
                      <a:r>
                        <a:rPr lang="be-BY" sz="2000" dirty="0">
                          <a:solidFill>
                            <a:srgbClr val="181818"/>
                          </a:solidFill>
                          <a:effectLst/>
                          <a:latin typeface="Times New Roman"/>
                          <a:ea typeface="Times New Roman"/>
                        </a:rPr>
                        <a:t>(лік, род у адз. л.)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be-BY" sz="2000" dirty="0">
                          <a:solidFill>
                            <a:srgbClr val="181818"/>
                          </a:solidFill>
                          <a:effectLst/>
                          <a:latin typeface="Times New Roman"/>
                          <a:ea typeface="Times New Roman"/>
                        </a:rPr>
                        <a:t>Будучы час </a:t>
                      </a:r>
                    </a:p>
                    <a:p>
                      <a:pPr algn="ctr"/>
                      <a:r>
                        <a:rPr lang="be-BY" sz="2000" dirty="0">
                          <a:solidFill>
                            <a:srgbClr val="181818"/>
                          </a:solidFill>
                          <a:effectLst/>
                          <a:latin typeface="Times New Roman"/>
                          <a:ea typeface="Times New Roman"/>
                        </a:rPr>
                        <a:t>(лік, асоба)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004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e-BY" sz="2400" b="1" dirty="0">
                          <a:solidFill>
                            <a:srgbClr val="181818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устаць</a:t>
                      </a:r>
                      <a:endParaRPr kumimoji="0" lang="ru-RU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зак</a:t>
                      </a:r>
                      <a:r>
                        <a:rPr lang="ru-RU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тр.)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be-BY" sz="2000" b="1" dirty="0"/>
                        <a:t>           ___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be-BY" sz="2000" b="1" dirty="0">
                          <a:solidFill>
                            <a:srgbClr val="181818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(я, ты, ён –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be-BY" sz="2000" b="1" dirty="0">
                          <a:solidFill>
                            <a:srgbClr val="181818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адз. л. м.р.) устаў, </a:t>
                      </a:r>
                      <a:r>
                        <a:rPr lang="be-BY" sz="1600" b="1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be-BY" sz="2000" b="1" dirty="0">
                          <a:solidFill>
                            <a:srgbClr val="181818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(адз. л., ж.р. ці н.р.) устала, </a:t>
                      </a:r>
                      <a:endParaRPr lang="ru-BY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be-BY" sz="2000" b="1" dirty="0">
                          <a:solidFill>
                            <a:srgbClr val="181818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(мн. л.) усталі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2000" b="1" dirty="0"/>
                    </a:p>
                    <a:p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e-BY" sz="2000" b="1" dirty="0">
                          <a:solidFill>
                            <a:srgbClr val="181818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устан-у, устан-еш, устан-е; устан-ем, устан-еце, устан-уць</a:t>
                      </a:r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1248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e-BY" sz="2800" b="1" dirty="0">
                <a:solidFill>
                  <a:srgbClr val="1F497D">
                    <a:lumMod val="50000"/>
                  </a:srgbClr>
                </a:solidFill>
                <a:latin typeface="Times New Roman"/>
                <a:ea typeface="Times New Roman"/>
              </a:rPr>
              <a:t>Ад дзеясловаў  неазначальнай формы ўтварыце формы ўсіх часоў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2798588"/>
              </p:ext>
            </p:extLst>
          </p:nvPr>
        </p:nvGraphicFramePr>
        <p:xfrm>
          <a:off x="426128" y="1556792"/>
          <a:ext cx="8271016" cy="4421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92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197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60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60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47195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be-BY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81818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Інфінітыў </a:t>
                      </a:r>
                      <a:endParaRPr kumimoji="0" lang="ru-RU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be-BY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81818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Цяперашні час </a:t>
                      </a:r>
                      <a:r>
                        <a:rPr kumimoji="0" lang="be-BY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81818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(лік, асоба)</a:t>
                      </a:r>
                      <a:endParaRPr kumimoji="0" lang="ru-RU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be-BY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81818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Прошлы час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be-BY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81818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(лік, род у адз. л.)</a:t>
                      </a:r>
                      <a:endParaRPr kumimoji="0" lang="ru-RU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be-BY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81818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Будучы час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be-BY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81818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(лік, асоба)</a:t>
                      </a:r>
                      <a:endParaRPr kumimoji="0" lang="ru-RU" sz="2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4913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be-BY" sz="2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81818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  </a:t>
                      </a:r>
                      <a:r>
                        <a:rPr lang="be-BY" sz="2000" b="1" dirty="0">
                          <a:solidFill>
                            <a:srgbClr val="181818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уставаць (незак. тр.)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e-BY" sz="2000" b="1" dirty="0">
                          <a:solidFill>
                            <a:srgbClr val="181818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уста-ю, уста-еш, уста-е; уста-ём, уста-яце, уста-юць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e-BY" sz="2000" b="1" dirty="0">
                          <a:solidFill>
                            <a:srgbClr val="181818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уставаў, уставала, уставалі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e-BY" sz="2000" b="1" dirty="0">
                          <a:solidFill>
                            <a:srgbClr val="181818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буду (будз-еш, будз-е; будз-ем, будз-еце, буд-уць) уставаць</a:t>
                      </a:r>
                      <a:endParaRPr lang="ru-RU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8996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F5EB46-5266-4212-A3A6-D352A49E8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BY"/>
          </a:p>
        </p:txBody>
      </p:sp>
      <p:pic>
        <p:nvPicPr>
          <p:cNvPr id="2050" name="Picture 2" descr="TWIN - TWIN - Боты для Битрикс24, amoCRM, Телеграм, ВКонтакте и другие  интеграции - ChatGPT">
            <a:extLst>
              <a:ext uri="{FF2B5EF4-FFF2-40B4-BE49-F238E27FC236}">
                <a16:creationId xmlns:a16="http://schemas.microsoft.com/office/drawing/2014/main" id="{C9AA4FFE-3F4A-40E6-AF27-0B9727A5E3F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720" y="1988840"/>
            <a:ext cx="8660560" cy="2570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329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4CCCD7-F0C6-4D48-9CC1-75E676B920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BY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4724021F-A3FD-4768-A8EF-5425D93C869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3476170"/>
              </p:ext>
            </p:extLst>
          </p:nvPr>
        </p:nvGraphicFramePr>
        <p:xfrm>
          <a:off x="107504" y="116632"/>
          <a:ext cx="8870539" cy="6616659"/>
        </p:xfrm>
        <a:graphic>
          <a:graphicData uri="http://schemas.openxmlformats.org/drawingml/2006/table">
            <a:tbl>
              <a:tblPr firstRow="1" firstCol="1" bandRow="1">
                <a:tableStyleId>{C4B1156A-380E-4F78-BDF5-A606A8083BF9}</a:tableStyleId>
              </a:tblPr>
              <a:tblGrid>
                <a:gridCol w="3360491">
                  <a:extLst>
                    <a:ext uri="{9D8B030D-6E8A-4147-A177-3AD203B41FA5}">
                      <a16:colId xmlns:a16="http://schemas.microsoft.com/office/drawing/2014/main" val="2541565673"/>
                    </a:ext>
                  </a:extLst>
                </a:gridCol>
                <a:gridCol w="2717121">
                  <a:extLst>
                    <a:ext uri="{9D8B030D-6E8A-4147-A177-3AD203B41FA5}">
                      <a16:colId xmlns:a16="http://schemas.microsoft.com/office/drawing/2014/main" val="1556247333"/>
                    </a:ext>
                  </a:extLst>
                </a:gridCol>
                <a:gridCol w="2792927">
                  <a:extLst>
                    <a:ext uri="{9D8B030D-6E8A-4147-A177-3AD203B41FA5}">
                      <a16:colId xmlns:a16="http://schemas.microsoft.com/office/drawing/2014/main" val="2727047777"/>
                    </a:ext>
                  </a:extLst>
                </a:gridCol>
              </a:tblGrid>
              <a:tr h="2587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e-BY" sz="1600" b="1" dirty="0">
                          <a:solidFill>
                            <a:srgbClr val="181818"/>
                          </a:solidFill>
                          <a:effectLst/>
                        </a:rPr>
                        <a:t>Прыклад</a:t>
                      </a:r>
                      <a:endParaRPr lang="ru-BY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512" marR="5051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e-BY" sz="1600" b="1" dirty="0">
                          <a:solidFill>
                            <a:srgbClr val="181818"/>
                          </a:solidFill>
                          <a:effectLst/>
                        </a:rPr>
                        <a:t>Прычына памылкі</a:t>
                      </a:r>
                      <a:endParaRPr lang="ru-BY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512" marR="5051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e-BY" sz="1600" b="1" dirty="0">
                          <a:solidFill>
                            <a:srgbClr val="181818"/>
                          </a:solidFill>
                          <a:effectLst/>
                        </a:rPr>
                        <a:t>Правільны варыянт</a:t>
                      </a:r>
                      <a:endParaRPr lang="ru-BY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512" marR="50512" marT="0" marB="0"/>
                </a:tc>
                <a:extLst>
                  <a:ext uri="{0D108BD9-81ED-4DB2-BD59-A6C34878D82A}">
                    <a16:rowId xmlns:a16="http://schemas.microsoft.com/office/drawing/2014/main" val="1438055182"/>
                  </a:ext>
                </a:extLst>
              </a:tr>
              <a:tr h="21981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BY" sz="2000" b="1" dirty="0" err="1">
                          <a:effectLst/>
                        </a:rPr>
                        <a:t>Калі</a:t>
                      </a:r>
                      <a:r>
                        <a:rPr lang="ru-BY" sz="2000" b="1" dirty="0">
                          <a:effectLst/>
                        </a:rPr>
                        <a:t> </a:t>
                      </a:r>
                      <a:r>
                        <a:rPr lang="ru-BY" sz="2000" b="1" dirty="0" err="1">
                          <a:effectLst/>
                        </a:rPr>
                        <a:t>ён</a:t>
                      </a:r>
                      <a:r>
                        <a:rPr lang="ru-BY" sz="2000" b="1" dirty="0">
                          <a:effectLst/>
                        </a:rPr>
                        <a:t> </a:t>
                      </a:r>
                      <a:r>
                        <a:rPr lang="ru-BY" sz="2000" b="1" dirty="0" err="1">
                          <a:effectLst/>
                        </a:rPr>
                        <a:t>прачытваў</a:t>
                      </a:r>
                      <a:r>
                        <a:rPr lang="ru-BY" sz="2000" b="1" dirty="0">
                          <a:effectLst/>
                        </a:rPr>
                        <a:t> </a:t>
                      </a:r>
                      <a:r>
                        <a:rPr lang="ru-BY" sz="2000" b="1" dirty="0" err="1">
                          <a:effectLst/>
                        </a:rPr>
                        <a:t>кнігу</a:t>
                      </a:r>
                      <a:r>
                        <a:rPr lang="ru-BY" sz="2000" b="1" dirty="0">
                          <a:effectLst/>
                        </a:rPr>
                        <a:t>, я яму </a:t>
                      </a:r>
                      <a:r>
                        <a:rPr lang="ru-BY" sz="2000" b="1" dirty="0" err="1">
                          <a:effectLst/>
                        </a:rPr>
                        <a:t>тэлефанаваў</a:t>
                      </a:r>
                      <a:r>
                        <a:rPr lang="ru-BY" sz="2000" b="1" dirty="0">
                          <a:effectLst/>
                        </a:rPr>
                        <a:t>.</a:t>
                      </a:r>
                      <a:endParaRPr lang="ru-BY" sz="1600" b="1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BY" sz="1000" dirty="0">
                          <a:solidFill>
                            <a:srgbClr val="181818"/>
                          </a:solidFill>
                          <a:effectLst/>
                        </a:rPr>
                        <a:t> </a:t>
                      </a:r>
                      <a:endParaRPr lang="ru-BY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512" marR="5051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BY" sz="1600" b="1" dirty="0">
                          <a:effectLst/>
                        </a:rPr>
                        <a:t>“</a:t>
                      </a:r>
                      <a:r>
                        <a:rPr lang="ru-BY" sz="1600" b="1" dirty="0" err="1">
                          <a:effectLst/>
                        </a:rPr>
                        <a:t>прачытваў</a:t>
                      </a:r>
                      <a:r>
                        <a:rPr lang="ru-BY" sz="1600" b="1" dirty="0">
                          <a:effectLst/>
                        </a:rPr>
                        <a:t>” — </a:t>
                      </a:r>
                      <a:r>
                        <a:rPr lang="ru-BY" sz="1600" b="1" dirty="0" err="1">
                          <a:effectLst/>
                        </a:rPr>
                        <a:t>недарэчны</a:t>
                      </a:r>
                      <a:r>
                        <a:rPr lang="ru-BY" sz="1600" b="1" dirty="0">
                          <a:effectLst/>
                        </a:rPr>
                        <a:t> </a:t>
                      </a:r>
                      <a:r>
                        <a:rPr lang="ru-BY" sz="1600" b="1" dirty="0" err="1">
                          <a:effectLst/>
                        </a:rPr>
                        <a:t>дзеяслоў</a:t>
                      </a:r>
                      <a:r>
                        <a:rPr lang="ru-BY" sz="1600" b="1" dirty="0">
                          <a:effectLst/>
                        </a:rPr>
                        <a:t>, </a:t>
                      </a:r>
                      <a:r>
                        <a:rPr lang="ru-BY" sz="1600" b="1" dirty="0" err="1">
                          <a:effectLst/>
                        </a:rPr>
                        <a:t>бо</a:t>
                      </a:r>
                      <a:r>
                        <a:rPr lang="ru-BY" sz="1600" b="1" dirty="0">
                          <a:effectLst/>
                        </a:rPr>
                        <a:t> </a:t>
                      </a:r>
                      <a:r>
                        <a:rPr lang="ru-BY" sz="1600" b="1" dirty="0" err="1">
                          <a:effectLst/>
                        </a:rPr>
                        <a:t>прачытваць</a:t>
                      </a:r>
                      <a:r>
                        <a:rPr lang="ru-BY" sz="1600" b="1" dirty="0">
                          <a:effectLst/>
                        </a:rPr>
                        <a:t> — форма не</a:t>
                      </a:r>
                      <a:r>
                        <a:rPr lang="be-BY" sz="1600" b="1" dirty="0">
                          <a:effectLst/>
                        </a:rPr>
                        <a:t>законча</a:t>
                      </a:r>
                      <a:r>
                        <a:rPr lang="ru-BY" sz="1600" b="1" dirty="0">
                          <a:effectLst/>
                        </a:rPr>
                        <a:t>нага </a:t>
                      </a:r>
                      <a:r>
                        <a:rPr lang="ru-BY" sz="1600" b="1" dirty="0" err="1">
                          <a:effectLst/>
                        </a:rPr>
                        <a:t>трывання</a:t>
                      </a:r>
                      <a:r>
                        <a:rPr lang="ru-BY" sz="1600" b="1" dirty="0">
                          <a:effectLst/>
                        </a:rPr>
                        <a:t>, але з </a:t>
                      </a:r>
                      <a:r>
                        <a:rPr lang="ru-BY" sz="1600" b="1" dirty="0" err="1">
                          <a:effectLst/>
                        </a:rPr>
                        <a:t>прыстаўкай</a:t>
                      </a:r>
                      <a:r>
                        <a:rPr lang="ru-BY" sz="1600" b="1" dirty="0">
                          <a:effectLst/>
                        </a:rPr>
                        <a:t>, якая часта </a:t>
                      </a:r>
                      <a:r>
                        <a:rPr lang="ru-BY" sz="1600" b="1" dirty="0" err="1">
                          <a:effectLst/>
                        </a:rPr>
                        <a:t>надае</a:t>
                      </a:r>
                      <a:r>
                        <a:rPr lang="ru-BY" sz="1600" b="1" dirty="0">
                          <a:effectLst/>
                        </a:rPr>
                        <a:t> </a:t>
                      </a:r>
                      <a:r>
                        <a:rPr lang="ru-BY" sz="1600" b="1" dirty="0" err="1">
                          <a:effectLst/>
                        </a:rPr>
                        <a:t>значэнне</a:t>
                      </a:r>
                      <a:r>
                        <a:rPr lang="ru-BY" sz="1600" b="1" dirty="0">
                          <a:effectLst/>
                        </a:rPr>
                        <a:t> </a:t>
                      </a:r>
                      <a:r>
                        <a:rPr lang="ru-BY" sz="1600" b="1" dirty="0" err="1">
                          <a:effectLst/>
                        </a:rPr>
                        <a:t>завершанасці</a:t>
                      </a:r>
                      <a:r>
                        <a:rPr lang="ru-BY" sz="1600" b="1" dirty="0">
                          <a:effectLst/>
                        </a:rPr>
                        <a:t>.</a:t>
                      </a:r>
                      <a:endParaRPr lang="ru-BY" sz="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512" marR="505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BY" sz="2000" b="1" dirty="0" err="1">
                          <a:effectLst/>
                        </a:rPr>
                        <a:t>Калі</a:t>
                      </a:r>
                      <a:r>
                        <a:rPr lang="ru-BY" sz="2000" b="1" dirty="0">
                          <a:effectLst/>
                        </a:rPr>
                        <a:t> </a:t>
                      </a:r>
                      <a:r>
                        <a:rPr lang="ru-BY" sz="2000" b="1" dirty="0" err="1">
                          <a:effectLst/>
                        </a:rPr>
                        <a:t>ён</a:t>
                      </a:r>
                      <a:r>
                        <a:rPr lang="ru-BY" sz="2000" b="1" dirty="0">
                          <a:effectLst/>
                        </a:rPr>
                        <a:t> </a:t>
                      </a:r>
                      <a:r>
                        <a:rPr lang="ru-BY" sz="2000" b="1" dirty="0" err="1">
                          <a:effectLst/>
                        </a:rPr>
                        <a:t>чытаў</a:t>
                      </a:r>
                      <a:r>
                        <a:rPr lang="ru-BY" sz="2000" b="1" dirty="0">
                          <a:effectLst/>
                        </a:rPr>
                        <a:t> </a:t>
                      </a:r>
                      <a:r>
                        <a:rPr lang="ru-BY" sz="2000" b="1" dirty="0" err="1">
                          <a:effectLst/>
                        </a:rPr>
                        <a:t>кнігу</a:t>
                      </a:r>
                      <a:r>
                        <a:rPr lang="ru-BY" sz="2000" b="1" dirty="0">
                          <a:effectLst/>
                        </a:rPr>
                        <a:t>, я яму </a:t>
                      </a:r>
                      <a:r>
                        <a:rPr lang="ru-BY" sz="2000" b="1" dirty="0" err="1">
                          <a:effectLst/>
                        </a:rPr>
                        <a:t>тэлефанаваў</a:t>
                      </a:r>
                      <a:r>
                        <a:rPr lang="ru-BY" sz="2000" b="1" dirty="0">
                          <a:effectLst/>
                        </a:rPr>
                        <a:t>.</a:t>
                      </a:r>
                      <a:endParaRPr lang="ru-BY" sz="1600" b="1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BY" sz="1000" dirty="0">
                          <a:solidFill>
                            <a:srgbClr val="181818"/>
                          </a:solidFill>
                          <a:effectLst/>
                        </a:rPr>
                        <a:t> </a:t>
                      </a:r>
                      <a:endParaRPr lang="ru-BY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512" marR="50512" marT="0" marB="0"/>
                </a:tc>
                <a:extLst>
                  <a:ext uri="{0D108BD9-81ED-4DB2-BD59-A6C34878D82A}">
                    <a16:rowId xmlns:a16="http://schemas.microsoft.com/office/drawing/2014/main" val="38826753"/>
                  </a:ext>
                </a:extLst>
              </a:tr>
              <a:tr h="13263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BY" sz="2000" b="1" dirty="0">
                          <a:effectLst/>
                        </a:rPr>
                        <a:t>Я </a:t>
                      </a:r>
                      <a:r>
                        <a:rPr lang="ru-BY" sz="2000" b="1" dirty="0" err="1">
                          <a:effectLst/>
                        </a:rPr>
                        <a:t>ўжо</a:t>
                      </a:r>
                      <a:r>
                        <a:rPr lang="ru-BY" sz="2000" b="1" dirty="0">
                          <a:effectLst/>
                        </a:rPr>
                        <a:t> </a:t>
                      </a:r>
                      <a:r>
                        <a:rPr lang="ru-BY" sz="2000" b="1" dirty="0" err="1">
                          <a:effectLst/>
                        </a:rPr>
                        <a:t>пішу</a:t>
                      </a:r>
                      <a:r>
                        <a:rPr lang="ru-BY" sz="2000" b="1" dirty="0">
                          <a:effectLst/>
                        </a:rPr>
                        <a:t> </a:t>
                      </a:r>
                      <a:r>
                        <a:rPr lang="ru-BY" sz="2000" b="1" dirty="0" err="1">
                          <a:effectLst/>
                        </a:rPr>
                        <a:t>дыплом</a:t>
                      </a:r>
                      <a:r>
                        <a:rPr lang="ru-BY" sz="2000" b="1" dirty="0">
                          <a:effectLst/>
                        </a:rPr>
                        <a:t>, </a:t>
                      </a:r>
                      <a:r>
                        <a:rPr lang="ru-BY" sz="2000" b="1" dirty="0" err="1">
                          <a:effectLst/>
                        </a:rPr>
                        <a:t>калі</a:t>
                      </a:r>
                      <a:r>
                        <a:rPr lang="ru-BY" sz="2000" b="1" dirty="0">
                          <a:effectLst/>
                        </a:rPr>
                        <a:t> </a:t>
                      </a:r>
                      <a:r>
                        <a:rPr lang="ru-BY" sz="2000" b="1" dirty="0" err="1">
                          <a:effectLst/>
                        </a:rPr>
                        <a:t>ён</a:t>
                      </a:r>
                      <a:r>
                        <a:rPr lang="ru-BY" sz="2000" b="1" dirty="0">
                          <a:effectLst/>
                        </a:rPr>
                        <a:t> мне </a:t>
                      </a:r>
                      <a:r>
                        <a:rPr lang="ru-BY" sz="2000" b="1" dirty="0" err="1">
                          <a:effectLst/>
                        </a:rPr>
                        <a:t>патэлефанаваў</a:t>
                      </a:r>
                      <a:r>
                        <a:rPr lang="ru-BY" sz="2000" b="1" dirty="0">
                          <a:effectLst/>
                        </a:rPr>
                        <a:t>.</a:t>
                      </a:r>
                      <a:endParaRPr lang="ru-BY" sz="1600" b="1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BY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512" marR="5051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e-BY" sz="1600" b="1" dirty="0">
                          <a:effectLst/>
                        </a:rPr>
                        <a:t>з</a:t>
                      </a:r>
                      <a:r>
                        <a:rPr lang="ru-BY" sz="1600" b="1" dirty="0" err="1">
                          <a:effectLst/>
                        </a:rPr>
                        <a:t>мешванне</a:t>
                      </a:r>
                      <a:r>
                        <a:rPr lang="ru-BY" sz="1600" b="1" dirty="0">
                          <a:effectLst/>
                        </a:rPr>
                        <a:t> </a:t>
                      </a:r>
                      <a:r>
                        <a:rPr lang="ru-BY" sz="1600" b="1" dirty="0" err="1">
                          <a:effectLst/>
                        </a:rPr>
                        <a:t>цяперашняга</a:t>
                      </a:r>
                      <a:r>
                        <a:rPr lang="ru-BY" sz="1600" b="1" dirty="0">
                          <a:effectLst/>
                        </a:rPr>
                        <a:t> і </a:t>
                      </a:r>
                      <a:r>
                        <a:rPr lang="be-BY" sz="1600" b="1" dirty="0">
                          <a:effectLst/>
                        </a:rPr>
                        <a:t>прош</a:t>
                      </a:r>
                      <a:r>
                        <a:rPr lang="ru-BY" sz="1600" b="1" dirty="0">
                          <a:effectLst/>
                        </a:rPr>
                        <a:t>лага часу </a:t>
                      </a:r>
                      <a:r>
                        <a:rPr lang="ru-BY" sz="1600" b="1" dirty="0" err="1">
                          <a:effectLst/>
                        </a:rPr>
                        <a:t>пры</a:t>
                      </a:r>
                      <a:r>
                        <a:rPr lang="ru-BY" sz="1600" b="1" dirty="0">
                          <a:effectLst/>
                        </a:rPr>
                        <a:t> </a:t>
                      </a:r>
                      <a:r>
                        <a:rPr lang="ru-BY" sz="1600" b="1" dirty="0" err="1">
                          <a:effectLst/>
                        </a:rPr>
                        <a:t>апісанні</a:t>
                      </a:r>
                      <a:r>
                        <a:rPr lang="ru-BY" sz="1600" b="1" dirty="0">
                          <a:effectLst/>
                        </a:rPr>
                        <a:t> </a:t>
                      </a:r>
                      <a:r>
                        <a:rPr lang="ru-BY" sz="1600" b="1" dirty="0" err="1">
                          <a:effectLst/>
                        </a:rPr>
                        <a:t>мінулых</a:t>
                      </a:r>
                      <a:r>
                        <a:rPr lang="ru-BY" sz="1600" b="1" dirty="0">
                          <a:effectLst/>
                        </a:rPr>
                        <a:t> </a:t>
                      </a:r>
                      <a:r>
                        <a:rPr lang="ru-BY" sz="1600" b="1" dirty="0" err="1">
                          <a:effectLst/>
                        </a:rPr>
                        <a:t>падзей</a:t>
                      </a:r>
                      <a:r>
                        <a:rPr lang="ru-BY" sz="1600" b="1" dirty="0">
                          <a:effectLst/>
                        </a:rPr>
                        <a:t>.</a:t>
                      </a:r>
                      <a:endParaRPr lang="ru-BY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512" marR="505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BY" sz="2000" b="1" dirty="0">
                          <a:effectLst/>
                        </a:rPr>
                        <a:t>Я </a:t>
                      </a:r>
                      <a:r>
                        <a:rPr lang="ru-BY" sz="2000" b="1" dirty="0" err="1">
                          <a:effectLst/>
                        </a:rPr>
                        <a:t>ўжо</a:t>
                      </a:r>
                      <a:r>
                        <a:rPr lang="ru-BY" sz="2000" b="1" dirty="0">
                          <a:effectLst/>
                        </a:rPr>
                        <a:t> </a:t>
                      </a:r>
                      <a:r>
                        <a:rPr lang="ru-BY" sz="2000" b="1" dirty="0" err="1">
                          <a:effectLst/>
                        </a:rPr>
                        <a:t>пісаў</a:t>
                      </a:r>
                      <a:r>
                        <a:rPr lang="ru-BY" sz="2000" b="1" dirty="0">
                          <a:effectLst/>
                        </a:rPr>
                        <a:t> </a:t>
                      </a:r>
                      <a:r>
                        <a:rPr lang="ru-BY" sz="2000" b="1" dirty="0" err="1">
                          <a:effectLst/>
                        </a:rPr>
                        <a:t>дыплом</a:t>
                      </a:r>
                      <a:r>
                        <a:rPr lang="ru-BY" sz="2000" b="1" dirty="0">
                          <a:effectLst/>
                        </a:rPr>
                        <a:t>, </a:t>
                      </a:r>
                      <a:r>
                        <a:rPr lang="ru-BY" sz="2000" b="1" dirty="0" err="1">
                          <a:effectLst/>
                        </a:rPr>
                        <a:t>калі</a:t>
                      </a:r>
                      <a:r>
                        <a:rPr lang="ru-BY" sz="2000" b="1" dirty="0">
                          <a:effectLst/>
                        </a:rPr>
                        <a:t> </a:t>
                      </a:r>
                      <a:r>
                        <a:rPr lang="ru-BY" sz="2000" b="1" dirty="0" err="1">
                          <a:effectLst/>
                        </a:rPr>
                        <a:t>ён</a:t>
                      </a:r>
                      <a:r>
                        <a:rPr lang="ru-BY" sz="2000" b="1" dirty="0">
                          <a:effectLst/>
                        </a:rPr>
                        <a:t> мне </a:t>
                      </a:r>
                      <a:r>
                        <a:rPr lang="ru-BY" sz="2000" b="1" dirty="0" err="1">
                          <a:effectLst/>
                        </a:rPr>
                        <a:t>патэлефанаваў</a:t>
                      </a:r>
                      <a:r>
                        <a:rPr lang="ru-BY" sz="2000" b="1" dirty="0">
                          <a:effectLst/>
                        </a:rPr>
                        <a:t>.</a:t>
                      </a:r>
                      <a:endParaRPr lang="ru-BY" sz="1600" b="1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BY" sz="1000" dirty="0">
                          <a:solidFill>
                            <a:srgbClr val="181818"/>
                          </a:solidFill>
                          <a:effectLst/>
                        </a:rPr>
                        <a:t> </a:t>
                      </a:r>
                      <a:endParaRPr lang="ru-BY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512" marR="50512" marT="0" marB="0"/>
                </a:tc>
                <a:extLst>
                  <a:ext uri="{0D108BD9-81ED-4DB2-BD59-A6C34878D82A}">
                    <a16:rowId xmlns:a16="http://schemas.microsoft.com/office/drawing/2014/main" val="2797105540"/>
                  </a:ext>
                </a:extLst>
              </a:tr>
              <a:tr h="14879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BY" sz="2000" b="1" dirty="0" err="1">
                          <a:effectLst/>
                        </a:rPr>
                        <a:t>Ён</a:t>
                      </a:r>
                      <a:r>
                        <a:rPr lang="ru-BY" sz="2000" b="1" dirty="0">
                          <a:effectLst/>
                        </a:rPr>
                        <a:t> </a:t>
                      </a:r>
                      <a:r>
                        <a:rPr lang="ru-BY" sz="2000" b="1" dirty="0" err="1">
                          <a:effectLst/>
                        </a:rPr>
                        <a:t>доўга</a:t>
                      </a:r>
                      <a:r>
                        <a:rPr lang="ru-BY" sz="2000" b="1" dirty="0">
                          <a:effectLst/>
                        </a:rPr>
                        <a:t> </a:t>
                      </a:r>
                      <a:r>
                        <a:rPr lang="be-BY" sz="2000" b="1" dirty="0">
                          <a:effectLst/>
                        </a:rPr>
                        <a:t>піша</a:t>
                      </a:r>
                      <a:r>
                        <a:rPr lang="ru-BY" sz="2000" b="1" dirty="0">
                          <a:effectLst/>
                        </a:rPr>
                        <a:t> </a:t>
                      </a:r>
                      <a:r>
                        <a:rPr lang="ru-BY" sz="2000" b="1" dirty="0" err="1">
                          <a:effectLst/>
                        </a:rPr>
                        <a:t>праект</a:t>
                      </a:r>
                      <a:r>
                        <a:rPr lang="ru-BY" sz="2000" b="1" dirty="0">
                          <a:effectLst/>
                        </a:rPr>
                        <a:t>, але </a:t>
                      </a:r>
                      <a:r>
                        <a:rPr lang="ru-BY" sz="2000" b="1" dirty="0" err="1">
                          <a:effectLst/>
                        </a:rPr>
                        <a:t>ўсё</a:t>
                      </a:r>
                      <a:r>
                        <a:rPr lang="ru-BY" sz="2000" b="1" dirty="0">
                          <a:effectLst/>
                        </a:rPr>
                        <a:t> </a:t>
                      </a:r>
                      <a:r>
                        <a:rPr lang="ru-BY" sz="2000" b="1" dirty="0" err="1">
                          <a:effectLst/>
                        </a:rPr>
                        <a:t>роўна</a:t>
                      </a:r>
                      <a:r>
                        <a:rPr lang="ru-BY" sz="2000" b="1" dirty="0">
                          <a:effectLst/>
                        </a:rPr>
                        <a:t> не </a:t>
                      </a:r>
                      <a:r>
                        <a:rPr lang="ru-BY" sz="2000" b="1" dirty="0" err="1">
                          <a:effectLst/>
                        </a:rPr>
                        <a:t>паспеў</a:t>
                      </a:r>
                      <a:r>
                        <a:rPr lang="ru-BY" sz="2000" b="1" dirty="0">
                          <a:effectLst/>
                        </a:rPr>
                        <a:t>.</a:t>
                      </a:r>
                      <a:endParaRPr lang="ru-BY" sz="1600" b="1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BY" sz="1000" dirty="0">
                          <a:solidFill>
                            <a:srgbClr val="181818"/>
                          </a:solidFill>
                          <a:effectLst/>
                        </a:rPr>
                        <a:t> </a:t>
                      </a:r>
                      <a:endParaRPr lang="ru-BY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512" marR="5051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e-BY" sz="1600" b="1" dirty="0">
                          <a:effectLst/>
                        </a:rPr>
                        <a:t>піша</a:t>
                      </a:r>
                      <a:r>
                        <a:rPr lang="ru-BY" sz="1600" dirty="0">
                          <a:effectLst/>
                        </a:rPr>
                        <a:t> – </a:t>
                      </a:r>
                      <a:r>
                        <a:rPr lang="ru-BY" sz="1600" dirty="0" err="1">
                          <a:effectLst/>
                        </a:rPr>
                        <a:t>дзеясло</a:t>
                      </a:r>
                      <a:r>
                        <a:rPr lang="be-BY" sz="1600" dirty="0">
                          <a:effectLst/>
                        </a:rPr>
                        <a:t>ў цяперашняга часу</a:t>
                      </a:r>
                      <a:r>
                        <a:rPr lang="ru-BY" sz="1600" dirty="0">
                          <a:effectLst/>
                        </a:rPr>
                        <a:t>, </a:t>
                      </a:r>
                      <a:r>
                        <a:rPr lang="be-BY" sz="1600" dirty="0">
                          <a:effectLst/>
                        </a:rPr>
                        <a:t>паспеў – прошлага.  </a:t>
                      </a:r>
                      <a:endParaRPr lang="ru-BY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512" marR="5051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BY" sz="2000" b="1" dirty="0" err="1">
                          <a:effectLst/>
                        </a:rPr>
                        <a:t>Ён</a:t>
                      </a:r>
                      <a:r>
                        <a:rPr lang="ru-BY" sz="2000" b="1" dirty="0">
                          <a:effectLst/>
                        </a:rPr>
                        <a:t> </a:t>
                      </a:r>
                      <a:r>
                        <a:rPr lang="ru-BY" sz="2000" b="1" dirty="0" err="1">
                          <a:effectLst/>
                        </a:rPr>
                        <a:t>доўга</a:t>
                      </a:r>
                      <a:r>
                        <a:rPr lang="ru-BY" sz="2000" b="1" dirty="0">
                          <a:effectLst/>
                        </a:rPr>
                        <a:t> </a:t>
                      </a:r>
                      <a:r>
                        <a:rPr lang="be-BY" sz="2000" b="1" dirty="0">
                          <a:effectLst/>
                        </a:rPr>
                        <a:t>піса</a:t>
                      </a:r>
                      <a:r>
                        <a:rPr lang="ru-BY" sz="2000" b="1" dirty="0">
                          <a:effectLst/>
                        </a:rPr>
                        <a:t>ў </a:t>
                      </a:r>
                      <a:r>
                        <a:rPr lang="ru-BY" sz="2000" b="1" dirty="0" err="1">
                          <a:effectLst/>
                        </a:rPr>
                        <a:t>праект</a:t>
                      </a:r>
                      <a:r>
                        <a:rPr lang="ru-BY" sz="2000" b="1" dirty="0">
                          <a:effectLst/>
                        </a:rPr>
                        <a:t>, але </a:t>
                      </a:r>
                      <a:r>
                        <a:rPr lang="ru-BY" sz="2000" b="1" dirty="0" err="1">
                          <a:effectLst/>
                        </a:rPr>
                        <a:t>ўсё</a:t>
                      </a:r>
                      <a:r>
                        <a:rPr lang="ru-BY" sz="2000" b="1" dirty="0">
                          <a:effectLst/>
                        </a:rPr>
                        <a:t> </a:t>
                      </a:r>
                      <a:r>
                        <a:rPr lang="ru-BY" sz="2000" b="1" dirty="0" err="1">
                          <a:effectLst/>
                        </a:rPr>
                        <a:t>роўна</a:t>
                      </a:r>
                      <a:r>
                        <a:rPr lang="ru-BY" sz="2000" b="1" dirty="0">
                          <a:effectLst/>
                        </a:rPr>
                        <a:t> не </a:t>
                      </a:r>
                      <a:r>
                        <a:rPr lang="ru-BY" sz="2000" b="1" dirty="0" err="1">
                          <a:effectLst/>
                        </a:rPr>
                        <a:t>паспеў</a:t>
                      </a:r>
                      <a:r>
                        <a:rPr lang="ru-BY" sz="2000" b="1" dirty="0">
                          <a:effectLst/>
                        </a:rPr>
                        <a:t>.</a:t>
                      </a:r>
                      <a:endParaRPr lang="ru-BY" sz="1600" b="1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BY" sz="2000" b="1" dirty="0">
                          <a:solidFill>
                            <a:srgbClr val="181818"/>
                          </a:solidFill>
                          <a:effectLst/>
                        </a:rPr>
                        <a:t> </a:t>
                      </a:r>
                      <a:endParaRPr lang="ru-BY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512" marR="50512" marT="0" marB="0"/>
                </a:tc>
                <a:extLst>
                  <a:ext uri="{0D108BD9-81ED-4DB2-BD59-A6C34878D82A}">
                    <a16:rowId xmlns:a16="http://schemas.microsoft.com/office/drawing/2014/main" val="1476943450"/>
                  </a:ext>
                </a:extLst>
              </a:tr>
              <a:tr h="12814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e-BY" sz="1600" b="1" dirty="0">
                          <a:solidFill>
                            <a:srgbClr val="181818"/>
                          </a:solidFill>
                          <a:effectLst/>
                        </a:rPr>
                        <a:t>Калі пачалася вясна, яго пераводзяць у суседні горад.</a:t>
                      </a:r>
                      <a:endParaRPr lang="ru-BY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512" marR="5051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e-BY" sz="1600" b="1" dirty="0">
                          <a:solidFill>
                            <a:srgbClr val="181818"/>
                          </a:solidFill>
                          <a:effectLst/>
                        </a:rPr>
                        <a:t>пачалася – закончанае трыванне, пераводзяць – незакончанае</a:t>
                      </a:r>
                      <a:endParaRPr lang="ru-BY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512" marR="5051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be-BY" sz="1600" b="1" dirty="0">
                          <a:solidFill>
                            <a:srgbClr val="181818"/>
                          </a:solidFill>
                          <a:effectLst/>
                        </a:rPr>
                        <a:t>Калі пачалася вясна, яго перавялі ў суседні горад.</a:t>
                      </a:r>
                      <a:endParaRPr lang="ru-BY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512" marR="50512" marT="0" marB="0"/>
                </a:tc>
                <a:extLst>
                  <a:ext uri="{0D108BD9-81ED-4DB2-BD59-A6C34878D82A}">
                    <a16:rowId xmlns:a16="http://schemas.microsoft.com/office/drawing/2014/main" val="31365360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3151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2012516"/>
          </a:xfrm>
        </p:spPr>
        <p:txBody>
          <a:bodyPr>
            <a:normAutofit/>
          </a:bodyPr>
          <a:lstStyle/>
          <a:p>
            <a:pPr marL="114300" lvl="0">
              <a:lnSpc>
                <a:spcPct val="115000"/>
              </a:lnSpc>
              <a:spcBef>
                <a:spcPct val="20000"/>
              </a:spcBef>
            </a:pPr>
            <a:r>
              <a:rPr lang="be-BY" sz="4900" b="1" cap="none" dirty="0">
                <a:solidFill>
                  <a:srgbClr val="002060"/>
                </a:solidFill>
                <a:latin typeface="Arial"/>
                <a:ea typeface="Times New Roman"/>
                <a:cs typeface="Times New Roman"/>
              </a:rPr>
              <a:t>Дамашняе заданне</a:t>
            </a:r>
            <a:br>
              <a:rPr lang="ru-RU" sz="1800" cap="none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 lnSpcReduction="10000"/>
          </a:bodyPr>
          <a:lstStyle/>
          <a:p>
            <a:pPr marL="11430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be-BY" sz="36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§ 16, пр. 92 (пісьмова), </a:t>
            </a:r>
            <a:r>
              <a:rPr lang="ru-RU" sz="3600" b="1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заданне</a:t>
            </a:r>
            <a:r>
              <a:rPr lang="ru-RU" sz="36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на </a:t>
            </a:r>
            <a:r>
              <a:rPr lang="ru-RU" sz="3600" b="1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картцы</a:t>
            </a:r>
            <a:r>
              <a:rPr lang="ru-RU" sz="36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“</a:t>
            </a:r>
            <a:r>
              <a:rPr lang="ru-RU" sz="3600" b="1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Практыкаванне</a:t>
            </a:r>
            <a:r>
              <a:rPr lang="ru-RU" sz="36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на </a:t>
            </a:r>
            <a:r>
              <a:rPr lang="ru-RU" sz="3600" b="1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вызначэнне</a:t>
            </a:r>
            <a:r>
              <a:rPr lang="ru-RU" sz="36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і </a:t>
            </a:r>
            <a:r>
              <a:rPr lang="ru-RU" sz="3600" b="1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выпраўленне</a:t>
            </a:r>
            <a:r>
              <a:rPr lang="ru-RU" sz="36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3600" b="1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парушэння</a:t>
            </a:r>
            <a:r>
              <a:rPr lang="ru-RU" sz="36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3600" b="1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суаднесенасці</a:t>
            </a:r>
            <a:r>
              <a:rPr lang="ru-RU" sz="36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3600" b="1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трывання</a:t>
            </a:r>
            <a:r>
              <a:rPr lang="ru-RU" sz="36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і часу </a:t>
            </a:r>
            <a:r>
              <a:rPr lang="ru-RU" sz="3600" b="1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дзеясловаў</a:t>
            </a:r>
            <a:r>
              <a:rPr lang="ru-RU" sz="36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у сказах” (па </a:t>
            </a:r>
            <a:r>
              <a:rPr lang="ru-RU" sz="3600" b="1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жаданню</a:t>
            </a:r>
            <a:r>
              <a:rPr lang="be-BY" sz="36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)</a:t>
            </a:r>
            <a:endParaRPr lang="ru-RU" sz="28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038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</TotalTime>
  <Words>584</Words>
  <Application>Microsoft Office PowerPoint</Application>
  <PresentationFormat>Экран (4:3)</PresentationFormat>
  <Paragraphs>119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8" baseType="lpstr">
      <vt:lpstr>Arial</vt:lpstr>
      <vt:lpstr>Arimo Bold</vt:lpstr>
      <vt:lpstr>Book Antiqua</vt:lpstr>
      <vt:lpstr>Calibri</vt:lpstr>
      <vt:lpstr>Century Gothic</vt:lpstr>
      <vt:lpstr>Red Hat Display</vt:lpstr>
      <vt:lpstr>Red Hat Display Bold</vt:lpstr>
      <vt:lpstr>Times New Roman</vt:lpstr>
      <vt:lpstr>Аптека</vt:lpstr>
      <vt:lpstr>Презентация PowerPoint</vt:lpstr>
      <vt:lpstr>Презентация PowerPoint</vt:lpstr>
      <vt:lpstr>Ад дзеясловаў  неазначальнай формы ўтварыце формы ўсіх часоў</vt:lpstr>
      <vt:lpstr>Ад дзеясловаў  неазначальнай формы ўтварыце формы ўсіх часоў</vt:lpstr>
      <vt:lpstr>Ад дзеясловаў  неазначальнай формы ўтварыце формы ўсіх часоў</vt:lpstr>
      <vt:lpstr>Ад дзеясловаў  неазначальнай формы ўтварыце формы ўсіх часоў</vt:lpstr>
      <vt:lpstr>Презентация PowerPoint</vt:lpstr>
      <vt:lpstr>Презентация PowerPoint</vt:lpstr>
      <vt:lpstr>Дамашняе заданне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Татьяна Давидович</cp:lastModifiedBy>
  <cp:revision>13</cp:revision>
  <dcterms:created xsi:type="dcterms:W3CDTF">2023-10-15T18:36:01Z</dcterms:created>
  <dcterms:modified xsi:type="dcterms:W3CDTF">2025-04-27T19:01:20Z</dcterms:modified>
</cp:coreProperties>
</file>