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4630400" cy="8229600"/>
  <p:notesSz cx="8229600" cy="14630400"/>
  <p:embeddedFontLst>
    <p:embeddedFont>
      <p:font typeface="Aharoni" pitchFamily="2" charset="-79"/>
      <p:bold r:id="rId33"/>
    </p:embeddedFont>
    <p:embeddedFont>
      <p:font typeface="Verdana" pitchFamily="34" charset="0"/>
      <p:regular r:id="rId34"/>
      <p:bold r:id="rId35"/>
      <p:italic r:id="rId36"/>
      <p:boldItalic r:id="rId37"/>
    </p:embeddedFont>
    <p:embeddedFont>
      <p:font typeface="Calibri" pitchFamily="34" charset="0"/>
      <p:regular r:id="rId38"/>
      <p:bold r:id="rId39"/>
      <p:italic r:id="rId40"/>
      <p:boldItalic r:id="rId41"/>
    </p:embeddedFont>
    <p:embeddedFont>
      <p:font typeface="Inter" charset="0"/>
      <p:regular r:id="rId4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64" d="100"/>
          <a:sy n="64" d="100"/>
        </p:scale>
        <p:origin x="-384" y="7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F940B-9116-429E-A7A7-7EE56D292205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E6AEF-5353-45E6-BC7A-C4524CC29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894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229E4-3FFF-4F7B-B6D5-AE97FE7738F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890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2556511"/>
            <a:ext cx="12435840" cy="1764030"/>
          </a:xfrm>
          <a:prstGeom prst="rect">
            <a:avLst/>
          </a:prstGeom>
        </p:spPr>
        <p:txBody>
          <a:bodyPr lIns="130622" tIns="65311" rIns="130622" bIns="65311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4560" y="4663440"/>
            <a:ext cx="10241280" cy="210312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3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6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9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12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65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18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71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24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31520" y="7627621"/>
            <a:ext cx="3413760" cy="438150"/>
          </a:xfrm>
          <a:prstGeom prst="rect">
            <a:avLst/>
          </a:prstGeom>
        </p:spPr>
        <p:txBody>
          <a:bodyPr lIns="130622" tIns="65311" rIns="130622" bIns="65311"/>
          <a:lstStyle/>
          <a:p>
            <a:fld id="{49F1546A-BA61-4376-A437-A3F12892F845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998720" y="7627621"/>
            <a:ext cx="4632960" cy="438150"/>
          </a:xfrm>
          <a:prstGeom prst="rect">
            <a:avLst/>
          </a:prstGeom>
        </p:spPr>
        <p:txBody>
          <a:bodyPr lIns="130622" tIns="65311" rIns="130622" bIns="65311"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485120" y="7627621"/>
            <a:ext cx="3413760" cy="438150"/>
          </a:xfrm>
          <a:prstGeom prst="rect">
            <a:avLst/>
          </a:prstGeom>
        </p:spPr>
        <p:txBody>
          <a:bodyPr lIns="130622" tIns="65311" rIns="130622" bIns="65311"/>
          <a:lstStyle/>
          <a:p>
            <a:fld id="{F61AA1A7-4726-4809-B053-FA364EB12E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525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329566"/>
            <a:ext cx="13167360" cy="1371600"/>
          </a:xfrm>
          <a:prstGeom prst="rect">
            <a:avLst/>
          </a:prstGeom>
        </p:spPr>
        <p:txBody>
          <a:bodyPr lIns="130622" tIns="65311" rIns="130622" bIns="65311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1520" y="1920240"/>
            <a:ext cx="13167360" cy="5431156"/>
          </a:xfrm>
          <a:prstGeom prst="rect">
            <a:avLst/>
          </a:prstGeom>
        </p:spPr>
        <p:txBody>
          <a:bodyPr lIns="130622" tIns="65311" rIns="130622" bIns="65311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31520" y="7627621"/>
            <a:ext cx="3413760" cy="438150"/>
          </a:xfrm>
          <a:prstGeom prst="rect">
            <a:avLst/>
          </a:prstGeom>
        </p:spPr>
        <p:txBody>
          <a:bodyPr lIns="130622" tIns="65311" rIns="130622" bIns="65311"/>
          <a:lstStyle/>
          <a:p>
            <a:fld id="{49F1546A-BA61-4376-A437-A3F12892F845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998720" y="7627621"/>
            <a:ext cx="4632960" cy="438150"/>
          </a:xfrm>
          <a:prstGeom prst="rect">
            <a:avLst/>
          </a:prstGeom>
        </p:spPr>
        <p:txBody>
          <a:bodyPr lIns="130622" tIns="65311" rIns="130622" bIns="65311"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485120" y="7627621"/>
            <a:ext cx="3413760" cy="438150"/>
          </a:xfrm>
          <a:prstGeom prst="rect">
            <a:avLst/>
          </a:prstGeom>
        </p:spPr>
        <p:txBody>
          <a:bodyPr lIns="130622" tIns="65311" rIns="130622" bIns="65311"/>
          <a:lstStyle/>
          <a:p>
            <a:fld id="{F61AA1A7-4726-4809-B053-FA364EB12E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119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329566"/>
            <a:ext cx="13167360" cy="1371600"/>
          </a:xfrm>
          <a:prstGeom prst="rect">
            <a:avLst/>
          </a:prstGeom>
        </p:spPr>
        <p:txBody>
          <a:bodyPr lIns="130622" tIns="65311" rIns="130622" bIns="65311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1520" y="1920240"/>
            <a:ext cx="6461760" cy="5431156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437120" y="1920240"/>
            <a:ext cx="6461760" cy="5431156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31520" y="7627621"/>
            <a:ext cx="3413760" cy="438150"/>
          </a:xfrm>
          <a:prstGeom prst="rect">
            <a:avLst/>
          </a:prstGeom>
        </p:spPr>
        <p:txBody>
          <a:bodyPr lIns="130622" tIns="65311" rIns="130622" bIns="65311"/>
          <a:lstStyle/>
          <a:p>
            <a:fld id="{49F1546A-BA61-4376-A437-A3F12892F845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998720" y="7627621"/>
            <a:ext cx="4632960" cy="438150"/>
          </a:xfrm>
          <a:prstGeom prst="rect">
            <a:avLst/>
          </a:prstGeom>
        </p:spPr>
        <p:txBody>
          <a:bodyPr lIns="130622" tIns="65311" rIns="130622" bIns="65311"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485120" y="7627621"/>
            <a:ext cx="3413760" cy="438150"/>
          </a:xfrm>
          <a:prstGeom prst="rect">
            <a:avLst/>
          </a:prstGeom>
        </p:spPr>
        <p:txBody>
          <a:bodyPr lIns="130622" tIns="65311" rIns="130622" bIns="65311"/>
          <a:lstStyle/>
          <a:p>
            <a:fld id="{F61AA1A7-4726-4809-B053-FA364EB12E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786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21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602819"/>
            <a:ext cx="7556421" cy="29770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Образовательный потенциал ИКТ и Интернет-пространства для педагогов</a:t>
            </a:r>
            <a:endParaRPr lang="en-US" sz="4650" dirty="0"/>
          </a:p>
        </p:txBody>
      </p:sp>
      <p:sp>
        <p:nvSpPr>
          <p:cNvPr id="4" name="Text 1"/>
          <p:cNvSpPr/>
          <p:nvPr/>
        </p:nvSpPr>
        <p:spPr>
          <a:xfrm>
            <a:off x="6280190" y="4920020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 этой презентации обсудим возможности ИКТ, ИИ и интернета в педагогической работе.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6280190" y="5900976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Покажем, как технологии меняют обучение и повышают квалификацию педагогов.</a:t>
            </a:r>
            <a:endParaRPr lang="en-US" sz="1750" dirty="0"/>
          </a:p>
        </p:txBody>
      </p:sp>
      <p:sp>
        <p:nvSpPr>
          <p:cNvPr id="6" name="TextBox 1"/>
          <p:cNvSpPr txBox="1"/>
          <p:nvPr/>
        </p:nvSpPr>
        <p:spPr>
          <a:xfrm>
            <a:off x="9293903" y="6941573"/>
            <a:ext cx="4167264" cy="962894"/>
          </a:xfrm>
          <a:prstGeom prst="rect">
            <a:avLst/>
          </a:prstGeom>
          <a:noFill/>
        </p:spPr>
        <p:txBody>
          <a:bodyPr wrap="square" lIns="130622" tIns="65311" rIns="130622" bIns="65311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Разрезова Надежда </a:t>
            </a:r>
            <a:r>
              <a:rPr lang="ru-RU" b="1" dirty="0" smtClean="0"/>
              <a:t>Викторовна,                        методист ГУ «</a:t>
            </a:r>
            <a:r>
              <a:rPr lang="ru-RU" b="1" dirty="0" smtClean="0"/>
              <a:t>Гомельский городской </a:t>
            </a:r>
            <a:r>
              <a:rPr lang="ru-RU" b="1" dirty="0" smtClean="0"/>
              <a:t>                  учебно-методический </a:t>
            </a:r>
            <a:r>
              <a:rPr lang="ru-RU" b="1" dirty="0" smtClean="0"/>
              <a:t>кабинет»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3376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76724" y="542330"/>
            <a:ext cx="5177552" cy="6472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Заключение</a:t>
            </a:r>
            <a:endParaRPr lang="en-US" sz="4050" dirty="0"/>
          </a:p>
        </p:txBody>
      </p:sp>
      <p:sp>
        <p:nvSpPr>
          <p:cNvPr id="4" name="Shape 1"/>
          <p:cNvSpPr/>
          <p:nvPr/>
        </p:nvSpPr>
        <p:spPr>
          <a:xfrm>
            <a:off x="6176724" y="1485305"/>
            <a:ext cx="7763351" cy="1166932"/>
          </a:xfrm>
          <a:prstGeom prst="roundRect">
            <a:avLst>
              <a:gd name="adj" fmla="val 709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381512" y="1690092"/>
            <a:ext cx="4696301" cy="3234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ИКТ и ИИ – ключ к эффективности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6381512" y="2131814"/>
            <a:ext cx="7353776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Технологии расширяют возможности педагогов и учеников.</a:t>
            </a:r>
            <a:endParaRPr lang="en-US" sz="1550" dirty="0"/>
          </a:p>
        </p:txBody>
      </p:sp>
      <p:sp>
        <p:nvSpPr>
          <p:cNvPr id="7" name="Shape 4"/>
          <p:cNvSpPr/>
          <p:nvPr/>
        </p:nvSpPr>
        <p:spPr>
          <a:xfrm>
            <a:off x="6176724" y="2849404"/>
            <a:ext cx="7763351" cy="1482566"/>
          </a:xfrm>
          <a:prstGeom prst="roundRect">
            <a:avLst>
              <a:gd name="adj" fmla="val 5588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6381512" y="3054191"/>
            <a:ext cx="3226237" cy="3234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Непрерывное обучение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6381512" y="3495913"/>
            <a:ext cx="7353776" cy="6312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Повышение цифровой грамотности обязательно для современного педагога.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6176724" y="4529138"/>
            <a:ext cx="7763351" cy="1482566"/>
          </a:xfrm>
          <a:prstGeom prst="roundRect">
            <a:avLst>
              <a:gd name="adj" fmla="val 5588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381512" y="4733925"/>
            <a:ext cx="4221004" cy="3234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Ответственное использование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6381512" y="5175647"/>
            <a:ext cx="7353776" cy="6312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Важна осознанность и соблюдение этических норм при работе с технологиями.</a:t>
            </a:r>
            <a:endParaRPr lang="en-US" sz="1550" dirty="0"/>
          </a:p>
        </p:txBody>
      </p:sp>
      <p:sp>
        <p:nvSpPr>
          <p:cNvPr id="13" name="Shape 10"/>
          <p:cNvSpPr/>
          <p:nvPr/>
        </p:nvSpPr>
        <p:spPr>
          <a:xfrm>
            <a:off x="6176724" y="6208871"/>
            <a:ext cx="7763351" cy="1482566"/>
          </a:xfrm>
          <a:prstGeom prst="roundRect">
            <a:avLst>
              <a:gd name="adj" fmla="val 5588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381512" y="6413659"/>
            <a:ext cx="3877866" cy="3234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Инновации и обмен опытом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6381512" y="6855381"/>
            <a:ext cx="7353776" cy="6312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Общение в профессиональном сообществе стимулирует развитие образования.</a:t>
            </a:r>
            <a:endParaRPr lang="en-US" sz="15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842591" y="1263284"/>
            <a:ext cx="11809314" cy="4548491"/>
          </a:xfrm>
          <a:prstGeom prst="rect">
            <a:avLst/>
          </a:prstGeom>
          <a:noFill/>
        </p:spPr>
        <p:txBody>
          <a:bodyPr wrap="square" lIns="130622" tIns="65311" rIns="130622" bIns="65311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600" b="1" dirty="0">
                <a:solidFill>
                  <a:srgbClr val="220C72"/>
                </a:solidFill>
              </a:rPr>
              <a:t>Искусственный интеллект в действии. </a:t>
            </a:r>
          </a:p>
          <a:p>
            <a:pPr algn="ctr"/>
            <a:endParaRPr lang="ru-RU" sz="4600" b="1" cap="all" dirty="0">
              <a:solidFill>
                <a:srgbClr val="FF0000"/>
              </a:solidFill>
            </a:endParaRPr>
          </a:p>
          <a:p>
            <a:pPr algn="ctr"/>
            <a:r>
              <a:rPr lang="en-US" sz="4600" b="1" cap="all" dirty="0">
                <a:solidFill>
                  <a:srgbClr val="FF0000"/>
                </a:solidFill>
              </a:rPr>
              <a:t>SWAP</a:t>
            </a:r>
            <a:r>
              <a:rPr lang="ru-RU" sz="4600" b="1" cap="all" dirty="0">
                <a:solidFill>
                  <a:srgbClr val="FF0000"/>
                </a:solidFill>
              </a:rPr>
              <a:t>-игра</a:t>
            </a:r>
            <a:endParaRPr lang="ru-RU" sz="4600" cap="all" dirty="0">
              <a:solidFill>
                <a:srgbClr val="FF0000"/>
              </a:solidFill>
            </a:endParaRPr>
          </a:p>
          <a:p>
            <a:pPr algn="ctr"/>
            <a:r>
              <a:rPr lang="ru-RU" sz="4600" b="1" dirty="0">
                <a:solidFill>
                  <a:srgbClr val="220C72"/>
                </a:solidFill>
              </a:rPr>
              <a:t>«Путь к успеху: </a:t>
            </a:r>
          </a:p>
          <a:p>
            <a:pPr algn="ctr"/>
            <a:r>
              <a:rPr lang="ru-RU" sz="4600" b="1" dirty="0">
                <a:solidFill>
                  <a:srgbClr val="220C72"/>
                </a:solidFill>
              </a:rPr>
              <a:t>в лабиринте педагогических идей»</a:t>
            </a:r>
            <a:endParaRPr lang="ru-RU" sz="4600" dirty="0">
              <a:solidFill>
                <a:srgbClr val="220C72"/>
              </a:solidFill>
            </a:endParaRPr>
          </a:p>
          <a:p>
            <a:pPr algn="ctr"/>
            <a:endParaRPr lang="ru-RU" sz="5700" b="1" u="sng" dirty="0">
              <a:solidFill>
                <a:srgbClr val="009900"/>
              </a:solidFill>
              <a:cs typeface="Aharoni" pitchFamily="2" charset="-79"/>
            </a:endParaRPr>
          </a:p>
        </p:txBody>
      </p:sp>
      <p:pic>
        <p:nvPicPr>
          <p:cNvPr id="8" name="Рисунок 7" descr="C:\Users\Надежда Разрезова\Desktop\Internet-Marketing-Blog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87" y="4633258"/>
            <a:ext cx="3326210" cy="2028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889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0"/>
            <a:ext cx="13167360" cy="1371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Цель и задачи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повышение профессиональной компетентности в области изучения онлайн-сервисов посредством создания </a:t>
            </a:r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swap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book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a c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целью формирования пространства виртуального методического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кабинета</a:t>
            </a:r>
          </a:p>
          <a:p>
            <a:pPr marL="0" indent="0" algn="just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познакомиться с возможностями онлайн-сервисов для применения в практической деятельности при создании пространства виртуального методического кабинета;</a:t>
            </a:r>
          </a:p>
          <a:p>
            <a:pPr marL="0" indent="0" algn="just"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- создать информационные </a:t>
            </a:r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swap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book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-и, которые в дальнейшем послужат тренажерами для изучения онлайн-сервисов;</a:t>
            </a:r>
          </a:p>
          <a:p>
            <a:pPr marL="0" indent="0" algn="just"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- разработать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сайт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педагога как основу для создания виртуального методического кабинета.</a:t>
            </a:r>
          </a:p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11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0"/>
            <a:ext cx="13167360" cy="1371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«ТРЕУГОЛЬНИК ОЖИДАНИЙ»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дежда Разрезова\Desktop\МЕТОДИСТ ГОДА\Третий этап\Методическая разработка\Для презентации\треугольни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221" y="2057610"/>
            <a:ext cx="3917235" cy="4114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88308" y="2071464"/>
            <a:ext cx="5117881" cy="747451"/>
          </a:xfrm>
          <a:prstGeom prst="rect">
            <a:avLst/>
          </a:prstGeom>
          <a:noFill/>
        </p:spPr>
        <p:txBody>
          <a:bodyPr wrap="none" lIns="130622" tIns="65311" rIns="130622" bIns="65311" rtlCol="0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1. Чего я жду от себя?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3284" y="5273017"/>
            <a:ext cx="4701870" cy="1178338"/>
          </a:xfrm>
          <a:prstGeom prst="rect">
            <a:avLst/>
          </a:prstGeom>
          <a:noFill/>
        </p:spPr>
        <p:txBody>
          <a:bodyPr wrap="none" lIns="130622" tIns="65311" rIns="130622" bIns="65311" rtlCol="0">
            <a:spAutoFit/>
          </a:bodyPr>
          <a:lstStyle/>
          <a:p>
            <a:r>
              <a:rPr lang="ru-RU" sz="3400" b="1" dirty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sz="3400" b="1" dirty="0">
                <a:solidFill>
                  <a:schemeClr val="accent2">
                    <a:lumMod val="75000"/>
                  </a:schemeClr>
                </a:solidFill>
              </a:rPr>
              <a:t>. Чего я жду от группы</a:t>
            </a:r>
          </a:p>
          <a:p>
            <a:r>
              <a:rPr lang="ru-RU" sz="3400" b="1" dirty="0">
                <a:solidFill>
                  <a:schemeClr val="accent2">
                    <a:lumMod val="75000"/>
                  </a:schemeClr>
                </a:solidFill>
              </a:rPr>
              <a:t> участников?</a:t>
            </a:r>
            <a:endParaRPr lang="ru-RU" sz="3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47300" y="5238125"/>
            <a:ext cx="5519593" cy="655118"/>
          </a:xfrm>
          <a:prstGeom prst="rect">
            <a:avLst/>
          </a:prstGeom>
          <a:noFill/>
        </p:spPr>
        <p:txBody>
          <a:bodyPr wrap="none" lIns="130622" tIns="65311" rIns="130622" bIns="65311" rtlCol="0">
            <a:spAutoFit/>
          </a:bodyPr>
          <a:lstStyle/>
          <a:p>
            <a:r>
              <a:rPr lang="ru-RU" sz="3400" b="1" dirty="0">
                <a:solidFill>
                  <a:schemeClr val="accent2">
                    <a:lumMod val="75000"/>
                  </a:schemeClr>
                </a:solidFill>
              </a:rPr>
              <a:t>3. Чего я жду от методиста?</a:t>
            </a:r>
            <a:endParaRPr lang="ru-RU" sz="3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79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2646" y="339553"/>
            <a:ext cx="7966234" cy="1371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Интерактивная доска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</a:rPr>
              <a:t>Padlet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qrcoder.ru/code/?https%3A%2F%2Fpadlet.com%2Flunadya%2Fswap-z5tp1zwehr64fggw&amp;4&amp;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308" y="2991475"/>
            <a:ext cx="7027979" cy="4752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C:\Users\Надежда Разрезова\Desktop\МЕТОДИСТ ГОДА\Третий этап\Методическая разработка\Для презентации\Padle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1"/>
            <a:ext cx="4838938" cy="204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22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0"/>
            <a:ext cx="13167360" cy="1371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Интерактивная доска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</a:rPr>
              <a:t>Padlet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13" y="1408190"/>
            <a:ext cx="14410790" cy="607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180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0"/>
            <a:ext cx="13167360" cy="1371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Сайт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32" y="1436102"/>
            <a:ext cx="13934749" cy="5875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62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0"/>
            <a:ext cx="13167360" cy="1371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Применение интерактивной доски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</a:rPr>
              <a:t>Padlet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при создании сайта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05" y="1436102"/>
            <a:ext cx="1434459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903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2300198"/>
            <a:ext cx="13167360" cy="1371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«АКРОСЛОВО»/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«ВЫГЛЯДИТ, КАК… ЗВУЧИТ, КАК…»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08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19</a:t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/>
          </a:p>
        </p:txBody>
      </p:sp>
      <p:pic>
        <p:nvPicPr>
          <p:cNvPr id="2050" name="Picture 2" descr="C:\Users\Надежда Разрезова\Desktop\61325d807c441504080550-Countdow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688" y="2473018"/>
            <a:ext cx="1008112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55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95463"/>
            <a:ext cx="13042821" cy="1488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Теоретические основы применения ИКТ в образовании</a:t>
            </a:r>
            <a:endParaRPr lang="en-US" sz="4650" dirty="0"/>
          </a:p>
        </p:txBody>
      </p:sp>
      <p:sp>
        <p:nvSpPr>
          <p:cNvPr id="3" name="Shape 1"/>
          <p:cNvSpPr/>
          <p:nvPr/>
        </p:nvSpPr>
        <p:spPr>
          <a:xfrm>
            <a:off x="793790" y="3624143"/>
            <a:ext cx="4196358" cy="2809875"/>
          </a:xfrm>
          <a:prstGeom prst="roundRect">
            <a:avLst>
              <a:gd name="adj" fmla="val 3390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28224" y="3858578"/>
            <a:ext cx="3727490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Дидактические принципы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1028224" y="4738807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Наглядность, доступность и интерактивность повышают качество учебы.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5216962" y="3624143"/>
            <a:ext cx="4196358" cy="2809875"/>
          </a:xfrm>
          <a:prstGeom prst="roundRect">
            <a:avLst>
              <a:gd name="adj" fmla="val 3390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51396" y="3858578"/>
            <a:ext cx="3727490" cy="11162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Психолого-педагогические аспекты</a:t>
            </a:r>
            <a:endParaRPr lang="en-US" sz="2300" dirty="0"/>
          </a:p>
        </p:txBody>
      </p:sp>
      <p:sp>
        <p:nvSpPr>
          <p:cNvPr id="8" name="Text 6"/>
          <p:cNvSpPr/>
          <p:nvPr/>
        </p:nvSpPr>
        <p:spPr>
          <a:xfrm>
            <a:off x="5451396" y="5110877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Увеличение мотивации и персонализация учебного процесса с ИКТ.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9640133" y="3624143"/>
            <a:ext cx="4196358" cy="2809875"/>
          </a:xfrm>
          <a:prstGeom prst="roundRect">
            <a:avLst>
              <a:gd name="adj" fmla="val 3390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874568" y="3858578"/>
            <a:ext cx="3351252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Концепции обучения</a:t>
            </a:r>
            <a:endParaRPr lang="en-US" sz="2300" dirty="0"/>
          </a:p>
        </p:txBody>
      </p:sp>
      <p:sp>
        <p:nvSpPr>
          <p:cNvPr id="11" name="Text 9"/>
          <p:cNvSpPr/>
          <p:nvPr/>
        </p:nvSpPr>
        <p:spPr>
          <a:xfrm>
            <a:off x="9874568" y="4366736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Электронное и смешанное обучение как современные образовательные модели.</a:t>
            </a:r>
            <a:endParaRPr lang="en-US" sz="17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2221" y="411480"/>
            <a:ext cx="7949683" cy="1783080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Онлайн-сервис «</a:t>
            </a:r>
            <a:r>
              <a:rPr lang="en-US" b="1" i="1" dirty="0" err="1">
                <a:solidFill>
                  <a:srgbClr val="002060"/>
                </a:solidFill>
              </a:rPr>
              <a:t>Wordwall</a:t>
            </a:r>
            <a:r>
              <a:rPr lang="ru-RU" b="1" i="1" dirty="0" smtClean="0">
                <a:solidFill>
                  <a:srgbClr val="002060"/>
                </a:solidFill>
              </a:rPr>
              <a:t>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Надежда Разрезова\Desktop\МЕТОДИСТ ГОДА\Третий этап\Методическая разработка\Для презентации\9ff3110e6974748ae0d5fad9002136f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01440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886797" y="2363193"/>
            <a:ext cx="634089" cy="1009061"/>
          </a:xfrm>
          <a:prstGeom prst="rect">
            <a:avLst/>
          </a:prstGeom>
          <a:noFill/>
        </p:spPr>
        <p:txBody>
          <a:bodyPr wrap="none" lIns="130622" tIns="65311" rIns="130622" bIns="65311" rtlCol="0">
            <a:spAutoFit/>
          </a:bodyPr>
          <a:lstStyle/>
          <a:p>
            <a:r>
              <a:rPr lang="ru-RU" sz="5700" dirty="0"/>
              <a:t>2</a:t>
            </a:r>
            <a:endParaRPr lang="ru-RU" sz="5700" dirty="0"/>
          </a:p>
        </p:txBody>
      </p:sp>
      <p:sp>
        <p:nvSpPr>
          <p:cNvPr id="10" name="TextBox 9"/>
          <p:cNvSpPr txBox="1"/>
          <p:nvPr/>
        </p:nvSpPr>
        <p:spPr>
          <a:xfrm>
            <a:off x="3325376" y="2480334"/>
            <a:ext cx="879078" cy="1009061"/>
          </a:xfrm>
          <a:prstGeom prst="rect">
            <a:avLst/>
          </a:prstGeom>
          <a:noFill/>
        </p:spPr>
        <p:txBody>
          <a:bodyPr wrap="square" lIns="130622" tIns="65311" rIns="130622" bIns="65311" rtlCol="0">
            <a:spAutoFit/>
          </a:bodyPr>
          <a:lstStyle/>
          <a:p>
            <a:pPr algn="ctr"/>
            <a:r>
              <a:rPr lang="ru-RU" sz="5700" dirty="0"/>
              <a:t>1</a:t>
            </a:r>
          </a:p>
        </p:txBody>
      </p:sp>
      <p:pic>
        <p:nvPicPr>
          <p:cNvPr id="11" name="Рисунок 10" descr="https://wordwall.net/resourceajax/qr?shareLocation=4&amp;activityId=7029763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48" y="3509933"/>
            <a:ext cx="4478971" cy="3369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qrcoder.ru/code/?https%3A%2F%2Fwordwall.net%2Fresource%2F70298224%2Funtitled2&amp;4&amp;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611" y="3329797"/>
            <a:ext cx="4364080" cy="35501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096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21</a:t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/>
          </a:p>
        </p:txBody>
      </p:sp>
      <p:pic>
        <p:nvPicPr>
          <p:cNvPr id="2050" name="Picture 2" descr="C:\Users\Надежда Разрезова\Desktop\61325d807c441504080550-Countdow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688" y="2473018"/>
            <a:ext cx="1008112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44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Надежда Разрезова\Desktop\МЕТОДИСТ ГОДА\Третий этап\Методическая разработка\Для презентации\9ff3110e6974748ae0d5fad9002136f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01440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319667" y="0"/>
            <a:ext cx="10056614" cy="1371600"/>
          </a:xfrm>
          <a:prstGeom prst="rect">
            <a:avLst/>
          </a:prstGeom>
        </p:spPr>
        <p:txBody>
          <a:bodyPr vert="horz" lIns="130622" tIns="65311" rIns="130622" bIns="65311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Применение </a:t>
            </a:r>
            <a:r>
              <a:rPr lang="be-BY" b="1" dirty="0" smtClean="0">
                <a:solidFill>
                  <a:schemeClr val="accent1">
                    <a:lumMod val="75000"/>
                  </a:schemeClr>
                </a:solidFill>
              </a:rPr>
              <a:t>онлайн-серв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иса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</a:rPr>
              <a:t>Wordwall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при создании сайта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75" y="2386608"/>
            <a:ext cx="13079650" cy="551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509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4549" y="0"/>
            <a:ext cx="7949683" cy="1783080"/>
          </a:xfrm>
        </p:spPr>
        <p:txBody>
          <a:bodyPr>
            <a:normAutofit/>
          </a:bodyPr>
          <a:lstStyle/>
          <a:p>
            <a:r>
              <a:rPr lang="be-BY" b="1" i="1" dirty="0" smtClean="0">
                <a:solidFill>
                  <a:srgbClr val="002060"/>
                </a:solidFill>
              </a:rPr>
              <a:t>«В</a:t>
            </a:r>
            <a:r>
              <a:rPr lang="ru-RU" b="1" i="1" dirty="0">
                <a:solidFill>
                  <a:srgbClr val="002060"/>
                </a:solidFill>
              </a:rPr>
              <a:t>и</a:t>
            </a:r>
            <a:r>
              <a:rPr lang="be-BY" b="1" i="1" dirty="0" smtClean="0">
                <a:solidFill>
                  <a:srgbClr val="002060"/>
                </a:solidFill>
              </a:rPr>
              <a:t>ртуальный помощник»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Надежда Разрезова\Desktop\МЕТОДИСТ ГОДА\Третий этап\Методическая разработка\Для презентации\bc5df829b8ef6d599758460151885ec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68"/>
            <a:ext cx="4089242" cy="306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279" y="2186927"/>
            <a:ext cx="5898226" cy="5643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00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2221" y="411480"/>
            <a:ext cx="7949683" cy="178308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«Виртуальный помощник»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Надежда Разрезова\Desktop\МЕТОДИСТ ГОДА\Третий этап\Методическая разработка\Для презентации\bc5df829b8ef6d599758460151885ec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68"/>
            <a:ext cx="4089242" cy="306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qrcoder.ru/code/?https%3A%2F%2Fwww.voki.com%2F&amp;4&amp;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20" y="2606040"/>
            <a:ext cx="4649949" cy="43602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306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319667" y="0"/>
            <a:ext cx="10056614" cy="1371600"/>
          </a:xfrm>
          <a:prstGeom prst="rect">
            <a:avLst/>
          </a:prstGeom>
        </p:spPr>
        <p:txBody>
          <a:bodyPr vert="horz" lIns="130622" tIns="65311" rIns="130622" bIns="65311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Применение </a:t>
            </a:r>
            <a:r>
              <a:rPr lang="be-BY" b="1" dirty="0" smtClean="0">
                <a:solidFill>
                  <a:schemeClr val="accent1">
                    <a:lumMod val="75000"/>
                  </a:schemeClr>
                </a:solidFill>
              </a:rPr>
              <a:t>онлайн-серв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иса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</a:rPr>
              <a:t>Woki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при создании сайта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2" descr="C:\Users\Надежда Разрезова\Desktop\МЕТОДИСТ ГОДА\Третий этап\Методическая разработка\Для презентации\bc5df829b8ef6d599758460151885ec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68"/>
            <a:ext cx="4089242" cy="306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751" y="1398148"/>
            <a:ext cx="10814546" cy="456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751" y="4320743"/>
            <a:ext cx="10814546" cy="3880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265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4800" y="43145"/>
            <a:ext cx="7949683" cy="178308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АЗБУКА ШИФРА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qrcoder.ru/code/?https%3A%2F%2Fwww.voki.com%2F&amp;4&amp;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292" y="2667983"/>
            <a:ext cx="4856812" cy="4360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2" name="Picture 2" descr="C:\Users\Надежда Разрезова\Desktop\МЕТОДИСТ ГОДА\Третий этап\Методическая разработка\Для презентации\rj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84800" cy="208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743358"/>
              </p:ext>
            </p:extLst>
          </p:nvPr>
        </p:nvGraphicFramePr>
        <p:xfrm>
          <a:off x="6854349" y="2386608"/>
          <a:ext cx="7592195" cy="440689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1084050"/>
                <a:gridCol w="1084050"/>
                <a:gridCol w="1084819"/>
                <a:gridCol w="1084819"/>
                <a:gridCol w="1084819"/>
                <a:gridCol w="1084819"/>
                <a:gridCol w="1084819"/>
              </a:tblGrid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Б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Г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Д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Е 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Ё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Ж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З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И 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К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Л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М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Н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O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П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Р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С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Т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У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Ф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Х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Ц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Ч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Ш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Щ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Ь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30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31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32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33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Ъ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Ы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Э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Ю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Я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105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4800" y="43145"/>
            <a:ext cx="7949683" cy="178308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АЗБУКА ШИФРА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Надежда Разрезова\Desktop\МЕТОДИСТ ГОДА\Третий этап\Методическая разработка\Для презентации\rj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84800" cy="208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80915"/>
              </p:ext>
            </p:extLst>
          </p:nvPr>
        </p:nvGraphicFramePr>
        <p:xfrm>
          <a:off x="6854349" y="2386608"/>
          <a:ext cx="7592195" cy="440689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1084050"/>
                <a:gridCol w="1084050"/>
                <a:gridCol w="1084819"/>
                <a:gridCol w="1084819"/>
                <a:gridCol w="1084819"/>
                <a:gridCol w="1084819"/>
                <a:gridCol w="1084819"/>
              </a:tblGrid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Б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Г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Д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Е 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Ё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Ж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З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И 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К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Л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М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19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Н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O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П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Р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С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Т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У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Ф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Х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Ц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Ч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Ш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Щ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Ь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29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30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31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32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33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  <a:tr h="440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Ъ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Ы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Э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Ю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Я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728" marR="109728" marT="0" marB="0"/>
                </a:tc>
              </a:tr>
            </a:tbl>
          </a:graphicData>
        </a:graphic>
      </p:graphicFrame>
      <p:pic>
        <p:nvPicPr>
          <p:cNvPr id="8" name="Picture 2" descr="C:\Users\Надежда Разрезова\Desktop\61325d807c441504080550-Countdown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2632"/>
            <a:ext cx="593264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970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4800" y="43145"/>
            <a:ext cx="7949683" cy="178308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«ТАЙНА РЕБУСОВ»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C:\Users\Надежда Разрезова\Desktop\МЕТОДИСТ ГОДА\Третий этап\Методическая разработка\Для презентации\unnam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30"/>
            <a:ext cx="3628390" cy="272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5" descr="https://learningapps.org/qrcode.php?id=pudrse4en24"/>
          <p:cNvSpPr>
            <a:spLocks noChangeAspect="1" noChangeArrowheads="1"/>
          </p:cNvSpPr>
          <p:nvPr/>
        </p:nvSpPr>
        <p:spPr bwMode="auto">
          <a:xfrm>
            <a:off x="248920" y="-173355"/>
            <a:ext cx="48768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30622" tIns="65311" rIns="130622" bIns="65311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C:\Users\Надежда Разрезова\Desktop\МЕТОДИСТ ГОДА\Третий этап\Методическая разработка\Для презентации\ребусы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051" y="3208205"/>
            <a:ext cx="3874858" cy="340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Надежда Разрезова\Desktop\МЕТОДИСТ ГОДА\Третий этап\Методическая разработка\Для презентации\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637" y="1393776"/>
            <a:ext cx="6105840" cy="73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Надежда Разрезова\Desktop\МЕТОДИСТ ГОДА\Третий этап\Методическая разработка\Для презентации\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065" y="2478881"/>
            <a:ext cx="5823902" cy="55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Надежда Разрезова\Desktop\61325d807c441504080550-Countdown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691" y="4460438"/>
            <a:ext cx="593264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91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-41184"/>
            <a:ext cx="13167360" cy="13716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«Ключевые слова»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736600" y="1176874"/>
            <a:ext cx="6461760" cy="543115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000" dirty="0"/>
              <a:t>1. Одна из основных категорий китайской философии, в переводе означает «воздух» </a:t>
            </a:r>
          </a:p>
          <a:p>
            <a:pPr marL="0" indent="0" algn="just">
              <a:buNone/>
            </a:pPr>
            <a:r>
              <a:rPr lang="ru-RU" sz="3000" dirty="0"/>
              <a:t>2. Древнегерманский бог веселья, творчества и любви.</a:t>
            </a:r>
          </a:p>
          <a:p>
            <a:pPr marL="0" indent="0" algn="just">
              <a:buNone/>
            </a:pPr>
            <a:r>
              <a:rPr lang="ru-RU" sz="3000" dirty="0"/>
              <a:t>Рассказ писателя Андрея Платонова </a:t>
            </a:r>
          </a:p>
          <a:p>
            <a:pPr marL="0" indent="0" algn="just">
              <a:buNone/>
            </a:pPr>
            <a:r>
              <a:rPr lang="ru-RU" sz="3000" dirty="0"/>
              <a:t>3.Первые две буквы из названия повести ужасов Николая Гоголя из сборника «Миргород» </a:t>
            </a:r>
          </a:p>
          <a:p>
            <a:pPr marL="0" indent="0" algn="just">
              <a:buNone/>
            </a:pPr>
            <a:r>
              <a:rPr lang="ru-RU" sz="3000" dirty="0"/>
              <a:t>4. Предлог, употребляющийся для обозначения места по ту сторону предмета </a:t>
            </a:r>
          </a:p>
          <a:p>
            <a:pPr marL="0" indent="0" algn="just">
              <a:buNone/>
            </a:pPr>
            <a:r>
              <a:rPr lang="ru-RU" sz="3000" dirty="0"/>
              <a:t>5. </a:t>
            </a:r>
            <a:r>
              <a:rPr lang="ru-RU" sz="3000" dirty="0" err="1"/>
              <a:t>Ция</a:t>
            </a:r>
            <a:endParaRPr lang="ru-RU" sz="3000" dirty="0"/>
          </a:p>
          <a:p>
            <a:pPr marL="0" indent="0" algn="just">
              <a:buNone/>
            </a:pPr>
            <a:r>
              <a:rPr lang="ru-RU" sz="3000" dirty="0"/>
              <a:t>КЛЮЧЕВОЕ СЛОВО ___________________________</a:t>
            </a:r>
          </a:p>
          <a:p>
            <a:pPr algn="just"/>
            <a:endParaRPr lang="ru-RU" sz="3000" dirty="0"/>
          </a:p>
          <a:p>
            <a:pPr algn="just"/>
            <a:endParaRPr lang="ru-RU" sz="3000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7315200" y="1090464"/>
            <a:ext cx="6912768" cy="682635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000" dirty="0"/>
              <a:t>1. Часть партии, определенное число очков в некоторых спортивных играх, преимущественно в теннисе</a:t>
            </a:r>
          </a:p>
          <a:p>
            <a:pPr marL="0" indent="0">
              <a:buNone/>
            </a:pPr>
            <a:r>
              <a:rPr lang="ru-RU" sz="3000" dirty="0"/>
              <a:t>2. Десятая буква алфавита.</a:t>
            </a:r>
          </a:p>
          <a:p>
            <a:pPr marL="0" indent="0">
              <a:buNone/>
            </a:pPr>
            <a:r>
              <a:rPr lang="ru-RU" sz="3000" dirty="0"/>
              <a:t>3. Возглас, выражающий укоризну, недовольство, досаду </a:t>
            </a:r>
          </a:p>
          <a:p>
            <a:pPr marL="0" indent="0">
              <a:buNone/>
            </a:pPr>
            <a:r>
              <a:rPr lang="ru-RU" sz="3000" dirty="0"/>
              <a:t>4. В религии египтян – дух человека, существо высшего порядка, олицетворенная жизненная сила</a:t>
            </a:r>
          </a:p>
          <a:p>
            <a:pPr marL="0" indent="0">
              <a:buNone/>
            </a:pPr>
            <a:r>
              <a:rPr lang="ru-RU" sz="3000" dirty="0"/>
              <a:t>5. </a:t>
            </a:r>
            <a:r>
              <a:rPr lang="ru-RU" sz="3000" dirty="0" err="1"/>
              <a:t>Ция</a:t>
            </a:r>
            <a:endParaRPr lang="ru-RU" sz="3000" dirty="0"/>
          </a:p>
          <a:p>
            <a:pPr marL="0" indent="0">
              <a:buNone/>
            </a:pPr>
            <a:endParaRPr lang="ru-RU" sz="3000" dirty="0"/>
          </a:p>
          <a:p>
            <a:pPr marL="0" indent="0">
              <a:buNone/>
            </a:pPr>
            <a:r>
              <a:rPr lang="ru-RU" sz="3000" dirty="0"/>
              <a:t>КЛЮЧЕВОЕ СЛОВО ___________________________</a:t>
            </a:r>
          </a:p>
          <a:p>
            <a:pPr marL="0" indent="0">
              <a:buNone/>
            </a:pPr>
            <a:endParaRPr lang="ru-RU" sz="3000" dirty="0"/>
          </a:p>
          <a:p>
            <a:endParaRPr lang="ru-RU" sz="3000" dirty="0"/>
          </a:p>
        </p:txBody>
      </p:sp>
      <p:sp>
        <p:nvSpPr>
          <p:cNvPr id="3" name="AutoShape 5" descr="https://learningapps.org/qrcode.php?id=pudrse4en24"/>
          <p:cNvSpPr>
            <a:spLocks noChangeAspect="1" noChangeArrowheads="1"/>
          </p:cNvSpPr>
          <p:nvPr/>
        </p:nvSpPr>
        <p:spPr bwMode="auto">
          <a:xfrm>
            <a:off x="248920" y="-173355"/>
            <a:ext cx="48768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30622" tIns="65311" rIns="130622" bIns="65311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16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27315"/>
            <a:ext cx="12940903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Инструменты ИКТ для учебного процесса</a:t>
            </a:r>
            <a:endParaRPr lang="en-US" sz="4650" dirty="0"/>
          </a:p>
        </p:txBody>
      </p:sp>
      <p:sp>
        <p:nvSpPr>
          <p:cNvPr id="3" name="Text 1"/>
          <p:cNvSpPr/>
          <p:nvPr/>
        </p:nvSpPr>
        <p:spPr>
          <a:xfrm>
            <a:off x="793790" y="3638550"/>
            <a:ext cx="3978116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Образовательные платформы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793790" y="4609505"/>
            <a:ext cx="39781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Moodle, Canvas и Google Classroom организуют учебу и коммуникацию.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5332928" y="3638550"/>
            <a:ext cx="3978116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Интерактивные устройства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5332928" y="4609505"/>
            <a:ext cx="39781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Доски и проекторы обеспечивают наглядность и вовлеченность учеников.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9872067" y="3638550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Онлайн-сервисы</a:t>
            </a:r>
            <a:endParaRPr lang="en-US" sz="2300" dirty="0"/>
          </a:p>
        </p:txBody>
      </p:sp>
      <p:sp>
        <p:nvSpPr>
          <p:cNvPr id="8" name="Text 6"/>
          <p:cNvSpPr/>
          <p:nvPr/>
        </p:nvSpPr>
        <p:spPr>
          <a:xfrm>
            <a:off x="9872067" y="4237434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Quizizz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9872067" y="4679633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Mentimeter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9872067" y="5121831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Kahoot!</a:t>
            </a:r>
            <a:endParaRPr lang="en-US" sz="175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4800" y="43145"/>
            <a:ext cx="7949683" cy="178308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«ПОДВЕДЕМ ИТОГИ»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858" y="1176874"/>
            <a:ext cx="1326602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3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000" kern="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4109152" indent="0" algn="just">
              <a:spcBef>
                <a:spcPts val="0"/>
              </a:spcBef>
              <a:buNone/>
            </a:pPr>
            <a:endParaRPr lang="ru-RU" sz="3000" spc="250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961749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spc="23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147857" indent="0" algn="just">
              <a:spcBef>
                <a:spcPts val="0"/>
              </a:spcBef>
              <a:buNone/>
              <a:tabLst>
                <a:tab pos="1446821" algn="l"/>
                <a:tab pos="1446821" algn="l"/>
                <a:tab pos="4866578" algn="l"/>
                <a:tab pos="10665200" algn="l"/>
                <a:tab pos="14025996" algn="l"/>
                <a:tab pos="17325562" algn="l"/>
              </a:tabLst>
            </a:pP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734749" indent="-734749" algn="just">
              <a:spcBef>
                <a:spcPts val="0"/>
              </a:spcBef>
              <a:buAutoNum type="arabicPeriod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5" descr="https://learningapps.org/qrcode.php?id=pudrse4en24"/>
          <p:cNvSpPr>
            <a:spLocks noChangeAspect="1" noChangeArrowheads="1"/>
          </p:cNvSpPr>
          <p:nvPr/>
        </p:nvSpPr>
        <p:spPr bwMode="auto">
          <a:xfrm>
            <a:off x="248920" y="-173355"/>
            <a:ext cx="48768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30622" tIns="65311" rIns="130622" bIns="65311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загружен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62" y="6015812"/>
            <a:ext cx="6652768" cy="131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qrcoder.ru/code/?https%3A%2F%2Fsites.google.com%2Fview%2Fctdim-centr-virtualkabinet%2F%EE%E1%F0%E0%F2%ED%E0%FF-%F1%E2%FF%E7%FC&amp;4&amp;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764" y="2040970"/>
            <a:ext cx="4512039" cy="35846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26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594616"/>
            <a:ext cx="13042821" cy="1488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Искусственный интеллект в помощи педагогам</a:t>
            </a:r>
            <a:endParaRPr lang="en-US" sz="4650" dirty="0"/>
          </a:p>
        </p:txBody>
      </p:sp>
      <p:sp>
        <p:nvSpPr>
          <p:cNvPr id="4" name="Shape 1"/>
          <p:cNvSpPr/>
          <p:nvPr/>
        </p:nvSpPr>
        <p:spPr>
          <a:xfrm>
            <a:off x="793790" y="542329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530906" y="5501164"/>
            <a:ext cx="3421499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Автоматизация задач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1530906" y="6381393"/>
            <a:ext cx="342149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Проверка заданий и создание отчетов без лишней нагрузки.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5235893" y="542329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973008" y="5501164"/>
            <a:ext cx="3421499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Персонализация обучения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973008" y="6381393"/>
            <a:ext cx="342149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Адаптивные программы строят индивидуальные траектории учеников.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9677995" y="542329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0415111" y="5501164"/>
            <a:ext cx="3015734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Создание контента</a:t>
            </a:r>
            <a:endParaRPr lang="en-US" sz="2300" dirty="0"/>
          </a:p>
        </p:txBody>
      </p:sp>
      <p:sp>
        <p:nvSpPr>
          <p:cNvPr id="12" name="Text 9"/>
          <p:cNvSpPr/>
          <p:nvPr/>
        </p:nvSpPr>
        <p:spPr>
          <a:xfrm>
            <a:off x="10415111" y="6009322"/>
            <a:ext cx="342149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Автоматическая генерация тестов и адаптация учебных материалов.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69150"/>
            <a:ext cx="13042821" cy="1488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Интернет-пространство для развития педагогов</a:t>
            </a:r>
            <a:endParaRPr lang="en-US" sz="4650" dirty="0"/>
          </a:p>
        </p:txBody>
      </p:sp>
      <p:sp>
        <p:nvSpPr>
          <p:cNvPr id="3" name="Text 1"/>
          <p:cNvSpPr/>
          <p:nvPr/>
        </p:nvSpPr>
        <p:spPr>
          <a:xfrm>
            <a:off x="793790" y="3824645"/>
            <a:ext cx="3978116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Онлайн-курсы и вебинары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793790" y="4795599"/>
            <a:ext cx="39781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Платформы типа Coursera, EdX и Stepik расширяют знания педагогов.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5332928" y="3824645"/>
            <a:ext cx="3978116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Профессиональные сообщества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5332928" y="4795599"/>
            <a:ext cx="39781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Обмен опытом и обсуждение актуальных тем на форумах и в соцсетях.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9872067" y="3824645"/>
            <a:ext cx="3978116" cy="11162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Открытые образовательные ресурсы</a:t>
            </a:r>
            <a:endParaRPr lang="en-US" sz="2300" dirty="0"/>
          </a:p>
        </p:txBody>
      </p:sp>
      <p:sp>
        <p:nvSpPr>
          <p:cNvPr id="8" name="Text 6"/>
          <p:cNvSpPr/>
          <p:nvPr/>
        </p:nvSpPr>
        <p:spPr>
          <a:xfrm>
            <a:off x="9872067" y="5167670"/>
            <a:ext cx="39781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Электронные библиотеки, видеолекции и методики всегда под рукой.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835223"/>
            <a:ext cx="7556421" cy="1488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Развитие цифровой грамотности педагогов</a:t>
            </a:r>
            <a:endParaRPr lang="en-US" sz="4650" dirty="0"/>
          </a:p>
        </p:txBody>
      </p:sp>
      <p:sp>
        <p:nvSpPr>
          <p:cNvPr id="4" name="Shape 1"/>
          <p:cNvSpPr/>
          <p:nvPr/>
        </p:nvSpPr>
        <p:spPr>
          <a:xfrm>
            <a:off x="6280190" y="2663904"/>
            <a:ext cx="3664863" cy="2800707"/>
          </a:xfrm>
          <a:prstGeom prst="roundRect">
            <a:avLst>
              <a:gd name="adj" fmla="val 3402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514624" y="2898338"/>
            <a:ext cx="3195995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Непрерывное обучение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6514624" y="3778568"/>
            <a:ext cx="319599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Курсы и мастер-классы помогают адаптироваться к быстро меняющимся технологиям.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10171867" y="2663904"/>
            <a:ext cx="3664863" cy="2800707"/>
          </a:xfrm>
          <a:prstGeom prst="roundRect">
            <a:avLst>
              <a:gd name="adj" fmla="val 3402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406301" y="2898338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Самообразование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10406301" y="3406497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Изучение новых платформ и обмен опытом с коллегами стимулируют рост.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280190" y="5691426"/>
            <a:ext cx="7556421" cy="1702832"/>
          </a:xfrm>
          <a:prstGeom prst="roundRect">
            <a:avLst>
              <a:gd name="adj" fmla="val 5595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514624" y="5925860"/>
            <a:ext cx="4373404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Повышение квалификации</a:t>
            </a:r>
            <a:endParaRPr lang="en-US" sz="2300" dirty="0"/>
          </a:p>
        </p:txBody>
      </p:sp>
      <p:sp>
        <p:nvSpPr>
          <p:cNvPr id="12" name="Text 9"/>
          <p:cNvSpPr/>
          <p:nvPr/>
        </p:nvSpPr>
        <p:spPr>
          <a:xfrm>
            <a:off x="6514624" y="6434018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Освоение цифровой педагогики и современных инструментов обучения.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61179"/>
            <a:ext cx="13042821" cy="1488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Преимущества использования ИКТ в образовании</a:t>
            </a:r>
            <a:endParaRPr lang="en-US" sz="4650" dirty="0"/>
          </a:p>
        </p:txBody>
      </p:sp>
      <p:sp>
        <p:nvSpPr>
          <p:cNvPr id="3" name="Text 1"/>
          <p:cNvSpPr/>
          <p:nvPr/>
        </p:nvSpPr>
        <p:spPr>
          <a:xfrm>
            <a:off x="793790" y="3149441"/>
            <a:ext cx="3898702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Мотивация и вовлеченность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793790" y="4029670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Интерактивность стимулирует интерес к учебе.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803327"/>
            <a:ext cx="4564975" cy="4564975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226731" y="3566398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26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1</a:t>
            </a:r>
            <a:endParaRPr lang="en-US" sz="2650" dirty="0"/>
          </a:p>
        </p:txBody>
      </p:sp>
      <p:sp>
        <p:nvSpPr>
          <p:cNvPr id="7" name="Text 4"/>
          <p:cNvSpPr/>
          <p:nvPr/>
        </p:nvSpPr>
        <p:spPr>
          <a:xfrm>
            <a:off x="9937790" y="3154085"/>
            <a:ext cx="3148370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Индивидуализация</a:t>
            </a:r>
            <a:endParaRPr lang="en-US" sz="2300" dirty="0"/>
          </a:p>
        </p:txBody>
      </p:sp>
      <p:sp>
        <p:nvSpPr>
          <p:cNvPr id="8" name="Text 5"/>
          <p:cNvSpPr/>
          <p:nvPr/>
        </p:nvSpPr>
        <p:spPr>
          <a:xfrm>
            <a:off x="9937790" y="3662243"/>
            <a:ext cx="38988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Учет потребностей каждого ученика повышает результативность.</a:t>
            </a:r>
            <a:endParaRPr lang="en-US" sz="1750" dirty="0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653" y="2803327"/>
            <a:ext cx="4564975" cy="4564975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8452604" y="3954899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26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2</a:t>
            </a:r>
            <a:endParaRPr lang="en-US" sz="2650" dirty="0"/>
          </a:p>
        </p:txBody>
      </p:sp>
      <p:sp>
        <p:nvSpPr>
          <p:cNvPr id="11" name="Text 7"/>
          <p:cNvSpPr/>
          <p:nvPr/>
        </p:nvSpPr>
        <p:spPr>
          <a:xfrm>
            <a:off x="9937790" y="5788104"/>
            <a:ext cx="3280886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Расширение доступа</a:t>
            </a:r>
            <a:endParaRPr lang="en-US" sz="2300" dirty="0"/>
          </a:p>
        </p:txBody>
      </p:sp>
      <p:sp>
        <p:nvSpPr>
          <p:cNvPr id="12" name="Text 8"/>
          <p:cNvSpPr/>
          <p:nvPr/>
        </p:nvSpPr>
        <p:spPr>
          <a:xfrm>
            <a:off x="9937790" y="6296263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Учебные материалы доступны круглосуточно онлайн.</a:t>
            </a:r>
            <a:endParaRPr lang="en-US" sz="1750" dirty="0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803327"/>
            <a:ext cx="4564975" cy="4564975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8064103" y="6180773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26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3</a:t>
            </a:r>
            <a:endParaRPr lang="en-US" sz="2650" dirty="0"/>
          </a:p>
        </p:txBody>
      </p:sp>
      <p:sp>
        <p:nvSpPr>
          <p:cNvPr id="15" name="Text 10"/>
          <p:cNvSpPr/>
          <p:nvPr/>
        </p:nvSpPr>
        <p:spPr>
          <a:xfrm>
            <a:off x="1257062" y="5788104"/>
            <a:ext cx="343542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Оптимизация работы</a:t>
            </a:r>
            <a:endParaRPr lang="en-US" sz="2300" dirty="0"/>
          </a:p>
        </p:txBody>
      </p:sp>
      <p:sp>
        <p:nvSpPr>
          <p:cNvPr id="16" name="Text 11"/>
          <p:cNvSpPr/>
          <p:nvPr/>
        </p:nvSpPr>
        <p:spPr>
          <a:xfrm>
            <a:off x="793790" y="6296263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Автоматизация снижает нагрузку на педагогов.</a:t>
            </a:r>
            <a:endParaRPr lang="en-US" sz="1750" dirty="0"/>
          </a:p>
        </p:txBody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2653" y="2803327"/>
            <a:ext cx="4564975" cy="4564975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5838230" y="5792272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26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4</a:t>
            </a:r>
            <a:endParaRPr lang="en-US" sz="26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594616"/>
            <a:ext cx="13042821" cy="1488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Вызовы и риски использования ИКТ в образовании</a:t>
            </a:r>
            <a:endParaRPr lang="en-US" sz="4650" dirty="0"/>
          </a:p>
        </p:txBody>
      </p:sp>
      <p:sp>
        <p:nvSpPr>
          <p:cNvPr id="4" name="Shape 1"/>
          <p:cNvSpPr/>
          <p:nvPr/>
        </p:nvSpPr>
        <p:spPr>
          <a:xfrm>
            <a:off x="793790" y="542329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530906" y="5501164"/>
            <a:ext cx="3421499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Цифровое неравенство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1530906" y="6381393"/>
            <a:ext cx="342149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Разные уровни доступа к технологиям создают барьеры.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5235893" y="542329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973008" y="5501164"/>
            <a:ext cx="3421499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Зависимость от технологий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973008" y="6381393"/>
            <a:ext cx="342149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Риск снижения критического мышления и самостоятельности учеников.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9677995" y="542329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0415111" y="5501164"/>
            <a:ext cx="3421499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Проблемы безопасности</a:t>
            </a:r>
            <a:endParaRPr lang="en-US" sz="2300" dirty="0"/>
          </a:p>
        </p:txBody>
      </p:sp>
      <p:sp>
        <p:nvSpPr>
          <p:cNvPr id="12" name="Text 9"/>
          <p:cNvSpPr/>
          <p:nvPr/>
        </p:nvSpPr>
        <p:spPr>
          <a:xfrm>
            <a:off x="10415111" y="6381393"/>
            <a:ext cx="342149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Киберугрозы и защита персональных данных требуют внимания.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0447" y="675442"/>
            <a:ext cx="13189506" cy="1350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Перспективы развития ИКТ и ИИ в образовании</a:t>
            </a:r>
            <a:endParaRPr lang="en-US" sz="4250" dirty="0"/>
          </a:p>
        </p:txBody>
      </p:sp>
      <p:sp>
        <p:nvSpPr>
          <p:cNvPr id="3" name="Shape 1"/>
          <p:cNvSpPr/>
          <p:nvPr/>
        </p:nvSpPr>
        <p:spPr>
          <a:xfrm>
            <a:off x="720447" y="2437686"/>
            <a:ext cx="1648658" cy="1201936"/>
          </a:xfrm>
          <a:prstGeom prst="roundRect">
            <a:avLst>
              <a:gd name="adj" fmla="val 7193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400056" y="2857738"/>
            <a:ext cx="289441" cy="3618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600"/>
              </a:lnSpc>
              <a:buNone/>
            </a:pPr>
            <a:r>
              <a:rPr lang="en-US" sz="22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1</a:t>
            </a:r>
            <a:endParaRPr lang="en-US" sz="2250" dirty="0"/>
          </a:p>
        </p:txBody>
      </p:sp>
      <p:sp>
        <p:nvSpPr>
          <p:cNvPr id="5" name="Text 3"/>
          <p:cNvSpPr/>
          <p:nvPr/>
        </p:nvSpPr>
        <p:spPr>
          <a:xfrm>
            <a:off x="2574846" y="2643426"/>
            <a:ext cx="3194804" cy="3376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Облачные технологии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2574846" y="3104555"/>
            <a:ext cx="4931688" cy="3293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Удобный доступ к ресурсам с любых устройств.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2471976" y="3630097"/>
            <a:ext cx="11335107" cy="11430"/>
          </a:xfrm>
          <a:prstGeom prst="roundRect">
            <a:avLst>
              <a:gd name="adj" fmla="val 756387"/>
            </a:avLst>
          </a:prstGeom>
          <a:solidFill>
            <a:srgbClr val="B2D4E5"/>
          </a:solidFill>
          <a:ln/>
        </p:spPr>
      </p:sp>
      <p:sp>
        <p:nvSpPr>
          <p:cNvPr id="8" name="Shape 6"/>
          <p:cNvSpPr/>
          <p:nvPr/>
        </p:nvSpPr>
        <p:spPr>
          <a:xfrm>
            <a:off x="720447" y="3742492"/>
            <a:ext cx="3297317" cy="1201936"/>
          </a:xfrm>
          <a:prstGeom prst="roundRect">
            <a:avLst>
              <a:gd name="adj" fmla="val 7193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224326" y="4162544"/>
            <a:ext cx="289441" cy="3618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600"/>
              </a:lnSpc>
              <a:buNone/>
            </a:pPr>
            <a:r>
              <a:rPr lang="en-US" sz="22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2</a:t>
            </a:r>
            <a:endParaRPr lang="en-US" sz="2250" dirty="0"/>
          </a:p>
        </p:txBody>
      </p:sp>
      <p:sp>
        <p:nvSpPr>
          <p:cNvPr id="10" name="Text 8"/>
          <p:cNvSpPr/>
          <p:nvPr/>
        </p:nvSpPr>
        <p:spPr>
          <a:xfrm>
            <a:off x="4223504" y="3948232"/>
            <a:ext cx="3141345" cy="3376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Адаптивное обучение</a:t>
            </a:r>
            <a:endParaRPr lang="en-US" sz="2100" dirty="0"/>
          </a:p>
        </p:txBody>
      </p:sp>
      <p:sp>
        <p:nvSpPr>
          <p:cNvPr id="11" name="Text 9"/>
          <p:cNvSpPr/>
          <p:nvPr/>
        </p:nvSpPr>
        <p:spPr>
          <a:xfrm>
            <a:off x="4223504" y="4409361"/>
            <a:ext cx="7658576" cy="3293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Персонализированные образовательные траектории для каждого ученика.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120634" y="4934903"/>
            <a:ext cx="9686449" cy="11430"/>
          </a:xfrm>
          <a:prstGeom prst="roundRect">
            <a:avLst>
              <a:gd name="adj" fmla="val 756387"/>
            </a:avLst>
          </a:prstGeom>
          <a:solidFill>
            <a:srgbClr val="B2D4E5"/>
          </a:solidFill>
          <a:ln/>
        </p:spPr>
      </p:sp>
      <p:sp>
        <p:nvSpPr>
          <p:cNvPr id="13" name="Shape 11"/>
          <p:cNvSpPr/>
          <p:nvPr/>
        </p:nvSpPr>
        <p:spPr>
          <a:xfrm>
            <a:off x="720447" y="5047298"/>
            <a:ext cx="4945975" cy="1201936"/>
          </a:xfrm>
          <a:prstGeom prst="roundRect">
            <a:avLst>
              <a:gd name="adj" fmla="val 7193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048714" y="5467350"/>
            <a:ext cx="289441" cy="3618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600"/>
              </a:lnSpc>
              <a:buNone/>
            </a:pPr>
            <a:r>
              <a:rPr lang="en-US" sz="22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3</a:t>
            </a:r>
            <a:endParaRPr lang="en-US" sz="2250" dirty="0"/>
          </a:p>
        </p:txBody>
      </p:sp>
      <p:sp>
        <p:nvSpPr>
          <p:cNvPr id="15" name="Text 13"/>
          <p:cNvSpPr/>
          <p:nvPr/>
        </p:nvSpPr>
        <p:spPr>
          <a:xfrm>
            <a:off x="5872163" y="5253038"/>
            <a:ext cx="5743099" cy="3376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Виртуальная и дополненная реальность</a:t>
            </a:r>
            <a:endParaRPr lang="en-US" sz="2100" dirty="0"/>
          </a:p>
        </p:txBody>
      </p:sp>
      <p:sp>
        <p:nvSpPr>
          <p:cNvPr id="16" name="Text 14"/>
          <p:cNvSpPr/>
          <p:nvPr/>
        </p:nvSpPr>
        <p:spPr>
          <a:xfrm>
            <a:off x="5872163" y="5714167"/>
            <a:ext cx="7065288" cy="3293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Погружение и интерактивность для глубокого понимания материала.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5769293" y="6239708"/>
            <a:ext cx="8037790" cy="11430"/>
          </a:xfrm>
          <a:prstGeom prst="roundRect">
            <a:avLst>
              <a:gd name="adj" fmla="val 756387"/>
            </a:avLst>
          </a:prstGeom>
          <a:solidFill>
            <a:srgbClr val="B2D4E5"/>
          </a:solidFill>
          <a:ln/>
        </p:spPr>
      </p:sp>
      <p:sp>
        <p:nvSpPr>
          <p:cNvPr id="18" name="Shape 16"/>
          <p:cNvSpPr/>
          <p:nvPr/>
        </p:nvSpPr>
        <p:spPr>
          <a:xfrm>
            <a:off x="720447" y="6352103"/>
            <a:ext cx="6594753" cy="1201936"/>
          </a:xfrm>
          <a:prstGeom prst="roundRect">
            <a:avLst>
              <a:gd name="adj" fmla="val 7193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873103" y="6772156"/>
            <a:ext cx="289441" cy="3618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600"/>
              </a:lnSpc>
              <a:buNone/>
            </a:pPr>
            <a:r>
              <a:rPr lang="en-US" sz="22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4</a:t>
            </a:r>
            <a:endParaRPr lang="en-US" sz="2250" dirty="0"/>
          </a:p>
        </p:txBody>
      </p:sp>
      <p:sp>
        <p:nvSpPr>
          <p:cNvPr id="20" name="Text 18"/>
          <p:cNvSpPr/>
          <p:nvPr/>
        </p:nvSpPr>
        <p:spPr>
          <a:xfrm>
            <a:off x="7520940" y="6557843"/>
            <a:ext cx="4056817" cy="3376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Интеллектуальные системы</a:t>
            </a:r>
            <a:endParaRPr lang="en-US" sz="2100" dirty="0"/>
          </a:p>
        </p:txBody>
      </p:sp>
      <p:sp>
        <p:nvSpPr>
          <p:cNvPr id="21" name="Text 19"/>
          <p:cNvSpPr/>
          <p:nvPr/>
        </p:nvSpPr>
        <p:spPr>
          <a:xfrm>
            <a:off x="7520940" y="7018973"/>
            <a:ext cx="5808583" cy="3293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Использование ИИ для оптимизации учебного процесса.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866</Words>
  <Application>Microsoft Office PowerPoint</Application>
  <PresentationFormat>Произвольный</PresentationFormat>
  <Paragraphs>445</Paragraphs>
  <Slides>30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9" baseType="lpstr">
      <vt:lpstr>Arial</vt:lpstr>
      <vt:lpstr>Aharoni</vt:lpstr>
      <vt:lpstr>Petrona Bold</vt:lpstr>
      <vt:lpstr>Verdana</vt:lpstr>
      <vt:lpstr>Calibri</vt:lpstr>
      <vt:lpstr>Inter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Цель и задачи</vt:lpstr>
      <vt:lpstr>«ТРЕУГОЛЬНИК ОЖИДАНИЙ»</vt:lpstr>
      <vt:lpstr>Интерактивная доска Padlet</vt:lpstr>
      <vt:lpstr>Интерактивная доска Padlet</vt:lpstr>
      <vt:lpstr>Сайт</vt:lpstr>
      <vt:lpstr>Применение интерактивной доски Padlet при создании сайта</vt:lpstr>
      <vt:lpstr>«АКРОСЛОВО»/ «ВЫГЛЯДИТ, КАК… ЗВУЧИТ, КАК…»</vt:lpstr>
      <vt:lpstr>Презентация PowerPoint</vt:lpstr>
      <vt:lpstr>Онлайн-сервис «Wordwall»</vt:lpstr>
      <vt:lpstr>Презентация PowerPoint</vt:lpstr>
      <vt:lpstr>Презентация PowerPoint</vt:lpstr>
      <vt:lpstr>«Виртуальный помощник»</vt:lpstr>
      <vt:lpstr>«Виртуальный помощник»</vt:lpstr>
      <vt:lpstr>Презентация PowerPoint</vt:lpstr>
      <vt:lpstr>АЗБУКА ШИФРА</vt:lpstr>
      <vt:lpstr>АЗБУКА ШИФРА</vt:lpstr>
      <vt:lpstr>«ТАЙНА РЕБУСОВ»</vt:lpstr>
      <vt:lpstr>«Ключевые слова»</vt:lpstr>
      <vt:lpstr>«ПОДВЕДЕМ ИТОГИ»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Надежда Разрезова</cp:lastModifiedBy>
  <cp:revision>2</cp:revision>
  <dcterms:created xsi:type="dcterms:W3CDTF">2025-04-30T18:11:42Z</dcterms:created>
  <dcterms:modified xsi:type="dcterms:W3CDTF">2025-04-30T18:51:40Z</dcterms:modified>
</cp:coreProperties>
</file>