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8"/>
  </p:notesMasterIdLst>
  <p:sldIdLst>
    <p:sldId id="306" r:id="rId2"/>
    <p:sldId id="308" r:id="rId3"/>
    <p:sldId id="305" r:id="rId4"/>
    <p:sldId id="307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21" r:id="rId14"/>
    <p:sldId id="317" r:id="rId15"/>
    <p:sldId id="318" r:id="rId16"/>
    <p:sldId id="31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Харевич" initials="ИХ" lastIdx="1" clrIdx="0">
    <p:extLst>
      <p:ext uri="{19B8F6BF-5375-455C-9EA6-DF929625EA0E}">
        <p15:presenceInfo xmlns:p15="http://schemas.microsoft.com/office/powerpoint/2012/main" userId="S-1-5-21-1550027116-1376463256-1133838943-1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9966FF"/>
    <a:srgbClr val="9999FF"/>
    <a:srgbClr val="FEFEFE"/>
    <a:srgbClr val="863D0C"/>
    <a:srgbClr val="C55A11"/>
    <a:srgbClr val="7E0504"/>
    <a:srgbClr val="252B37"/>
    <a:srgbClr val="75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3662" autoAdjust="0"/>
  </p:normalViewPr>
  <p:slideViewPr>
    <p:cSldViewPr snapToGrid="0">
      <p:cViewPr varScale="1">
        <p:scale>
          <a:sx n="91" d="100"/>
          <a:sy n="91" d="100"/>
        </p:scale>
        <p:origin x="4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05.03.2025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67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5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280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23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14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013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66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43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77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80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99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50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64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4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98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315823-0BB1-4004-AF8D-0A4DA460C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48" y="2260887"/>
            <a:ext cx="7568902" cy="17959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9763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Урок </a:t>
            </a:r>
            <a:br>
              <a:rPr lang="ru-RU" sz="3600" b="1" dirty="0" smtClean="0">
                <a:solidFill>
                  <a:srgbClr val="09763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9763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«День Конституции </a:t>
            </a:r>
            <a:br>
              <a:rPr lang="ru-RU" sz="3600" b="1" dirty="0" smtClean="0">
                <a:solidFill>
                  <a:srgbClr val="09763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9763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Республики Беларусь»</a:t>
            </a:r>
            <a:endParaRPr lang="ru-RU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D6A9EAE-B407-47D6-AE6E-85E1686E9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6450" y="5761413"/>
            <a:ext cx="6530897" cy="721848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Март 2025</a:t>
            </a:r>
          </a:p>
        </p:txBody>
      </p:sp>
      <p:pic>
        <p:nvPicPr>
          <p:cNvPr id="1026" name="Picture 2" descr="Конституция Республики Беларусь 2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1" y="1336195"/>
            <a:ext cx="2651545" cy="38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7594" y="917568"/>
            <a:ext cx="9028091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Личные права и </a:t>
            </a:r>
            <a:r>
              <a:rPr lang="ru-RU" sz="2000" b="1" cap="all" dirty="0" smtClean="0"/>
              <a:t>свободы граждан </a:t>
            </a:r>
            <a:r>
              <a:rPr lang="ru-RU" sz="2000" b="1" cap="all" dirty="0"/>
              <a:t>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smtClean="0"/>
              <a:t>право </a:t>
            </a:r>
            <a:r>
              <a:rPr lang="ru-RU" sz="2100" dirty="0"/>
              <a:t>на достойный уровень жизни, включая достаточное питание, одежду, жильё и постоянное улучшение необходимых для этого условий;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</a:t>
            </a:r>
            <a:r>
              <a:rPr lang="ru-RU" sz="2100" dirty="0" smtClean="0"/>
              <a:t>жизнь;</a:t>
            </a:r>
            <a:endParaRPr lang="ru-RU" sz="21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защиту от незаконного вмешательства в частную </a:t>
            </a:r>
            <a:r>
              <a:rPr lang="ru-RU" sz="2100" dirty="0" smtClean="0"/>
              <a:t>жизнь;</a:t>
            </a:r>
            <a:endParaRPr lang="ru-RU" sz="21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свободно передвигаться и выбирать место жительства в пределах Республики Беларусь, покидать её и беспрепятственно возвращаться обратно;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самостоятельно определять своё отношение к религии, исповедовать любую религию или не исповедовать никакой;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вступить в брак и создать семью;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свобода, неприкосновенность и достоинство личности;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свобода мнений, убеждений, их свободное выражение.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905424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" y="1104110"/>
            <a:ext cx="2102730" cy="21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3048" y="733073"/>
            <a:ext cx="9092485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Политические права и </a:t>
            </a:r>
            <a:r>
              <a:rPr lang="ru-RU" sz="2000" b="1" cap="all" dirty="0" smtClean="0"/>
              <a:t>свободы граждан </a:t>
            </a:r>
            <a:r>
              <a:rPr lang="ru-RU" sz="2000" b="1" cap="all" dirty="0"/>
              <a:t>Республики Беларусь</a:t>
            </a:r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право </a:t>
            </a:r>
            <a:r>
              <a:rPr lang="ru-RU" sz="2000" dirty="0"/>
              <a:t>участвовать в решении государственных дел как непосредственно, так и через свободно избранных представителей;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свободно избирать и быть избранными в государственные органы на основе всеобщего, равного, прямого или косвенного избирательного права при тайном голосовании;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получение, хранение и распространение полной, достоверной и своевременной информации о деятельности государственных органов, о политической, экономической, культурной и международной жизни, состоянии окружающей среды;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направлять личные или коллективные обращения в государственные </a:t>
            </a:r>
            <a:r>
              <a:rPr lang="ru-RU" sz="2000" dirty="0" smtClean="0"/>
              <a:t>органы;</a:t>
            </a: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свобода собраний, митингов, уличных шествий, демонстраций, не нарушающих правопорядок и права других граждан Республики </a:t>
            </a:r>
            <a:r>
              <a:rPr lang="ru-RU" sz="2000" dirty="0" smtClean="0"/>
              <a:t>Беларусь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9" y="733073"/>
            <a:ext cx="2180004" cy="2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5020" y="1080802"/>
            <a:ext cx="8718997" cy="2985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Экономические </a:t>
            </a:r>
            <a:r>
              <a:rPr lang="ru-RU" sz="2000" b="1" cap="all" dirty="0" smtClean="0"/>
              <a:t>права граждан </a:t>
            </a:r>
            <a:r>
              <a:rPr lang="ru-RU" sz="2000" b="1" cap="all" dirty="0"/>
              <a:t>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smtClean="0"/>
              <a:t>право </a:t>
            </a:r>
            <a:r>
              <a:rPr lang="ru-RU" sz="2100" dirty="0"/>
              <a:t>на труд как наиболее достойный способ самоутверждения </a:t>
            </a:r>
            <a:r>
              <a:rPr lang="ru-RU" sz="2100" dirty="0" smtClean="0"/>
              <a:t>человека;</a:t>
            </a:r>
            <a:r>
              <a:rPr lang="ru-RU" sz="2100" dirty="0"/>
              <a:t> </a:t>
            </a:r>
            <a:endParaRPr lang="ru-RU" sz="21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smtClean="0"/>
              <a:t>право </a:t>
            </a:r>
            <a:r>
              <a:rPr lang="ru-RU" sz="2100" dirty="0"/>
              <a:t>на выбор профессии, рода занятий и работы в соответствии с призванием, способностями, образованием, профессиональной подготовкой и с учётом общественных </a:t>
            </a:r>
            <a:r>
              <a:rPr lang="ru-RU" sz="2100" dirty="0" smtClean="0"/>
              <a:t>потребностей;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smtClean="0"/>
              <a:t>право </a:t>
            </a:r>
            <a:r>
              <a:rPr lang="ru-RU" sz="2100" dirty="0"/>
              <a:t>на здоровые и безопасные условия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отдых;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</a:t>
            </a:r>
            <a:r>
              <a:rPr lang="ru-RU" sz="2100" dirty="0" smtClean="0"/>
              <a:t>собственности.</a:t>
            </a:r>
            <a:endParaRPr lang="ru-RU" sz="2100" dirty="0"/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903115"/>
            <a:ext cx="2215167" cy="22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9718" y="847536"/>
            <a:ext cx="851293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Социальные </a:t>
            </a:r>
            <a:r>
              <a:rPr lang="ru-RU" sz="2000" b="1" cap="all" dirty="0" smtClean="0"/>
              <a:t>права граждан </a:t>
            </a:r>
            <a:r>
              <a:rPr lang="ru-RU" sz="2000" b="1" cap="all" dirty="0"/>
              <a:t>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охрану здоровья, включая бесплатное лечение за счёт государственных средств;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благоприятную окружающую среду и на возмещение вреда, причинённого нарушением этого права;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социальное обеспечение по возрасту, в случае болезни, инвалидности, утраты трудоспособности, потери кормильца и других случаях, предусмотренных законом;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жилище;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</a:t>
            </a:r>
            <a:r>
              <a:rPr lang="ru-RU" sz="2000" dirty="0" smtClean="0"/>
              <a:t>образование; доступность </a:t>
            </a:r>
            <a:r>
              <a:rPr lang="ru-RU" sz="2000" dirty="0"/>
              <a:t>и бесплатность общего среднего и профессионально-технического образования;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сохранять свою национальную принадлежность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" y="847536"/>
            <a:ext cx="2294909" cy="2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9718" y="4995244"/>
            <a:ext cx="851293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/>
              <a:t>Культурные права граждан Республики Беларусь</a:t>
            </a:r>
            <a:endParaRPr lang="ru-RU" sz="2000" cap="all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право на участие в культурной жизни;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право пользоваться родным языком, выбирать язык общения.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4" y="396407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6791" y="1029287"/>
            <a:ext cx="8594347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/>
              <a:t>Обязанности гражданина </a:t>
            </a:r>
            <a:r>
              <a:rPr lang="ru-RU" sz="2000" b="1" cap="all" dirty="0"/>
              <a:t>Республики </a:t>
            </a:r>
            <a:r>
              <a:rPr lang="ru-RU" sz="2000" b="1" cap="all" dirty="0" smtClean="0"/>
              <a:t>Беларусь</a:t>
            </a:r>
          </a:p>
          <a:p>
            <a:pPr algn="ctr"/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соблюдать Конституцию Республики Беларусь и иные законы страны;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уважать государственные символы и национальные традиции Беларуси;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быть патриотом своей страны;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уважать достоинство, права, свободы, законные интересы других лиц;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беречь историко-культурное, духовное наследие и другие национальные ценности;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защищать Республику Беларусь;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принимать участие в финансировании государственных расходов путём уплаты государственных налогов, пошлин и иных платежей;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заботиться о сохранении собственного здоровья;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охранять природную среду и бережно относиться к природным ресурсам.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2" y="882086"/>
            <a:ext cx="2040027" cy="20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2" y="3248722"/>
            <a:ext cx="2386394" cy="17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5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1076" y="912354"/>
            <a:ext cx="9362941" cy="5201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/>
              <a:t>Изменения и дополнения Конституции Республики Беларусь, внесённые по результатам республиканского референдума 2022 </a:t>
            </a:r>
            <a:r>
              <a:rPr lang="ru-RU" sz="1600" b="1" dirty="0" smtClean="0"/>
              <a:t>г.</a:t>
            </a:r>
            <a:r>
              <a:rPr lang="ru-RU" sz="1600" b="1" cap="all" dirty="0" smtClean="0"/>
              <a:t> </a:t>
            </a:r>
            <a:endParaRPr lang="ru-RU" sz="1600" cap="all" dirty="0"/>
          </a:p>
          <a:p>
            <a:pPr algn="just"/>
            <a:r>
              <a:rPr lang="ru-RU" sz="2000" b="1" dirty="0"/>
              <a:t>Статья </a:t>
            </a:r>
            <a:r>
              <a:rPr lang="ru-RU" sz="2000" b="1" dirty="0" smtClean="0"/>
              <a:t>2.</a:t>
            </a:r>
            <a:r>
              <a:rPr lang="ru-RU" sz="2000" dirty="0" smtClean="0"/>
              <a:t> Государство </a:t>
            </a:r>
            <a:r>
              <a:rPr lang="ru-RU" sz="2000" dirty="0"/>
              <a:t>ответственно перед гражданином за создание условий для свободного и достойного развития личности. Гражданин ответствен перед государством за неукоснительное исполнение обязанностей, возложенных на него Конституцией.</a:t>
            </a:r>
          </a:p>
          <a:p>
            <a:pPr algn="just"/>
            <a:r>
              <a:rPr lang="ru-RU" sz="2000" b="1" dirty="0"/>
              <a:t>Статья </a:t>
            </a:r>
            <a:r>
              <a:rPr lang="ru-RU" sz="2000" b="1" dirty="0" smtClean="0"/>
              <a:t>28. </a:t>
            </a:r>
            <a:r>
              <a:rPr lang="ru-RU" sz="2000" dirty="0" smtClean="0"/>
              <a:t>Государство </a:t>
            </a:r>
            <a:r>
              <a:rPr lang="ru-RU" sz="2000" dirty="0"/>
              <a:t>создаёт условия для защиты персональных данных и безопасности личности и общества при их </a:t>
            </a:r>
            <a:r>
              <a:rPr lang="ru-RU" sz="2000" dirty="0" smtClean="0"/>
              <a:t>использовании.</a:t>
            </a:r>
            <a:endParaRPr lang="ru-RU" sz="2000" dirty="0"/>
          </a:p>
          <a:p>
            <a:pPr algn="just"/>
            <a:r>
              <a:rPr lang="ru-RU" sz="2000" b="1" dirty="0" smtClean="0"/>
              <a:t>Статья 32.</a:t>
            </a:r>
            <a:r>
              <a:rPr lang="ru-RU" sz="2000" dirty="0" smtClean="0"/>
              <a:t> </a:t>
            </a:r>
            <a:r>
              <a:rPr lang="ru-RU" sz="2000" dirty="0"/>
              <a:t>Брак как союз женщины и мужчины, семья, материнство, отцовство и детство находятся под защитой </a:t>
            </a:r>
            <a:r>
              <a:rPr lang="ru-RU" sz="2000" dirty="0" smtClean="0"/>
              <a:t>государства. </a:t>
            </a:r>
            <a:r>
              <a:rPr lang="ru-RU" sz="2000" dirty="0"/>
              <a:t>Государство обеспечивает приоритет воспитания детей в </a:t>
            </a:r>
            <a:r>
              <a:rPr lang="ru-RU" sz="2000" dirty="0" smtClean="0"/>
              <a:t>семье.</a:t>
            </a:r>
            <a:endParaRPr lang="ru-RU" sz="2000" dirty="0"/>
          </a:p>
          <a:p>
            <a:pPr algn="just"/>
            <a:r>
              <a:rPr lang="ru-RU" sz="2000" b="1" dirty="0" smtClean="0"/>
              <a:t>Статья 54.</a:t>
            </a:r>
            <a:r>
              <a:rPr lang="ru-RU" sz="2000" dirty="0" smtClean="0"/>
              <a:t> Сохранение </a:t>
            </a:r>
            <a:r>
              <a:rPr lang="ru-RU" sz="2000" dirty="0"/>
              <a:t>исторической памяти о героическом прошлом белорусского народа, патриотизм являются долгом каждого гражданина Республики Беларусь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/>
              <a:t>Статья </a:t>
            </a:r>
            <a:r>
              <a:rPr lang="ru-RU" sz="2000" b="1" dirty="0" smtClean="0"/>
              <a:t>89</a:t>
            </a:r>
            <a:r>
              <a:rPr lang="ru-RU" sz="2000" b="1" baseline="30000" dirty="0" smtClean="0"/>
              <a:t>1</a:t>
            </a:r>
            <a:r>
              <a:rPr lang="ru-RU" sz="2000" dirty="0" smtClean="0"/>
              <a:t> </a:t>
            </a:r>
            <a:r>
              <a:rPr lang="ru-RU" sz="2000" dirty="0"/>
              <a:t>Всебелорусское народное собрание –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</a:t>
            </a:r>
            <a:r>
              <a:rPr lang="ru-RU" sz="2000" dirty="0" smtClean="0"/>
              <a:t>согласие. </a:t>
            </a:r>
            <a:endParaRPr lang="ru-RU" sz="2000" dirty="0">
              <a:effectLst/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5" y="1093681"/>
            <a:ext cx="1881339" cy="18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5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893399" y="152092"/>
            <a:ext cx="1014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Викторина «Конституция Республики Беларусь»</a:t>
            </a:r>
            <a:endParaRPr lang="ru-RU" sz="2400" cap="all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366" y="733073"/>
            <a:ext cx="11359166" cy="59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 smtClean="0"/>
              <a:t>1. </a:t>
            </a:r>
            <a:r>
              <a:rPr lang="ru-RU" sz="2000" dirty="0" smtClean="0"/>
              <a:t>Когда </a:t>
            </a:r>
            <a:r>
              <a:rPr lang="ru-RU" sz="2000" dirty="0"/>
              <a:t>была принята Конституция Республики Беларусь? </a:t>
            </a:r>
          </a:p>
          <a:p>
            <a:pPr lvl="0" algn="just" fontAlgn="base"/>
            <a:r>
              <a:rPr lang="ru-RU" sz="2000" dirty="0" smtClean="0"/>
              <a:t>2. Конституция </a:t>
            </a:r>
            <a:r>
              <a:rPr lang="ru-RU" sz="2000" dirty="0"/>
              <a:t>— нормативный правовой акт, обладающий высшей юридической силой. Что это </a:t>
            </a:r>
            <a:r>
              <a:rPr lang="ru-RU" sz="2000" dirty="0" smtClean="0"/>
              <a:t>означает?</a:t>
            </a:r>
            <a:endParaRPr lang="ru-RU" sz="2000" dirty="0"/>
          </a:p>
          <a:p>
            <a:pPr lvl="0" algn="just" fontAlgn="base"/>
            <a:r>
              <a:rPr lang="ru-RU" sz="2000" dirty="0" smtClean="0"/>
              <a:t>3. В </a:t>
            </a:r>
            <a:r>
              <a:rPr lang="ru-RU" sz="2000" dirty="0"/>
              <a:t>Конституции говорится, что Республика Беларусь является социальным государством. Что это значит? </a:t>
            </a:r>
          </a:p>
          <a:p>
            <a:pPr lvl="0" algn="just" fontAlgn="base"/>
            <a:r>
              <a:rPr lang="ru-RU" sz="2000" dirty="0" smtClean="0"/>
              <a:t>4. Житель </a:t>
            </a:r>
            <a:r>
              <a:rPr lang="ru-RU" sz="2000" dirty="0"/>
              <a:t>государства, который имеет права и выполняет </a:t>
            </a:r>
            <a:r>
              <a:rPr lang="ru-RU" sz="2000" dirty="0" smtClean="0"/>
              <a:t>обязанности.</a:t>
            </a:r>
            <a:endParaRPr lang="ru-RU" sz="2000" dirty="0"/>
          </a:p>
          <a:p>
            <a:pPr lvl="0" algn="just" fontAlgn="base"/>
            <a:r>
              <a:rPr lang="ru-RU" sz="2000" dirty="0" smtClean="0"/>
              <a:t>5. С </a:t>
            </a:r>
            <a:r>
              <a:rPr lang="ru-RU" sz="2000" dirty="0"/>
              <a:t>какого возраста граждане Республики Беларусь получают избирательное право? </a:t>
            </a:r>
          </a:p>
          <a:p>
            <a:pPr lvl="0" algn="just" fontAlgn="base"/>
            <a:r>
              <a:rPr lang="ru-RU" sz="2000" dirty="0" smtClean="0"/>
              <a:t>6. Что</a:t>
            </a:r>
            <a:r>
              <a:rPr lang="ru-RU" sz="2000" dirty="0"/>
              <a:t>, согласно Конституции, является высшей ценностью нашего государства? </a:t>
            </a:r>
            <a:endParaRPr lang="ru-RU" sz="2000" dirty="0" smtClean="0"/>
          </a:p>
          <a:p>
            <a:pPr lvl="0" algn="just" fontAlgn="base"/>
            <a:r>
              <a:rPr lang="ru-RU" sz="2000" dirty="0" smtClean="0"/>
              <a:t>7. Кто </a:t>
            </a:r>
            <a:r>
              <a:rPr lang="ru-RU" sz="2000" dirty="0"/>
              <a:t>является источником власти в </a:t>
            </a:r>
            <a:r>
              <a:rPr lang="ru-RU" sz="2000" dirty="0" smtClean="0"/>
              <a:t>Республике Беларусь?</a:t>
            </a:r>
            <a:endParaRPr lang="ru-RU" sz="2000" dirty="0"/>
          </a:p>
          <a:p>
            <a:pPr lvl="0" algn="just" fontAlgn="base"/>
            <a:r>
              <a:rPr lang="ru-RU" sz="2000" dirty="0" smtClean="0"/>
              <a:t>8. На </a:t>
            </a:r>
            <a:r>
              <a:rPr lang="ru-RU" sz="2000" dirty="0"/>
              <a:t>какой срок избирается Президент Республики </a:t>
            </a:r>
            <a:r>
              <a:rPr lang="ru-RU" sz="2000" dirty="0" smtClean="0"/>
              <a:t>Беларусь?</a:t>
            </a:r>
            <a:endParaRPr lang="ru-RU" sz="2000" dirty="0"/>
          </a:p>
          <a:p>
            <a:pPr lvl="0" algn="just" fontAlgn="base"/>
            <a:r>
              <a:rPr lang="ru-RU" sz="2000" dirty="0" smtClean="0"/>
              <a:t>9. Как </a:t>
            </a:r>
            <a:r>
              <a:rPr lang="ru-RU" sz="2000" dirty="0"/>
              <a:t>называется документ, удостоверяющий личность гражданина и свидетельствующий о его </a:t>
            </a:r>
            <a:r>
              <a:rPr lang="ru-RU" sz="2000" dirty="0" smtClean="0"/>
              <a:t>гражданстве?</a:t>
            </a:r>
            <a:endParaRPr lang="ru-RU" sz="2000" dirty="0"/>
          </a:p>
          <a:p>
            <a:pPr lvl="0" algn="just" fontAlgn="base"/>
            <a:r>
              <a:rPr lang="ru-RU" sz="2000" dirty="0" smtClean="0"/>
              <a:t>10. Как </a:t>
            </a:r>
            <a:r>
              <a:rPr lang="ru-RU" sz="2000" dirty="0"/>
              <a:t>называется народное голосование, которое проводится по самым важным вопросам жизни </a:t>
            </a:r>
            <a:r>
              <a:rPr lang="ru-RU" sz="2000" dirty="0" smtClean="0"/>
              <a:t>государства?</a:t>
            </a:r>
            <a:endParaRPr lang="ru-RU" sz="2000" dirty="0"/>
          </a:p>
          <a:p>
            <a:pPr lvl="0" algn="just" fontAlgn="base"/>
            <a:r>
              <a:rPr lang="ru-RU" sz="2000" dirty="0" smtClean="0"/>
              <a:t>11. Кто </a:t>
            </a:r>
            <a:r>
              <a:rPr lang="ru-RU" sz="2000" dirty="0"/>
              <a:t>является гарантом Конституции Республики Беларусь? </a:t>
            </a:r>
          </a:p>
          <a:p>
            <a:pPr lvl="0" algn="just" fontAlgn="base"/>
            <a:r>
              <a:rPr lang="ru-RU" sz="2000" dirty="0" smtClean="0"/>
              <a:t>12. Как </a:t>
            </a:r>
            <a:r>
              <a:rPr lang="ru-RU" sz="2000" dirty="0"/>
              <a:t>называется правительство </a:t>
            </a:r>
            <a:r>
              <a:rPr lang="ru-RU" sz="2000" dirty="0" smtClean="0"/>
              <a:t>Республики Беларусь?</a:t>
            </a:r>
            <a:endParaRPr lang="ru-RU" sz="2000" dirty="0"/>
          </a:p>
          <a:p>
            <a:pPr lvl="0" algn="just" fontAlgn="base"/>
            <a:r>
              <a:rPr lang="ru-RU" sz="2000" dirty="0" smtClean="0"/>
              <a:t>13. Какой </a:t>
            </a:r>
            <a:r>
              <a:rPr lang="ru-RU" sz="2000" dirty="0"/>
              <a:t>государственный орган в нашей стране наделен правом принимать законы? </a:t>
            </a:r>
            <a:endParaRPr lang="ru-RU" sz="2000" dirty="0" smtClean="0"/>
          </a:p>
          <a:p>
            <a:pPr lvl="0" algn="just" fontAlgn="base"/>
            <a:r>
              <a:rPr lang="ru-RU" sz="2000" dirty="0" smtClean="0"/>
              <a:t>14. </a:t>
            </a:r>
            <a:r>
              <a:rPr lang="ru-RU" sz="2000" dirty="0"/>
              <a:t>К</a:t>
            </a:r>
            <a:r>
              <a:rPr lang="ru-RU" sz="2000" dirty="0" smtClean="0"/>
              <a:t>ак </a:t>
            </a:r>
            <a:r>
              <a:rPr lang="ru-RU" sz="2000" dirty="0"/>
              <a:t>называется высший представительный орган народовластия Республики Беларусь, определяющий стратегические направления развития общества и </a:t>
            </a:r>
            <a:r>
              <a:rPr lang="ru-RU" sz="2000" dirty="0" smtClean="0"/>
              <a:t>государства?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284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0120" y="944250"/>
            <a:ext cx="910950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/>
              <a:t>Конституция </a:t>
            </a:r>
            <a:r>
              <a:rPr lang="ru-RU" sz="2400" dirty="0" smtClean="0"/>
              <a:t>Республики Беларусь принята </a:t>
            </a:r>
            <a:r>
              <a:rPr lang="ru-RU" sz="2400" b="1" dirty="0" smtClean="0">
                <a:solidFill>
                  <a:srgbClr val="FF0000"/>
                </a:solidFill>
              </a:rPr>
              <a:t>15 марта 1994 года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Ежегодно 15 марта празднуется государственный </a:t>
            </a:r>
            <a:r>
              <a:rPr lang="ru-RU" sz="2400" dirty="0"/>
              <a:t>праздник – </a:t>
            </a:r>
            <a:r>
              <a:rPr lang="ru-RU" sz="2400" b="1" dirty="0">
                <a:solidFill>
                  <a:srgbClr val="FF0000"/>
                </a:solidFill>
              </a:rPr>
              <a:t>День </a:t>
            </a:r>
            <a:r>
              <a:rPr lang="ru-RU" sz="2400" b="1" dirty="0" smtClean="0">
                <a:solidFill>
                  <a:srgbClr val="FF0000"/>
                </a:solidFill>
              </a:rPr>
              <a:t>Конституции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/>
              <a:t>Конституция – </a:t>
            </a:r>
            <a:r>
              <a:rPr lang="ru-RU" sz="2400" b="1" dirty="0">
                <a:solidFill>
                  <a:srgbClr val="FF0000"/>
                </a:solidFill>
              </a:rPr>
              <a:t>Основной Закон Республики Беларусь</a:t>
            </a:r>
            <a:r>
              <a:rPr lang="ru-RU" sz="2400" dirty="0"/>
              <a:t>. В ней </a:t>
            </a:r>
            <a:r>
              <a:rPr lang="ru-RU" sz="2400" dirty="0" smtClean="0"/>
              <a:t>закреплены </a:t>
            </a:r>
            <a:r>
              <a:rPr lang="ru-RU" sz="2400" dirty="0"/>
              <a:t>основы государственного устройства, </a:t>
            </a:r>
            <a:r>
              <a:rPr lang="ru-RU" sz="2400" dirty="0" smtClean="0"/>
              <a:t>принципы </a:t>
            </a:r>
            <a:r>
              <a:rPr lang="ru-RU" sz="2400" dirty="0"/>
              <a:t>избирательной системы, </a:t>
            </a:r>
            <a:r>
              <a:rPr lang="ru-RU" sz="2400" dirty="0" smtClean="0"/>
              <a:t>полномочия </a:t>
            </a:r>
            <a:r>
              <a:rPr lang="ru-RU" sz="2400" dirty="0"/>
              <a:t>органов государственной власти, </a:t>
            </a:r>
            <a:r>
              <a:rPr lang="ru-RU" sz="2400" dirty="0" smtClean="0"/>
              <a:t>права </a:t>
            </a:r>
            <a:r>
              <a:rPr lang="ru-RU" sz="2400" dirty="0"/>
              <a:t>и обязанности граждан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Конституция имеет </a:t>
            </a:r>
            <a:r>
              <a:rPr lang="ru-RU" sz="2400" dirty="0"/>
              <a:t>высшую юридическую </a:t>
            </a:r>
            <a:r>
              <a:rPr lang="ru-RU" sz="2400" dirty="0" smtClean="0"/>
              <a:t>силу. </a:t>
            </a:r>
            <a:r>
              <a:rPr lang="ru-RU" sz="2400" dirty="0"/>
              <a:t>Все законы, указы и постановления должны строго соответствовать </a:t>
            </a:r>
            <a:r>
              <a:rPr lang="ru-RU" sz="2400" dirty="0" smtClean="0"/>
              <a:t>Конституции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410" y="5094108"/>
            <a:ext cx="11322213" cy="12291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200" b="1" dirty="0">
                <a:solidFill>
                  <a:schemeClr val="bg1"/>
                </a:solidFill>
              </a:rPr>
              <a:t>В Республике Беларусь действует Конституция 1994 года с изменениями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и дополнениями, внесенными по итогам республиканских </a:t>
            </a:r>
            <a:r>
              <a:rPr lang="ru-RU" sz="2200" b="1" dirty="0" smtClean="0">
                <a:solidFill>
                  <a:schemeClr val="bg1"/>
                </a:solidFill>
              </a:rPr>
              <a:t>референдумов: 24 </a:t>
            </a:r>
            <a:r>
              <a:rPr lang="ru-RU" sz="2200" b="1" dirty="0">
                <a:solidFill>
                  <a:schemeClr val="bg1"/>
                </a:solidFill>
              </a:rPr>
              <a:t>ноября 1996 г.,  </a:t>
            </a:r>
            <a:r>
              <a:rPr lang="ru-RU" sz="2200" b="1" dirty="0" smtClean="0">
                <a:solidFill>
                  <a:schemeClr val="bg1"/>
                </a:solidFill>
              </a:rPr>
              <a:t>      17 </a:t>
            </a:r>
            <a:r>
              <a:rPr lang="ru-RU" sz="2200" b="1" dirty="0">
                <a:solidFill>
                  <a:schemeClr val="bg1"/>
                </a:solidFill>
              </a:rPr>
              <a:t>октября 2004 г</a:t>
            </a:r>
            <a:r>
              <a:rPr lang="ru-RU" sz="2200" b="1" dirty="0" smtClean="0">
                <a:solidFill>
                  <a:schemeClr val="bg1"/>
                </a:solidFill>
              </a:rPr>
              <a:t>., </a:t>
            </a:r>
            <a:r>
              <a:rPr lang="ru-RU" sz="2200" b="1" dirty="0">
                <a:solidFill>
                  <a:schemeClr val="bg1"/>
                </a:solidFill>
              </a:rPr>
              <a:t>27 февраля 2022 г. 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0" y="1054327"/>
            <a:ext cx="1869177" cy="18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9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1532" y="826591"/>
            <a:ext cx="9131122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/>
              <a:t>Преамбула Конституции Республики Беларусь</a:t>
            </a:r>
            <a:endParaRPr lang="ru-RU" sz="2000" b="1" cap="all" dirty="0"/>
          </a:p>
          <a:p>
            <a:r>
              <a:rPr lang="ru-RU" sz="2000" dirty="0"/>
              <a:t>«Мы, народ Республики Беларусь (Беларуси), 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исходя </a:t>
            </a:r>
            <a:r>
              <a:rPr lang="ru-RU" sz="2000" dirty="0"/>
              <a:t>из ответственности за настоящее и будущее Беларуси, 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сознавая </a:t>
            </a:r>
            <a:r>
              <a:rPr lang="ru-RU" sz="2000" dirty="0"/>
              <a:t>себя полноправным субъектом мирового сообщества и подтверждая свою приверженность общечеловеческим ценностям, 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основываясь </a:t>
            </a:r>
            <a:r>
              <a:rPr lang="ru-RU" sz="2000" dirty="0"/>
              <a:t>на своем неотъемлемом праве на самоопределение, сохранение национальной самобытности и суверенитета, 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опираясь </a:t>
            </a:r>
            <a:r>
              <a:rPr lang="ru-RU" sz="2000" dirty="0"/>
              <a:t>на многовековую историю развития белорусской государственности, культурные и духовные традиции, 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утверждая </a:t>
            </a:r>
            <a:r>
              <a:rPr lang="ru-RU" sz="2000" dirty="0"/>
              <a:t>права и свободы человека и гражданина, устои правового государства и социально справедливого общества, 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желая </a:t>
            </a:r>
            <a:r>
              <a:rPr lang="ru-RU" sz="2000" dirty="0"/>
              <a:t>обеспечить мир и гражданское согласие, благополучие граждан, незыблемость народовластия, независимость и процветание Республики Беларусь, </a:t>
            </a:r>
            <a:endParaRPr lang="ru-RU" sz="2000" dirty="0" smtClean="0"/>
          </a:p>
          <a:p>
            <a:r>
              <a:rPr lang="ru-RU" sz="2000" dirty="0" smtClean="0"/>
              <a:t>принимаем </a:t>
            </a:r>
            <a:r>
              <a:rPr lang="ru-RU" sz="2000" dirty="0"/>
              <a:t>настоящую Конституцию – Основной Закон Республики Беларусь».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" y="1104110"/>
            <a:ext cx="2027148" cy="20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6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9409" y="783799"/>
            <a:ext cx="9646276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1 «Основы конституционного строя</a:t>
            </a:r>
            <a:r>
              <a:rPr lang="ru-RU" sz="2000" b="1" cap="all" dirty="0" smtClean="0"/>
              <a:t>»</a:t>
            </a:r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унитарное </a:t>
            </a:r>
            <a:r>
              <a:rPr lang="ru-RU" sz="2400" dirty="0"/>
              <a:t>демократическое социальное правовое </a:t>
            </a:r>
            <a:r>
              <a:rPr lang="ru-RU" sz="2400" dirty="0" smtClean="0"/>
              <a:t>государство;</a:t>
            </a:r>
            <a:endParaRPr lang="ru-RU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человек</a:t>
            </a:r>
            <a:r>
              <a:rPr lang="ru-RU" sz="2400" dirty="0"/>
              <a:t>, его права, свободы и гарантии их реализации </a:t>
            </a:r>
            <a:r>
              <a:rPr lang="ru-RU" sz="2400" dirty="0" smtClean="0"/>
              <a:t>- высшая ценность </a:t>
            </a:r>
            <a:r>
              <a:rPr lang="ru-RU" sz="2400" dirty="0"/>
              <a:t>и </a:t>
            </a:r>
            <a:r>
              <a:rPr lang="ru-RU" sz="2400" dirty="0" smtClean="0"/>
              <a:t>цель </a:t>
            </a:r>
            <a:r>
              <a:rPr lang="ru-RU" sz="2400" dirty="0"/>
              <a:t>общества и </a:t>
            </a:r>
            <a:r>
              <a:rPr lang="ru-RU" sz="2400" dirty="0" smtClean="0"/>
              <a:t>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единственный источник </a:t>
            </a:r>
            <a:r>
              <a:rPr lang="ru-RU" sz="2400" dirty="0"/>
              <a:t>государственной власти и </a:t>
            </a:r>
            <a:r>
              <a:rPr lang="ru-RU" sz="2400" dirty="0" smtClean="0"/>
              <a:t>носитель </a:t>
            </a:r>
            <a:r>
              <a:rPr lang="ru-RU" sz="2400" dirty="0"/>
              <a:t>суверенитета </a:t>
            </a:r>
            <a:r>
              <a:rPr lang="ru-RU" sz="2400" dirty="0" smtClean="0"/>
              <a:t>- народ;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разделение государственной власти на </a:t>
            </a:r>
            <a:r>
              <a:rPr lang="ru-RU" sz="2400" dirty="0"/>
              <a:t>законодательную, исполнительную и </a:t>
            </a:r>
            <a:r>
              <a:rPr lang="ru-RU" sz="2400" dirty="0" smtClean="0"/>
              <a:t>судебную;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принцип </a:t>
            </a:r>
            <a:r>
              <a:rPr lang="ru-RU" sz="2400" dirty="0"/>
              <a:t>верховенства </a:t>
            </a:r>
            <a:r>
              <a:rPr lang="ru-RU" sz="2400" dirty="0" smtClean="0"/>
              <a:t>права;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государственные языки - </a:t>
            </a:r>
            <a:r>
              <a:rPr lang="ru-RU" sz="2400" dirty="0"/>
              <a:t>белорусский и русский </a:t>
            </a:r>
            <a:r>
              <a:rPr lang="ru-RU" sz="2400" dirty="0" smtClean="0"/>
              <a:t>языки;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символы </a:t>
            </a:r>
            <a:r>
              <a:rPr lang="ru-RU" sz="2400" dirty="0"/>
              <a:t>Республики Беларусь как суверенного государства </a:t>
            </a:r>
            <a:r>
              <a:rPr lang="ru-RU" sz="2400" dirty="0" smtClean="0"/>
              <a:t>-Государственный </a:t>
            </a:r>
            <a:r>
              <a:rPr lang="ru-RU" sz="2400" dirty="0"/>
              <a:t>флаг, Государственный герб и Государственный </a:t>
            </a:r>
            <a:r>
              <a:rPr lang="ru-RU" sz="2400" dirty="0" smtClean="0"/>
              <a:t>гимн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871017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0" y="988199"/>
            <a:ext cx="1780759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7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5732" y="989424"/>
            <a:ext cx="8285253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2 «Личность. Общество. Государство» </a:t>
            </a:r>
            <a:endParaRPr lang="ru-RU" sz="2000" b="1" cap="all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неотъемлемые </a:t>
            </a:r>
            <a:r>
              <a:rPr lang="ru-RU" sz="2400" dirty="0"/>
              <a:t>права и свободы человека и гражданина в Республике Беларусь, гарантии их </a:t>
            </a:r>
            <a:r>
              <a:rPr lang="ru-RU" sz="2400" dirty="0" smtClean="0"/>
              <a:t>реализации;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взаимные </a:t>
            </a:r>
            <a:r>
              <a:rPr lang="ru-RU" sz="2400" dirty="0"/>
              <a:t>обязанности гражданина и </a:t>
            </a:r>
            <a:r>
              <a:rPr lang="ru-RU" sz="2400" dirty="0" smtClean="0"/>
              <a:t>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обеспечение </a:t>
            </a:r>
            <a:r>
              <a:rPr lang="ru-RU" sz="2400" dirty="0"/>
              <a:t>прав и свобод граждан Республики Беларусь </a:t>
            </a:r>
            <a:r>
              <a:rPr lang="ru-RU" sz="2400" dirty="0" smtClean="0"/>
              <a:t>- высшая цель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/>
              <a:t>все </a:t>
            </a:r>
            <a:r>
              <a:rPr lang="ru-RU" sz="2400" dirty="0"/>
              <a:t>равны перед законом и имеют право без всякой дискриминации на равную защиту прав и законных интересов.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5731" y="4840203"/>
            <a:ext cx="8285254" cy="17204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cap="all" dirty="0"/>
              <a:t>Раздел 3 «Избирательная система. Референдум</a:t>
            </a:r>
            <a:r>
              <a:rPr lang="ru-RU" sz="2000" b="1" cap="all" dirty="0" smtClean="0"/>
              <a:t>»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/>
              <a:t>принципы проведения выборов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/>
              <a:t>порядок проведения </a:t>
            </a:r>
            <a:r>
              <a:rPr lang="ru-RU" sz="2400" dirty="0"/>
              <a:t>республиканских и </a:t>
            </a:r>
            <a:r>
              <a:rPr lang="ru-RU" sz="2400" dirty="0" smtClean="0"/>
              <a:t>местных </a:t>
            </a:r>
            <a:r>
              <a:rPr lang="ru-RU" sz="2400" dirty="0"/>
              <a:t>референдумов 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5" y="989424"/>
            <a:ext cx="2244398" cy="22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6" y="45907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0" y="946809"/>
            <a:ext cx="8950817" cy="5139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cap="all" dirty="0"/>
              <a:t>Раздел 4 «Президент, Всебелорусское народное собрание, Парламент, Правительство, Суд» </a:t>
            </a:r>
            <a:endParaRPr lang="ru-RU" sz="2000" b="1" cap="al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/>
              <a:t>порядок </a:t>
            </a:r>
            <a:r>
              <a:rPr lang="ru-RU" sz="2200" dirty="0"/>
              <a:t>формирования органов </a:t>
            </a:r>
            <a:r>
              <a:rPr lang="ru-RU" sz="2200" dirty="0" smtClean="0"/>
              <a:t>власти;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/>
              <a:t>принципы </a:t>
            </a:r>
            <a:r>
              <a:rPr lang="ru-RU" sz="2200" dirty="0"/>
              <a:t>их </a:t>
            </a:r>
            <a:r>
              <a:rPr lang="ru-RU" sz="2200" dirty="0" smtClean="0"/>
              <a:t>взаимодействия;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/>
              <a:t>полномочия</a:t>
            </a:r>
            <a:r>
              <a:rPr lang="ru-RU" sz="2200" b="1" dirty="0" smtClean="0"/>
              <a:t> </a:t>
            </a:r>
            <a:r>
              <a:rPr lang="ru-RU" sz="2200" dirty="0" smtClean="0"/>
              <a:t>органов государственной власти.</a:t>
            </a:r>
          </a:p>
          <a:p>
            <a:endParaRPr lang="ru-RU" sz="2200" b="1" dirty="0" smtClean="0"/>
          </a:p>
          <a:p>
            <a:pPr algn="just"/>
            <a:r>
              <a:rPr lang="ru-RU" b="1" dirty="0" smtClean="0"/>
              <a:t>Президент </a:t>
            </a:r>
            <a:r>
              <a:rPr lang="ru-RU" dirty="0" smtClean="0"/>
              <a:t>- Глава </a:t>
            </a:r>
            <a:r>
              <a:rPr lang="ru-RU" dirty="0"/>
              <a:t>государства, </a:t>
            </a:r>
            <a:r>
              <a:rPr lang="ru-RU" dirty="0" smtClean="0"/>
              <a:t>гарант </a:t>
            </a:r>
            <a:r>
              <a:rPr lang="ru-RU" dirty="0"/>
              <a:t>Конституции Республики Беларусь, прав и свобод человека и гражданина.</a:t>
            </a:r>
          </a:p>
          <a:p>
            <a:pPr algn="just"/>
            <a:r>
              <a:rPr lang="ru-RU" b="1" dirty="0"/>
              <a:t>Всебелорусское народное собрание </a:t>
            </a:r>
            <a:r>
              <a:rPr lang="ru-RU" dirty="0"/>
              <a:t>–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согласие. </a:t>
            </a:r>
          </a:p>
          <a:p>
            <a:pPr algn="just"/>
            <a:r>
              <a:rPr lang="ru-RU" b="1" dirty="0"/>
              <a:t>Парламент (Национальное собрание)</a:t>
            </a:r>
            <a:r>
              <a:rPr lang="ru-RU" dirty="0"/>
              <a:t> – </a:t>
            </a:r>
            <a:r>
              <a:rPr lang="ru-RU" dirty="0" smtClean="0"/>
              <a:t>представительный </a:t>
            </a:r>
            <a:r>
              <a:rPr lang="ru-RU" dirty="0"/>
              <a:t>и </a:t>
            </a:r>
            <a:r>
              <a:rPr lang="ru-RU" dirty="0" smtClean="0"/>
              <a:t>законодательный орган, состоит </a:t>
            </a:r>
            <a:r>
              <a:rPr lang="ru-RU" dirty="0"/>
              <a:t>из двух палат – Палаты представителей и Совета Республики.</a:t>
            </a:r>
          </a:p>
          <a:p>
            <a:pPr algn="just"/>
            <a:r>
              <a:rPr lang="ru-RU" b="1" dirty="0"/>
              <a:t>Правительство (Совет Министров) </a:t>
            </a:r>
            <a:r>
              <a:rPr lang="ru-RU" dirty="0"/>
              <a:t>– центральный орган государственного </a:t>
            </a:r>
            <a:r>
              <a:rPr lang="ru-RU" dirty="0" smtClean="0"/>
              <a:t>управления, осуществляет </a:t>
            </a:r>
            <a:r>
              <a:rPr lang="ru-RU" dirty="0"/>
              <a:t>исполнительную власть в Республике Беларусь.</a:t>
            </a:r>
          </a:p>
          <a:p>
            <a:pPr algn="just"/>
            <a:r>
              <a:rPr lang="ru-RU" b="1" dirty="0" smtClean="0"/>
              <a:t>Суды</a:t>
            </a:r>
            <a:r>
              <a:rPr lang="ru-RU" dirty="0" smtClean="0"/>
              <a:t> – судебная власть</a:t>
            </a:r>
            <a:endParaRPr lang="ru-RU" dirty="0"/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0" y="946809"/>
            <a:ext cx="2051215" cy="20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1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6833" y="872289"/>
            <a:ext cx="947885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5 «Местное управление и самоуправление</a:t>
            </a:r>
            <a:r>
              <a:rPr lang="ru-RU" sz="2000" b="1" cap="all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sz="2000" dirty="0" smtClean="0"/>
              <a:t>местные </a:t>
            </a:r>
            <a:r>
              <a:rPr lang="ru-RU" sz="2000" dirty="0"/>
              <a:t>Советы депутатов,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исполнительные </a:t>
            </a:r>
            <a:r>
              <a:rPr lang="ru-RU" sz="2000" dirty="0"/>
              <a:t>и распорядительные органы,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органы </a:t>
            </a:r>
            <a:r>
              <a:rPr lang="ru-RU" sz="2000" dirty="0"/>
              <a:t>территориального общественного самоуправления,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местные </a:t>
            </a:r>
            <a:r>
              <a:rPr lang="ru-RU" sz="2000" dirty="0"/>
              <a:t>референдумы, собрания и другие формы прямого участия в государственных и общественных делах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2" y="1104109"/>
            <a:ext cx="1793637" cy="17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6833" y="3166890"/>
            <a:ext cx="947885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6 «Прокуратура. Комитет государственного контроля» </a:t>
            </a:r>
            <a:endParaRPr lang="ru-RU" sz="2000" b="1" cap="all" dirty="0" smtClean="0"/>
          </a:p>
          <a:p>
            <a:pPr algn="just"/>
            <a:r>
              <a:rPr lang="ru-RU" sz="2000" b="1" dirty="0" smtClean="0"/>
              <a:t>Прокуратура:</a:t>
            </a:r>
            <a:r>
              <a:rPr lang="ru-RU" sz="2000" dirty="0" smtClean="0"/>
              <a:t> надзор </a:t>
            </a:r>
            <a:r>
              <a:rPr lang="ru-RU" sz="2000" dirty="0"/>
              <a:t>за точным и единообразным исполнением законов, указов и иных нормативных правовых </a:t>
            </a:r>
            <a:r>
              <a:rPr lang="ru-RU" sz="2000" dirty="0" smtClean="0"/>
              <a:t>актов;</a:t>
            </a:r>
          </a:p>
          <a:p>
            <a:pPr algn="just"/>
            <a:r>
              <a:rPr lang="ru-RU" sz="2000" b="1" dirty="0"/>
              <a:t>Комитет государственного </a:t>
            </a:r>
            <a:r>
              <a:rPr lang="ru-RU" sz="2000" b="1" dirty="0" smtClean="0"/>
              <a:t>контроля</a:t>
            </a:r>
            <a:r>
              <a:rPr lang="ru-RU" sz="2000" dirty="0" smtClean="0"/>
              <a:t>: государственный </a:t>
            </a:r>
            <a:r>
              <a:rPr lang="ru-RU" sz="2000" dirty="0"/>
              <a:t>контроль за исполнением республиканского бюджета, использованием государственной собственности, исполнением актов Президента, Парламента, Правительства и других государственных </a:t>
            </a:r>
            <a:r>
              <a:rPr lang="ru-RU" sz="2000" dirty="0" smtClean="0"/>
              <a:t>органов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767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2896" y="1389641"/>
            <a:ext cx="9272789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7 «Финансово-кредитная система Республики Беларусь</a:t>
            </a:r>
            <a:r>
              <a:rPr lang="ru-RU" sz="2000" b="1" cap="all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sz="2200" dirty="0" smtClean="0"/>
              <a:t>единая </a:t>
            </a:r>
            <a:r>
              <a:rPr lang="ru-RU" sz="2200" dirty="0"/>
              <a:t>бюджетно-финансовая, налоговая, денежно-кредитная и валютная политика</a:t>
            </a:r>
          </a:p>
          <a:p>
            <a:pPr algn="ctr"/>
            <a:endParaRPr lang="ru-RU" sz="2000" b="1" cap="all" dirty="0" smtClean="0"/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4" y="1389641"/>
            <a:ext cx="1832273" cy="183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2895" y="4852426"/>
            <a:ext cx="927278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9 «Заключительные и переходные положения»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200" dirty="0"/>
              <a:t>сроки и условия вступления в силу изменений и дополнений в Конституцию.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2897" y="3503053"/>
            <a:ext cx="927278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8 «Порядок изменения и дополнения Конституции»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sz="2200" dirty="0"/>
              <a:t>порядок внесения изменений и дополнений в </a:t>
            </a:r>
            <a:r>
              <a:rPr lang="ru-RU" sz="2200" dirty="0" smtClean="0"/>
              <a:t>Конституцию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1055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38097" y="268002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5776" y="655800"/>
            <a:ext cx="9259910" cy="4647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/>
              <a:t>Республика </a:t>
            </a:r>
            <a:r>
              <a:rPr lang="ru-RU" b="1" cap="all" dirty="0"/>
              <a:t>Беларусь – унитарное демократическое социальное правовое государство</a:t>
            </a:r>
            <a:r>
              <a:rPr lang="ru-RU" dirty="0"/>
              <a:t>. </a:t>
            </a:r>
          </a:p>
          <a:p>
            <a:pPr algn="just"/>
            <a:r>
              <a:rPr lang="ru-RU" sz="2000" b="1" i="1" dirty="0"/>
              <a:t>Унитарное</a:t>
            </a:r>
            <a:r>
              <a:rPr lang="ru-RU" sz="2000" dirty="0"/>
              <a:t> – </a:t>
            </a:r>
            <a:r>
              <a:rPr lang="ru-RU" sz="2000" dirty="0" smtClean="0"/>
              <a:t>единое государство, все административно-территориальные </a:t>
            </a:r>
            <a:r>
              <a:rPr lang="ru-RU" sz="2000" dirty="0"/>
              <a:t>единицы (области, районы, сельсоветы, города, </a:t>
            </a:r>
            <a:r>
              <a:rPr lang="ru-RU" sz="2000" dirty="0" smtClean="0"/>
              <a:t>посёлки) подчиняются единому законодательству, единой </a:t>
            </a:r>
            <a:r>
              <a:rPr lang="ru-RU" sz="2000" dirty="0"/>
              <a:t>системе высших органов власти. </a:t>
            </a:r>
            <a:r>
              <a:rPr lang="ru-RU" sz="2000" dirty="0" smtClean="0"/>
              <a:t> </a:t>
            </a:r>
            <a:endParaRPr lang="ru-RU" sz="2000" dirty="0"/>
          </a:p>
          <a:p>
            <a:pPr algn="just"/>
            <a:r>
              <a:rPr lang="ru-RU" sz="2000" b="1" i="1" dirty="0"/>
              <a:t>Демократическое</a:t>
            </a:r>
            <a:r>
              <a:rPr lang="ru-RU" sz="2000" dirty="0"/>
              <a:t> – </a:t>
            </a:r>
            <a:r>
              <a:rPr lang="ru-RU" sz="2000" dirty="0" smtClean="0"/>
              <a:t>власть </a:t>
            </a:r>
            <a:r>
              <a:rPr lang="ru-RU" sz="2000" dirty="0"/>
              <a:t>в государстве принадлежит народу. </a:t>
            </a:r>
            <a:r>
              <a:rPr lang="ru-RU" sz="2000" dirty="0" smtClean="0"/>
              <a:t>Единственным </a:t>
            </a:r>
            <a:r>
              <a:rPr lang="ru-RU" sz="2000" dirty="0"/>
              <a:t>источником государственной власти и носителем суверенитета </a:t>
            </a:r>
            <a:r>
              <a:rPr lang="ru-RU" sz="2000" dirty="0" smtClean="0"/>
              <a:t>является </a:t>
            </a:r>
            <a:r>
              <a:rPr lang="ru-RU" sz="2000" dirty="0"/>
              <a:t>народ. Народ осуществляет свою власть </a:t>
            </a:r>
            <a:r>
              <a:rPr lang="ru-RU" sz="2000" dirty="0" smtClean="0"/>
              <a:t>непосредственно и </a:t>
            </a:r>
            <a:r>
              <a:rPr lang="ru-RU" sz="2000" dirty="0"/>
              <a:t>через представительные </a:t>
            </a:r>
            <a:r>
              <a:rPr lang="ru-RU" sz="2000" dirty="0" smtClean="0"/>
              <a:t>органы.</a:t>
            </a:r>
          </a:p>
          <a:p>
            <a:pPr algn="just"/>
            <a:r>
              <a:rPr lang="ru-RU" sz="2000" b="1" i="1" dirty="0" smtClean="0"/>
              <a:t>Социальное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государство </a:t>
            </a:r>
            <a:r>
              <a:rPr lang="ru-RU" sz="2000" dirty="0"/>
              <a:t>стремится обеспечить каждому гражданину достойный уровень жизни и помощь тем, кто в ней нуждается. </a:t>
            </a:r>
            <a:r>
              <a:rPr lang="ru-RU" sz="2000" dirty="0" smtClean="0"/>
              <a:t>Человек</a:t>
            </a:r>
            <a:r>
              <a:rPr lang="ru-RU" sz="2000" dirty="0"/>
              <a:t>, его права, свободы и гарантии их реализации являются наивысшей ценностью и целью общества и государства.</a:t>
            </a:r>
          </a:p>
          <a:p>
            <a:pPr algn="just"/>
            <a:r>
              <a:rPr lang="ru-RU" sz="2000" b="1" i="1" dirty="0" smtClean="0"/>
              <a:t>Правовое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вся </a:t>
            </a:r>
            <a:r>
              <a:rPr lang="ru-RU" sz="2000" dirty="0"/>
              <a:t>деятельность государства </a:t>
            </a:r>
            <a:r>
              <a:rPr lang="ru-RU" sz="2000" dirty="0" smtClean="0"/>
              <a:t>подчиняется </a:t>
            </a:r>
            <a:r>
              <a:rPr lang="ru-RU" sz="2000" dirty="0"/>
              <a:t>законам, </a:t>
            </a:r>
            <a:r>
              <a:rPr lang="ru-RU" sz="2000" dirty="0" smtClean="0"/>
              <a:t>перед </a:t>
            </a:r>
            <a:r>
              <a:rPr lang="ru-RU" sz="2000" dirty="0"/>
              <a:t>законом все равны</a:t>
            </a:r>
            <a:r>
              <a:rPr lang="ru-RU" sz="2000" dirty="0" smtClean="0"/>
              <a:t>. </a:t>
            </a:r>
            <a:r>
              <a:rPr lang="ru-RU" sz="2000" dirty="0"/>
              <a:t>Власть разделена на законодательную, исполнительную и судебную.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3" y="5868624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" y="655800"/>
            <a:ext cx="1991491" cy="19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5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12653</TotalTime>
  <Words>1658</Words>
  <Application>Microsoft Office PowerPoint</Application>
  <PresentationFormat>Широкоэкранный</PresentationFormat>
  <Paragraphs>153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24" baseType="lpstr">
      <vt:lpstr>Calibri</vt:lpstr>
      <vt:lpstr>Wingdings</vt:lpstr>
      <vt:lpstr>Arial Black</vt:lpstr>
      <vt:lpstr>Arial</vt:lpstr>
      <vt:lpstr>Times New Roman</vt:lpstr>
      <vt:lpstr>Arial Narrow</vt:lpstr>
      <vt:lpstr>Office Theme</vt:lpstr>
      <vt:lpstr>Урок  «День Конституции  Республики Беларусь»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954</cp:revision>
  <cp:lastPrinted>2018-12-07T06:48:34Z</cp:lastPrinted>
  <dcterms:created xsi:type="dcterms:W3CDTF">2018-12-03T10:14:15Z</dcterms:created>
  <dcterms:modified xsi:type="dcterms:W3CDTF">2025-03-05T08:18:32Z</dcterms:modified>
</cp:coreProperties>
</file>