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0"/>
  </p:notesMasterIdLst>
  <p:sldIdLst>
    <p:sldId id="269" r:id="rId2"/>
    <p:sldId id="258" r:id="rId3"/>
    <p:sldId id="260" r:id="rId4"/>
    <p:sldId id="261" r:id="rId5"/>
    <p:sldId id="264" r:id="rId6"/>
    <p:sldId id="265" r:id="rId7"/>
    <p:sldId id="266" r:id="rId8"/>
    <p:sldId id="267" r:id="rId9"/>
    <p:sldId id="268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9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CF4B3-F94C-4F76-A762-9990D8F83556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FFC494-762E-4DB0-A6A3-47591D994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768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494-762E-4DB0-A6A3-47591D994F2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204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8AC-A861-4148-81C1-8DFFC4988DA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38F-D684-4582-B2A8-272B23746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322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8AC-A861-4148-81C1-8DFFC4988DA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38F-D684-4582-B2A8-272B23746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457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8AC-A861-4148-81C1-8DFFC4988DA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38F-D684-4582-B2A8-272B23746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924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8AC-A861-4148-81C1-8DFFC4988DA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38F-D684-4582-B2A8-272B23746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729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8AC-A861-4148-81C1-8DFFC4988DA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38F-D684-4582-B2A8-272B23746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911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8AC-A861-4148-81C1-8DFFC4988DA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38F-D684-4582-B2A8-272B23746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346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8AC-A861-4148-81C1-8DFFC4988DA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38F-D684-4582-B2A8-272B23746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696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8AC-A861-4148-81C1-8DFFC4988DA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38F-D684-4582-B2A8-272B23746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760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8AC-A861-4148-81C1-8DFFC4988DA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38F-D684-4582-B2A8-272B23746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005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8AC-A861-4148-81C1-8DFFC4988DA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38F-D684-4582-B2A8-272B23746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052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8AC-A861-4148-81C1-8DFFC4988DA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38F-D684-4582-B2A8-272B23746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516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8AC-A861-4148-81C1-8DFFC4988DA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9038F-D684-4582-B2A8-272B23746C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885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4146" r="3781" b="1430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6" name="TextBox 5"/>
          <p:cNvSpPr txBox="1"/>
          <p:nvPr/>
        </p:nvSpPr>
        <p:spPr>
          <a:xfrm>
            <a:off x="1695722" y="915464"/>
            <a:ext cx="950269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500" b="1" spc="50" dirty="0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ХАТЫНЬ</a:t>
            </a:r>
          </a:p>
        </p:txBody>
      </p:sp>
      <p:pic>
        <p:nvPicPr>
          <p:cNvPr id="7" name="Picture 6" descr="Image 30 of 5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1" t="8086" r="4995" b="10116"/>
          <a:stretch/>
        </p:blipFill>
        <p:spPr bwMode="auto">
          <a:xfrm>
            <a:off x="111512" y="3668751"/>
            <a:ext cx="12080487" cy="318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68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4146" r="3781" b="14309"/>
          <a:stretch/>
        </p:blipFill>
        <p:spPr>
          <a:xfrm>
            <a:off x="0" y="0"/>
            <a:ext cx="12191999" cy="6857999"/>
          </a:xfrm>
          <a:blipFill>
            <a:blip r:embed="rId3"/>
            <a:tile tx="0" ty="0" sx="100000" sy="100000" flip="none" algn="tl"/>
          </a:blipFill>
        </p:spPr>
      </p:pic>
      <p:pic>
        <p:nvPicPr>
          <p:cNvPr id="5" name="Рисунок 4" descr="https://lh7-rt.googleusercontent.com/docsz/AD_4nXcckFr3OAVeLGSTa42FDqpWMvVE9bey4fuciJcWzSg6B-rKR9mDG9sSANImvE1Z5BCr4ta1YI7W7Q88wuWblbfA7sc3JmQgxG-LeChf9Tg5cDwSS-HOLcR9hVrbzCZpSETio7G-?key=siU8y2a_ySi1ndO3BvvuRO1U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" t="10078" r="7536"/>
          <a:stretch/>
        </p:blipFill>
        <p:spPr bwMode="auto">
          <a:xfrm>
            <a:off x="65047" y="27925"/>
            <a:ext cx="4462348" cy="603833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lh7-rt.googleusercontent.com/docsz/AD_4nXcM8lo59TbmXtHfudxlCJCa60tU7eqK-RGotGWgxD4TQ2F5GR7UHVrLUEsCYCnsOvsLEH0VFmdw9UxR5p-RQC8vr_a2WPjltQaDjvb0TXDkwsKssndvy8836DKnNflVqt8fQfp8Kg?key=siU8y2a_ySi1ndO3BvvuRO1U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3"/>
          <a:stretch/>
        </p:blipFill>
        <p:spPr bwMode="auto">
          <a:xfrm>
            <a:off x="6331486" y="3316017"/>
            <a:ext cx="4828478" cy="27486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32763" y="27925"/>
            <a:ext cx="7248293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kern="0" dirty="0">
                <a:solidFill>
                  <a:schemeClr val="bg1"/>
                </a:solidFill>
              </a:rPr>
              <a:t>На месте каждого из 26 сожжённых домов — памятник-сруб, внутри которого </a:t>
            </a:r>
            <a:r>
              <a:rPr lang="ru-RU" sz="2600" b="1" kern="0" dirty="0" smtClean="0">
                <a:solidFill>
                  <a:schemeClr val="bg1"/>
                </a:solidFill>
              </a:rPr>
              <a:t>- обелиск </a:t>
            </a:r>
            <a:r>
              <a:rPr lang="ru-RU" sz="2600" b="1" kern="0" dirty="0">
                <a:solidFill>
                  <a:schemeClr val="bg1"/>
                </a:solidFill>
              </a:rPr>
              <a:t>в виде печной трубы с колоколом. </a:t>
            </a:r>
            <a:endParaRPr lang="ru-RU" sz="2600" b="1" kern="0" dirty="0" smtClean="0">
              <a:solidFill>
                <a:schemeClr val="bg1"/>
              </a:solidFill>
            </a:endParaRPr>
          </a:p>
          <a:p>
            <a:pPr algn="just"/>
            <a:r>
              <a:rPr lang="ru-RU" sz="2600" b="1" kern="0" dirty="0" smtClean="0">
                <a:solidFill>
                  <a:schemeClr val="bg1"/>
                </a:solidFill>
              </a:rPr>
              <a:t>На </a:t>
            </a:r>
            <a:r>
              <a:rPr lang="ru-RU" sz="2600" b="1" kern="0" dirty="0">
                <a:solidFill>
                  <a:schemeClr val="bg1"/>
                </a:solidFill>
              </a:rPr>
              <a:t>каждом обелиске — доска с именами </a:t>
            </a:r>
            <a:r>
              <a:rPr lang="ru-RU" sz="2600" b="1" kern="0" dirty="0" smtClean="0">
                <a:solidFill>
                  <a:schemeClr val="bg1"/>
                </a:solidFill>
              </a:rPr>
              <a:t>живших в доме людей. </a:t>
            </a:r>
            <a:endParaRPr lang="ru-RU" sz="2600" b="1" kern="0" dirty="0">
              <a:solidFill>
                <a:schemeClr val="bg1"/>
              </a:solidFill>
            </a:endParaRPr>
          </a:p>
          <a:p>
            <a:pPr algn="just"/>
            <a:r>
              <a:rPr lang="ru-RU" sz="2600" b="1" kern="0" dirty="0" smtClean="0">
                <a:solidFill>
                  <a:schemeClr val="bg1"/>
                </a:solidFill>
              </a:rPr>
              <a:t>На </a:t>
            </a:r>
            <a:r>
              <a:rPr lang="ru-RU" sz="2600" b="1" kern="0" dirty="0">
                <a:solidFill>
                  <a:schemeClr val="bg1"/>
                </a:solidFill>
              </a:rPr>
              <a:t>месте четырёх бывших деревенских колодцев — символические колодцы.</a:t>
            </a:r>
            <a:endParaRPr lang="be-BY" sz="2600" b="1" kern="0" dirty="0">
              <a:solidFill>
                <a:schemeClr val="bg1"/>
              </a:solidFill>
            </a:endParaRPr>
          </a:p>
          <a:p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7125" y="6094188"/>
            <a:ext cx="2891177" cy="5254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600" b="1" dirty="0">
                <a:solidFill>
                  <a:schemeClr val="bg1"/>
                </a:solidFill>
                <a:ea typeface="Times New Roman" panose="02020603050405020304" pitchFamily="18" charset="0"/>
              </a:rPr>
              <a:t>Бетонный обелиск</a:t>
            </a:r>
            <a:endParaRPr lang="ru-RU" sz="26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48860" y="6064694"/>
            <a:ext cx="379373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</a:rPr>
              <a:t>Символический колодец</a:t>
            </a:r>
          </a:p>
        </p:txBody>
      </p:sp>
    </p:spTree>
    <p:extLst>
      <p:ext uri="{BB962C8B-B14F-4D97-AF65-F5344CB8AC3E}">
        <p14:creationId xmlns:p14="http://schemas.microsoft.com/office/powerpoint/2010/main" val="261177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4146" r="3781" b="1430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5AD6A3F-AD41-4E7D-942C-5BCC67FE65EA}"/>
              </a:ext>
            </a:extLst>
          </p:cNvPr>
          <p:cNvSpPr txBox="1"/>
          <p:nvPr/>
        </p:nvSpPr>
        <p:spPr>
          <a:xfrm>
            <a:off x="1139076" y="216962"/>
            <a:ext cx="964415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chemeClr val="bg1"/>
                </a:solidFill>
                <a:ea typeface="Times New Roman" panose="02020603050405020304" pitchFamily="18" charset="0"/>
              </a:rPr>
              <a:t>Е</a:t>
            </a:r>
            <a:r>
              <a:rPr lang="ru-RU" sz="32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динственное в мире «Кладбище деревень», где символически похоронены белорусские деревни, разделившие судьбу Хатыни. Эти деревни так и не возродились после войны.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9010" t="22127" r="7660" b="15424"/>
          <a:stretch/>
        </p:blipFill>
        <p:spPr>
          <a:xfrm>
            <a:off x="147876" y="2427228"/>
            <a:ext cx="6186018" cy="38715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A88D7AB-73A6-412F-96E9-811CBB49DCD6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8" b="3867"/>
          <a:stretch/>
        </p:blipFill>
        <p:spPr bwMode="auto">
          <a:xfrm>
            <a:off x="6481770" y="2427228"/>
            <a:ext cx="5528093" cy="387152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9222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4146" r="3781" b="1430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0C72F56-07D1-421E-AED4-60AC90DC2047}"/>
              </a:ext>
            </a:extLst>
          </p:cNvPr>
          <p:cNvSpPr txBox="1"/>
          <p:nvPr/>
        </p:nvSpPr>
        <p:spPr>
          <a:xfrm>
            <a:off x="644878" y="187641"/>
            <a:ext cx="1090224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6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В «Стене памяти» расположены мемориальные плиты с названиями 66 лагерей смерти и мест массового уничтожения. Надпись на стене гласит: «Мир в веках не помнит таких злодеяний. На всей нашей земле фашисты построили чудовищные лагеря смерти. Люди погибли в них непокоренными, с твердой верой в победу своей матери – Родины».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r="3097"/>
          <a:stretch/>
        </p:blipFill>
        <p:spPr>
          <a:xfrm>
            <a:off x="356978" y="2458006"/>
            <a:ext cx="6048588" cy="41693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8069" y="2458006"/>
            <a:ext cx="5461428" cy="416935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42178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4146" r="3781" b="1430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88" y="1636003"/>
            <a:ext cx="5607745" cy="349186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200" y="227284"/>
            <a:ext cx="100236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Символические деревья жизни </a:t>
            </a:r>
            <a:r>
              <a:rPr lang="ru-RU" sz="2800" b="1" dirty="0">
                <a:solidFill>
                  <a:schemeClr val="bg1"/>
                </a:solidFill>
                <a:ea typeface="Times New Roman" panose="02020603050405020304" pitchFamily="18" charset="0"/>
              </a:rPr>
              <a:t>– это список деревень Беларуси, которые были уничтожены во время Великой Отечественной войны, но все же смогли возродиться вновь. </a:t>
            </a:r>
          </a:p>
          <a:p>
            <a:pPr algn="just">
              <a:spcAft>
                <a:spcPts val="0"/>
              </a:spcAft>
            </a:pPr>
            <a:endParaRPr lang="ru-RU" sz="2400" b="1" dirty="0">
              <a:solidFill>
                <a:schemeClr val="bg1"/>
              </a:solidFill>
              <a:ea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2795" y="1484363"/>
            <a:ext cx="6190323" cy="379513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938561" y="5279502"/>
            <a:ext cx="100899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  <a:ea typeface="Times New Roman" panose="02020603050405020304" pitchFamily="18" charset="0"/>
              </a:rPr>
              <a:t>На ветвях символических деревьев жизни в алфавитном порядке размещены названия 433 деревень.</a:t>
            </a:r>
            <a:endParaRPr lang="ru-RU" sz="2400" b="1" dirty="0">
              <a:solidFill>
                <a:schemeClr val="bg1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43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4146" r="3781" b="1430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3DFCB92-2E1A-4F0D-9AE7-9C662E25D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070" y="646771"/>
            <a:ext cx="5985102" cy="464783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C140D34-C5AF-4958-8751-99DE61A7EF34}"/>
              </a:ext>
            </a:extLst>
          </p:cNvPr>
          <p:cNvSpPr txBox="1"/>
          <p:nvPr/>
        </p:nvSpPr>
        <p:spPr>
          <a:xfrm>
            <a:off x="6617596" y="444088"/>
            <a:ext cx="4717344" cy="3456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32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Вечный огонь как символ памяти. Его пламя вырывается через разорванную решетку, согревая три березы, склонившиеся в печали.</a:t>
            </a:r>
            <a:endParaRPr lang="ru-RU" sz="32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091937D-06AF-4AC6-ADDF-62073FE0C00B}"/>
              </a:ext>
            </a:extLst>
          </p:cNvPr>
          <p:cNvSpPr txBox="1"/>
          <p:nvPr/>
        </p:nvSpPr>
        <p:spPr>
          <a:xfrm>
            <a:off x="7327642" y="3984024"/>
            <a:ext cx="4154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ru-RU" sz="1800" kern="0" dirty="0">
              <a:solidFill>
                <a:sysClr val="windowText" lastClr="0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t="9647" r="3865" b="11726"/>
          <a:stretch/>
        </p:blipFill>
        <p:spPr>
          <a:xfrm>
            <a:off x="6915964" y="3980023"/>
            <a:ext cx="4279860" cy="26291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58498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4146" r="3781" b="1430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pic>
        <p:nvPicPr>
          <p:cNvPr id="1028" name="Picture 4" descr="http://www.budakosh.by/wp-content/uploads/2023/10/000023_1697796097_594997_bi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3"/>
          <a:stretch/>
        </p:blipFill>
        <p:spPr bwMode="auto">
          <a:xfrm>
            <a:off x="1411519" y="1440248"/>
            <a:ext cx="9706248" cy="507206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403966B-9BD8-4D8D-9C3D-98EB52512B80}"/>
              </a:ext>
            </a:extLst>
          </p:cNvPr>
          <p:cNvSpPr txBox="1"/>
          <p:nvPr/>
        </p:nvSpPr>
        <p:spPr>
          <a:xfrm>
            <a:off x="1160124" y="278480"/>
            <a:ext cx="101936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22 марта 2023 года в мемориальном комплексе «Хатынь» был открыт музей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96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4146" r="3781" b="14309"/>
          <a:stretch/>
        </p:blipFill>
        <p:spPr>
          <a:xfrm>
            <a:off x="0" y="0"/>
            <a:ext cx="12192000" cy="6858000"/>
          </a:xfrm>
          <a:blipFill>
            <a:blip r:embed="rId3"/>
            <a:tile tx="0" ty="0" sx="100000" sy="100000" flip="none" algn="tl"/>
          </a:blipFill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2F0376E-91A6-48A5-BEC4-34C678C0D206}"/>
              </a:ext>
            </a:extLst>
          </p:cNvPr>
          <p:cNvSpPr txBox="1"/>
          <p:nvPr/>
        </p:nvSpPr>
        <p:spPr>
          <a:xfrm>
            <a:off x="4886677" y="19500"/>
            <a:ext cx="6702778" cy="2365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6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Трагедия Хатыни </a:t>
            </a:r>
            <a:r>
              <a:rPr lang="ru-RU" sz="2600" b="1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не оставляет  равнодушным никого. Боль </a:t>
            </a:r>
            <a:r>
              <a:rPr lang="ru-RU" sz="2600" b="1" dirty="0">
                <a:solidFill>
                  <a:schemeClr val="bg1"/>
                </a:solidFill>
                <a:ea typeface="Times New Roman" panose="02020603050405020304" pitchFamily="18" charset="0"/>
              </a:rPr>
              <a:t>и ужас, которые </a:t>
            </a:r>
            <a:r>
              <a:rPr lang="ru-RU" sz="2600" b="1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испытали </a:t>
            </a:r>
            <a:r>
              <a:rPr lang="ru-RU" sz="2600" b="1" dirty="0">
                <a:solidFill>
                  <a:schemeClr val="bg1"/>
                </a:solidFill>
                <a:ea typeface="Times New Roman" panose="02020603050405020304" pitchFamily="18" charset="0"/>
              </a:rPr>
              <a:t>жители </a:t>
            </a:r>
            <a:r>
              <a:rPr lang="ru-RU" sz="2600" b="1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Хатыни, нашли отражение в </a:t>
            </a:r>
            <a:r>
              <a:rPr lang="ru-RU" sz="2600" b="1" dirty="0" smtClean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произведениях </a:t>
            </a:r>
            <a:r>
              <a:rPr lang="ru-RU" sz="26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писателей, художников, поэтов, композиторов. </a:t>
            </a:r>
            <a:endParaRPr lang="ru-RU" sz="26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042DD61-4DE5-4484-ADFB-F4B93FB74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394" y="2341757"/>
            <a:ext cx="7168097" cy="385832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E679F42-199C-45B5-BBDC-04A35D0B8506}"/>
              </a:ext>
            </a:extLst>
          </p:cNvPr>
          <p:cNvSpPr txBox="1"/>
          <p:nvPr/>
        </p:nvSpPr>
        <p:spPr>
          <a:xfrm>
            <a:off x="5178778" y="6200079"/>
            <a:ext cx="6175022" cy="492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С. Федоренко «Помните! Призыв Хатыни»</a:t>
            </a:r>
            <a:endParaRPr lang="ru-RU" sz="24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71FFE88-4CD8-4E8E-92F6-D63C31433AE4}"/>
              </a:ext>
            </a:extLst>
          </p:cNvPr>
          <p:cNvSpPr txBox="1"/>
          <p:nvPr/>
        </p:nvSpPr>
        <p:spPr>
          <a:xfrm>
            <a:off x="602545" y="379167"/>
            <a:ext cx="3629378" cy="352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7AFF922-5E4F-4739-8B7F-77C5547E6982}"/>
              </a:ext>
            </a:extLst>
          </p:cNvPr>
          <p:cNvSpPr txBox="1"/>
          <p:nvPr/>
        </p:nvSpPr>
        <p:spPr>
          <a:xfrm>
            <a:off x="294371" y="99403"/>
            <a:ext cx="3741444" cy="6659194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u="sng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Над спаленай вёскай</a:t>
            </a:r>
            <a:endParaRPr lang="ru-RU" sz="2000" b="1" u="sng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  <a:p>
            <a:pPr algn="ctr"/>
            <a:r>
              <a:rPr lang="ru-RU" sz="2000" b="1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Аўтар: Аркадзь Куляшоў</a:t>
            </a:r>
          </a:p>
          <a:p>
            <a:pPr algn="ctr">
              <a:lnSpc>
                <a:spcPct val="115000"/>
              </a:lnSpc>
            </a:pPr>
            <a:endParaRPr lang="ru-RU" sz="11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Над спаленай вёскай,</a:t>
            </a:r>
            <a:endParaRPr lang="ru-RU" sz="20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адзетай жалобным гранітам,</a:t>
            </a:r>
            <a:endParaRPr lang="ru-RU" sz="20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Званы абзываюцца</a:t>
            </a:r>
            <a:endParaRPr lang="ru-RU" sz="20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рэхам вайны незабытым.</a:t>
            </a:r>
            <a:endParaRPr lang="ru-RU" sz="20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Хай Вечны агонь,</a:t>
            </a:r>
            <a:endParaRPr lang="ru-RU" sz="20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што запалены ў памяць Хатыні,</a:t>
            </a:r>
            <a:endParaRPr lang="ru-RU" sz="20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Як рунь і як неба,</a:t>
            </a:r>
            <a:endParaRPr lang="ru-RU" sz="20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палае – зялёны і сіні,</a:t>
            </a:r>
            <a:endParaRPr lang="ru-RU" sz="20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Няхай яго полымя</a:t>
            </a:r>
            <a:endParaRPr lang="ru-RU" sz="20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жытам спякотным і спелым</a:t>
            </a:r>
            <a:endParaRPr lang="ru-RU" sz="20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Схіляецца ў ногі</a:t>
            </a:r>
            <a:endParaRPr lang="ru-RU" sz="20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Хатыні дварам скамянелым,</a:t>
            </a:r>
            <a:endParaRPr lang="ru-RU" sz="20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Парогу халоднаму,</a:t>
            </a:r>
            <a:endParaRPr lang="ru-RU" sz="20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прызбе маўклівай пры хаце,</a:t>
            </a:r>
            <a:endParaRPr lang="ru-RU" sz="20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Хай гора, заснуўшае ў камні,</a:t>
            </a:r>
            <a:endParaRPr lang="ru-RU" sz="20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прачнецца ў набаце.</a:t>
            </a:r>
            <a:endParaRPr lang="ru-RU" sz="20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88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4146" r="3781" b="14309"/>
          <a:stretch/>
        </p:blipFill>
        <p:spPr>
          <a:xfrm>
            <a:off x="0" y="0"/>
            <a:ext cx="12215127" cy="6858000"/>
          </a:xfrm>
          <a:blipFill>
            <a:blip r:embed="rId3"/>
            <a:tile tx="0" ty="0" sx="100000" sy="100000" flip="none" algn="tl"/>
          </a:blipFill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05DA693-78A8-4664-A5BF-249E90ECC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167" y="80154"/>
            <a:ext cx="3390695" cy="571020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1D10A34-7094-4765-AF32-7901DF4629E5}"/>
              </a:ext>
            </a:extLst>
          </p:cNvPr>
          <p:cNvSpPr txBox="1"/>
          <p:nvPr/>
        </p:nvSpPr>
        <p:spPr>
          <a:xfrm>
            <a:off x="202068" y="5790355"/>
            <a:ext cx="41999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В.П.Шарангович «Хатынское пламя»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0EDAFFC-E9F7-4C05-AB31-21C5DC891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3029" y="1170878"/>
            <a:ext cx="7384458" cy="512956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22B37BA-32DD-48C5-8C43-922126481D6B}"/>
              </a:ext>
            </a:extLst>
          </p:cNvPr>
          <p:cNvSpPr txBox="1"/>
          <p:nvPr/>
        </p:nvSpPr>
        <p:spPr>
          <a:xfrm>
            <a:off x="5232980" y="365125"/>
            <a:ext cx="6184556" cy="625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32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М.Ф. </a:t>
            </a:r>
            <a:r>
              <a:rPr lang="ru-RU" sz="3200" b="1" strike="noStrike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Глушко</a:t>
            </a:r>
            <a:r>
              <a:rPr lang="ru-RU" sz="32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 «Хатынь»</a:t>
            </a:r>
          </a:p>
        </p:txBody>
      </p:sp>
    </p:spTree>
    <p:extLst>
      <p:ext uri="{BB962C8B-B14F-4D97-AF65-F5344CB8AC3E}">
        <p14:creationId xmlns:p14="http://schemas.microsoft.com/office/powerpoint/2010/main" val="265829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4146" r="3781" b="14309"/>
          <a:stretch/>
        </p:blipFill>
        <p:spPr>
          <a:xfrm>
            <a:off x="0" y="0"/>
            <a:ext cx="12193200" cy="6858000"/>
          </a:xfrm>
          <a:blipFill>
            <a:blip r:embed="rId3"/>
            <a:tile tx="0" ty="0" sx="100000" sy="100000" flip="none" algn="tl"/>
          </a:blipFill>
        </p:spPr>
      </p:pic>
      <p:sp>
        <p:nvSpPr>
          <p:cNvPr id="6" name="TextBox 5"/>
          <p:cNvSpPr txBox="1"/>
          <p:nvPr/>
        </p:nvSpPr>
        <p:spPr>
          <a:xfrm>
            <a:off x="397726" y="1690688"/>
            <a:ext cx="113965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0" b="1" spc="50" dirty="0" smtClean="0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МИНУТА МОЛЧАНИЯ</a:t>
            </a:r>
            <a:endParaRPr lang="ru-RU" sz="9000" b="1" spc="50" dirty="0">
              <a:ln w="0"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 descr="Image 30 of 5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1" t="8086" r="4995" b="10116"/>
          <a:stretch/>
        </p:blipFill>
        <p:spPr bwMode="auto">
          <a:xfrm>
            <a:off x="111512" y="3668751"/>
            <a:ext cx="12080487" cy="318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69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4146" r="3781" b="1430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3" name="Прямоугольник 2"/>
          <p:cNvSpPr/>
          <p:nvPr/>
        </p:nvSpPr>
        <p:spPr>
          <a:xfrm>
            <a:off x="838200" y="889843"/>
            <a:ext cx="924064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</a:rPr>
              <a:t>Ежегодно, 22 марта,  </a:t>
            </a:r>
            <a:r>
              <a:rPr lang="ru-RU" sz="5400" b="1" dirty="0" smtClean="0">
                <a:solidFill>
                  <a:schemeClr val="bg1"/>
                </a:solidFill>
              </a:rPr>
              <a:t>белорусы вспоминают трагедию </a:t>
            </a:r>
            <a:r>
              <a:rPr lang="ru-RU" sz="5400" b="1" dirty="0">
                <a:solidFill>
                  <a:schemeClr val="bg1"/>
                </a:solidFill>
              </a:rPr>
              <a:t>в деревне</a:t>
            </a:r>
            <a:br>
              <a:rPr lang="ru-RU" sz="5400" b="1" dirty="0">
                <a:solidFill>
                  <a:schemeClr val="bg1"/>
                </a:solidFill>
              </a:rPr>
            </a:br>
            <a:r>
              <a:rPr lang="ru-RU" sz="5400" b="1" dirty="0">
                <a:solidFill>
                  <a:schemeClr val="bg1"/>
                </a:solidFill>
              </a:rPr>
              <a:t>Хатынь.      </a:t>
            </a:r>
            <a:br>
              <a:rPr lang="ru-RU" sz="5400" b="1" dirty="0">
                <a:solidFill>
                  <a:schemeClr val="bg1"/>
                </a:solidFill>
              </a:rPr>
            </a:br>
            <a:endParaRPr lang="ru-RU" sz="5400" b="1" dirty="0" smtClean="0">
              <a:solidFill>
                <a:schemeClr val="bg1"/>
              </a:solidFill>
            </a:endParaRPr>
          </a:p>
          <a:p>
            <a:r>
              <a:rPr lang="ru-RU" sz="5400" b="1" dirty="0" smtClean="0">
                <a:solidFill>
                  <a:schemeClr val="bg1"/>
                </a:solidFill>
              </a:rPr>
              <a:t>Это </a:t>
            </a:r>
            <a:r>
              <a:rPr lang="ru-RU" sz="5400" b="1" dirty="0">
                <a:solidFill>
                  <a:schemeClr val="bg1"/>
                </a:solidFill>
              </a:rPr>
              <a:t>день памяти и скорби.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7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1" b="16006"/>
          <a:stretch/>
        </p:blipFill>
        <p:spPr bwMode="auto">
          <a:xfrm>
            <a:off x="9757318" y="0"/>
            <a:ext cx="2319453" cy="6858000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64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4146" r="3781" b="1430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3" name="TextBox 2"/>
          <p:cNvSpPr txBox="1"/>
          <p:nvPr/>
        </p:nvSpPr>
        <p:spPr>
          <a:xfrm>
            <a:off x="5584865" y="542112"/>
            <a:ext cx="645655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3200" b="1" dirty="0">
                <a:solidFill>
                  <a:schemeClr val="bg1"/>
                </a:solidFill>
              </a:rPr>
              <a:t>22 марта 1943 года отряд фашистских карателей окружил </a:t>
            </a:r>
            <a:r>
              <a:rPr lang="ru-RU" sz="3200" b="1" dirty="0" smtClean="0">
                <a:solidFill>
                  <a:schemeClr val="bg1"/>
                </a:solidFill>
              </a:rPr>
              <a:t>деревню Хатынь</a:t>
            </a:r>
            <a:r>
              <a:rPr lang="ru-RU" sz="3200" b="1" dirty="0">
                <a:solidFill>
                  <a:schemeClr val="bg1"/>
                </a:solidFill>
              </a:rPr>
              <a:t>. Фашисты согнали </a:t>
            </a:r>
            <a:r>
              <a:rPr lang="ru-RU" sz="3200" b="1" dirty="0" smtClean="0">
                <a:solidFill>
                  <a:schemeClr val="bg1"/>
                </a:solidFill>
              </a:rPr>
              <a:t>жителей </a:t>
            </a:r>
            <a:r>
              <a:rPr lang="ru-RU" sz="3200" b="1" dirty="0">
                <a:solidFill>
                  <a:schemeClr val="bg1"/>
                </a:solidFill>
              </a:rPr>
              <a:t>в сарай и подожгли </a:t>
            </a:r>
            <a:r>
              <a:rPr lang="ru-RU" sz="3200" b="1" dirty="0" smtClean="0">
                <a:solidFill>
                  <a:schemeClr val="bg1"/>
                </a:solidFill>
              </a:rPr>
              <a:t>его. Тех</a:t>
            </a:r>
            <a:r>
              <a:rPr lang="ru-RU" sz="3200" b="1" dirty="0">
                <a:solidFill>
                  <a:schemeClr val="bg1"/>
                </a:solidFill>
              </a:rPr>
              <a:t>, кто пытался спастись от огня, расстреляли из пулеметов.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ru-RU" sz="3200" b="1" dirty="0" smtClean="0">
              <a:solidFill>
                <a:schemeClr val="bg1"/>
              </a:solidFill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sz="3200" b="1" dirty="0" smtClean="0">
                <a:solidFill>
                  <a:schemeClr val="bg1"/>
                </a:solidFill>
              </a:rPr>
              <a:t>Погибли </a:t>
            </a:r>
            <a:r>
              <a:rPr lang="ru-RU" sz="3200" b="1" dirty="0">
                <a:solidFill>
                  <a:schemeClr val="bg1"/>
                </a:solidFill>
              </a:rPr>
              <a:t>149 человек, из них 75 детей в возрасте до 16 лет. </a:t>
            </a:r>
            <a:endParaRPr lang="ru-RU" dirty="0"/>
          </a:p>
        </p:txBody>
      </p:sp>
      <p:pic>
        <p:nvPicPr>
          <p:cNvPr id="6" name="Picture 2" descr="белоруссия хатынь">
            <a:extLst>
              <a:ext uri="{FF2B5EF4-FFF2-40B4-BE49-F238E27FC236}">
                <a16:creationId xmlns="" xmlns:a16="http://schemas.microsoft.com/office/drawing/2014/main" id="{C4FD357E-8C5B-45B3-A230-6772E4ED7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1"/>
          <a:stretch/>
        </p:blipFill>
        <p:spPr bwMode="auto">
          <a:xfrm>
            <a:off x="75290" y="89209"/>
            <a:ext cx="5161096" cy="4714803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24799" y="5618545"/>
            <a:ext cx="6858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Деревня была  сожжена дотла.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25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4146" r="3781" b="14309"/>
          <a:stretch/>
        </p:blipFill>
        <p:spPr>
          <a:xfrm>
            <a:off x="136813" y="0"/>
            <a:ext cx="12192000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C1AE9B1-9C38-474E-827C-BA0A2267F963}"/>
              </a:ext>
            </a:extLst>
          </p:cNvPr>
          <p:cNvSpPr txBox="1"/>
          <p:nvPr/>
        </p:nvSpPr>
        <p:spPr>
          <a:xfrm>
            <a:off x="610107" y="223234"/>
            <a:ext cx="111985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3200" b="1" dirty="0">
                <a:solidFill>
                  <a:schemeClr val="bg1"/>
                </a:solidFill>
                <a:ea typeface="Times New Roman" panose="02020603050405020304" pitchFamily="18" charset="0"/>
              </a:rPr>
              <a:t>Во время трагедии выжили пять детей и  один взрослый. </a:t>
            </a:r>
            <a:endParaRPr lang="ru-RU" sz="2800" b="1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378317C-3F9A-4260-8AF2-D8F2A1CDF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098" y="1022494"/>
            <a:ext cx="1956398" cy="27044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7EA79C7-615C-480D-9B64-55FB7615E23B}"/>
              </a:ext>
            </a:extLst>
          </p:cNvPr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96" t="9825" r="34533" b="12431"/>
          <a:stretch/>
        </p:blipFill>
        <p:spPr bwMode="auto">
          <a:xfrm>
            <a:off x="2357293" y="1065882"/>
            <a:ext cx="2118463" cy="266104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0CFB192-AD7F-43A8-BECB-672D31C68D93}"/>
              </a:ext>
            </a:extLst>
          </p:cNvPr>
          <p:cNvSpPr txBox="1"/>
          <p:nvPr/>
        </p:nvSpPr>
        <p:spPr>
          <a:xfrm>
            <a:off x="192841" y="3761120"/>
            <a:ext cx="28899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Володя Яскевич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FCCE522-5842-4481-9B88-02CA3C9315EC}"/>
              </a:ext>
            </a:extLst>
          </p:cNvPr>
          <p:cNvSpPr txBox="1"/>
          <p:nvPr/>
        </p:nvSpPr>
        <p:spPr>
          <a:xfrm>
            <a:off x="2306284" y="3726927"/>
            <a:ext cx="22204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Саша </a:t>
            </a:r>
            <a:r>
              <a:rPr lang="ru-RU" sz="2000" b="1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Желобкович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099" y="4386594"/>
            <a:ext cx="42476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b="1" dirty="0">
                <a:solidFill>
                  <a:schemeClr val="bg1"/>
                </a:solidFill>
                <a:ea typeface="Times New Roman" panose="02020603050405020304" pitchFamily="18" charset="0"/>
              </a:rPr>
              <a:t>Т</a:t>
            </a:r>
            <a:r>
              <a:rPr lang="ru-RU" sz="2400" b="1" dirty="0">
                <a:solidFill>
                  <a:schemeClr val="bg1"/>
                </a:solidFill>
                <a:ea typeface="Arial" panose="020B0604020202020204" pitchFamily="34" charset="0"/>
              </a:rPr>
              <a:t>роим детям – Володе и Софье Яскевичам, а также Саше </a:t>
            </a:r>
            <a:r>
              <a:rPr lang="ru-RU" sz="2400" b="1" dirty="0" err="1">
                <a:solidFill>
                  <a:schemeClr val="bg1"/>
                </a:solidFill>
                <a:ea typeface="Arial" panose="020B0604020202020204" pitchFamily="34" charset="0"/>
              </a:rPr>
              <a:t>Желобковичу</a:t>
            </a:r>
            <a:r>
              <a:rPr lang="ru-RU" sz="2400" b="1" dirty="0">
                <a:solidFill>
                  <a:schemeClr val="bg1"/>
                </a:solidFill>
                <a:ea typeface="Arial" panose="020B0604020202020204" pitchFamily="34" charset="0"/>
              </a:rPr>
              <a:t> удалось спрятаться.</a:t>
            </a:r>
            <a:endParaRPr lang="ru-RU" sz="2400" b="1" dirty="0">
              <a:solidFill>
                <a:schemeClr val="bg1"/>
              </a:solidFill>
              <a:ea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0312" y="1088331"/>
            <a:ext cx="6556285" cy="2672789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085435" y="3776509"/>
            <a:ext cx="2021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Иосиф Каминский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52173" y="3791898"/>
            <a:ext cx="215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Антон Барановский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503403" y="3791898"/>
            <a:ext cx="2201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Виктор </a:t>
            </a:r>
            <a:r>
              <a:rPr lang="ru-RU" b="1" dirty="0" err="1" smtClean="0">
                <a:solidFill>
                  <a:schemeClr val="bg1"/>
                </a:solidFill>
              </a:rPr>
              <a:t>Желобкович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076967" y="4211122"/>
            <a:ext cx="64496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bg1"/>
                </a:solidFill>
              </a:rPr>
              <a:t>Остались живы двое детей из находившихся в сарае: Виктор </a:t>
            </a:r>
            <a:r>
              <a:rPr lang="ru-RU" sz="2400" b="1" dirty="0" err="1">
                <a:solidFill>
                  <a:schemeClr val="bg1"/>
                </a:solidFill>
              </a:rPr>
              <a:t>Желобкович</a:t>
            </a:r>
            <a:r>
              <a:rPr lang="ru-RU" sz="2400" b="1" dirty="0">
                <a:solidFill>
                  <a:schemeClr val="bg1"/>
                </a:solidFill>
              </a:rPr>
              <a:t> и Антон Барановский. </a:t>
            </a:r>
            <a:r>
              <a:rPr lang="ru-RU" sz="2400" b="1" dirty="0" smtClean="0">
                <a:solidFill>
                  <a:schemeClr val="bg1"/>
                </a:solidFill>
              </a:rPr>
              <a:t>Единственным </a:t>
            </a:r>
            <a:r>
              <a:rPr lang="ru-RU" sz="2400" b="1" dirty="0">
                <a:solidFill>
                  <a:schemeClr val="bg1"/>
                </a:solidFill>
              </a:rPr>
              <a:t>взрослым свидетелем </a:t>
            </a:r>
            <a:r>
              <a:rPr lang="ru-RU" sz="2400" b="1" dirty="0" err="1">
                <a:solidFill>
                  <a:schemeClr val="bg1"/>
                </a:solidFill>
              </a:rPr>
              <a:t>хатынской</a:t>
            </a:r>
            <a:r>
              <a:rPr lang="ru-RU" sz="2400" b="1" dirty="0">
                <a:solidFill>
                  <a:schemeClr val="bg1"/>
                </a:solidFill>
              </a:rPr>
              <a:t> расправы стал 56‑летний деревенский кузнец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Иосиф Каминский. 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26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4146" r="3781" b="1430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pic>
        <p:nvPicPr>
          <p:cNvPr id="5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2" r="4099"/>
          <a:stretch/>
        </p:blipFill>
        <p:spPr bwMode="auto">
          <a:xfrm>
            <a:off x="838200" y="261725"/>
            <a:ext cx="4783873" cy="483690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4024" y="5222627"/>
            <a:ext cx="5018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Братская могила жителей деревни Хатынь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694DF7A-75E0-4881-A5C5-79FAE968CD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7" b="2805"/>
          <a:stretch/>
        </p:blipFill>
        <p:spPr>
          <a:xfrm>
            <a:off x="7304050" y="261725"/>
            <a:ext cx="3478768" cy="483690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6724186" y="5222627"/>
            <a:ext cx="5263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Памятник, стоявший на могиле жителей </a:t>
            </a:r>
            <a:r>
              <a:rPr lang="ru-RU" sz="2800" b="1" dirty="0" smtClean="0">
                <a:solidFill>
                  <a:schemeClr val="bg1"/>
                </a:solidFill>
              </a:rPr>
              <a:t>Хатыни до </a:t>
            </a:r>
            <a:r>
              <a:rPr lang="ru-RU" sz="2800" b="1" dirty="0" smtClean="0">
                <a:solidFill>
                  <a:schemeClr val="bg1"/>
                </a:solidFill>
              </a:rPr>
              <a:t>открытия мемориального комплекса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25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4146" r="3781" b="1430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E0C8067-0EA4-47E9-B835-F78B8210C9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45"/>
          <a:stretch/>
        </p:blipFill>
        <p:spPr>
          <a:xfrm>
            <a:off x="1305924" y="1460235"/>
            <a:ext cx="9087139" cy="525446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209B2DB-7674-4834-B018-758F8FA3D547}"/>
              </a:ext>
            </a:extLst>
          </p:cNvPr>
          <p:cNvSpPr txBox="1"/>
          <p:nvPr/>
        </p:nvSpPr>
        <p:spPr>
          <a:xfrm>
            <a:off x="1350663" y="200455"/>
            <a:ext cx="9042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5 июля 1969 года состоялось торжественное открытие мемориального комплекса «Хатынь» 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70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4146" r="3781" b="14309"/>
          <a:stretch/>
        </p:blipFill>
        <p:spPr>
          <a:xfrm>
            <a:off x="0" y="0"/>
            <a:ext cx="12192000" cy="6858000"/>
          </a:xfrm>
          <a:blipFill>
            <a:blip r:embed="rId3"/>
            <a:tile tx="0" ty="0" sx="100000" sy="100000" flip="none" algn="tl"/>
          </a:blipFill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9CDCCC1-5CDD-459B-93D2-F45ECC1E4689}"/>
              </a:ext>
            </a:extLst>
          </p:cNvPr>
          <p:cNvSpPr txBox="1"/>
          <p:nvPr/>
        </p:nvSpPr>
        <p:spPr>
          <a:xfrm>
            <a:off x="5585831" y="822325"/>
            <a:ext cx="587762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В центре </a:t>
            </a:r>
            <a:r>
              <a:rPr lang="ru-RU" sz="3200" b="1" dirty="0">
                <a:solidFill>
                  <a:schemeClr val="bg1"/>
                </a:solidFill>
                <a:ea typeface="Arial" panose="020B0604020202020204" pitchFamily="34" charset="0"/>
              </a:rPr>
              <a:t>мемориала </a:t>
            </a:r>
            <a:r>
              <a:rPr lang="ru-RU" sz="3200" b="1" dirty="0">
                <a:solidFill>
                  <a:schemeClr val="bg1"/>
                </a:solidFill>
                <a:effectLst/>
                <a:ea typeface="Arial" panose="020B0604020202020204" pitchFamily="34" charset="0"/>
              </a:rPr>
              <a:t>располагается скульптура «Непокоренный человек». </a:t>
            </a:r>
          </a:p>
          <a:p>
            <a:pPr algn="just"/>
            <a:r>
              <a:rPr lang="ru-RU" sz="3200" b="1" dirty="0">
                <a:solidFill>
                  <a:schemeClr val="bg1"/>
                </a:solidFill>
              </a:rPr>
              <a:t>Она создана в память о</a:t>
            </a:r>
            <a:br>
              <a:rPr lang="ru-RU" sz="3200" b="1" dirty="0">
                <a:solidFill>
                  <a:schemeClr val="bg1"/>
                </a:solidFill>
              </a:rPr>
            </a:br>
            <a:r>
              <a:rPr lang="ru-RU" sz="3200" b="1" dirty="0">
                <a:solidFill>
                  <a:schemeClr val="bg1"/>
                </a:solidFill>
              </a:rPr>
              <a:t>И.И. Каминском и его погибшем сыне и символизирует непокоренного человека, вынесшего на своих плечах тяготы войны.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39" y="147595"/>
            <a:ext cx="4867553" cy="64985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295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4146" r="3781" b="1430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C6658BD-34CE-4C0D-A6F6-D36BD879326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" t="22537" r="7795" b="16743"/>
          <a:stretch/>
        </p:blipFill>
        <p:spPr bwMode="auto">
          <a:xfrm>
            <a:off x="270018" y="1914809"/>
            <a:ext cx="5720576" cy="401443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E262E21-6E2D-4D30-A0F4-E430ED35BF5B}"/>
              </a:ext>
            </a:extLst>
          </p:cNvPr>
          <p:cNvSpPr txBox="1"/>
          <p:nvPr/>
        </p:nvSpPr>
        <p:spPr>
          <a:xfrm>
            <a:off x="901733" y="365125"/>
            <a:ext cx="10515600" cy="119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3200" b="1" dirty="0">
                <a:solidFill>
                  <a:schemeClr val="bg1"/>
                </a:solidFill>
                <a:ea typeface="Times New Roman" panose="02020603050405020304" pitchFamily="18" charset="0"/>
              </a:rPr>
              <a:t>Г</a:t>
            </a:r>
            <a:r>
              <a:rPr lang="ru-RU" sz="32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ранитные плиты, символично воссоздающие крышу сарая на месте, где были сожжены жители деревни</a:t>
            </a:r>
            <a:endParaRPr lang="ru-RU" sz="3200" b="1" dirty="0">
              <a:solidFill>
                <a:schemeClr val="bg1"/>
              </a:solidFill>
              <a:effectLst/>
              <a:ea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t="9068" b="2598"/>
          <a:stretch/>
        </p:blipFill>
        <p:spPr>
          <a:xfrm>
            <a:off x="6260611" y="1914810"/>
            <a:ext cx="5579065" cy="401443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6841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4146" r="3781" b="1430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7DD099C-DDE9-4550-84B0-0809EEF93CFB}"/>
              </a:ext>
            </a:extLst>
          </p:cNvPr>
          <p:cNvSpPr txBox="1"/>
          <p:nvPr/>
        </p:nvSpPr>
        <p:spPr>
          <a:xfrm>
            <a:off x="1015587" y="203325"/>
            <a:ext cx="99003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ru-RU" sz="3200" b="1" dirty="0">
                <a:solidFill>
                  <a:schemeClr val="bg1"/>
                </a:solidFill>
                <a:ea typeface="Times New Roman" panose="02020603050405020304" pitchFamily="18" charset="0"/>
              </a:rPr>
              <a:t>Б</a:t>
            </a:r>
            <a:r>
              <a:rPr lang="ru-RU" sz="32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ратская могила жителей Хатыни, над которой возвышается «Венец памяти»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b="24156"/>
          <a:stretch/>
        </p:blipFill>
        <p:spPr>
          <a:xfrm>
            <a:off x="2054206" y="1280543"/>
            <a:ext cx="8083587" cy="535613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82399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476</TotalTime>
  <Words>504</Words>
  <Application>Microsoft Office PowerPoint</Application>
  <PresentationFormat>Широкоэкранный</PresentationFormat>
  <Paragraphs>59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60</cp:revision>
  <dcterms:created xsi:type="dcterms:W3CDTF">2025-02-27T12:06:09Z</dcterms:created>
  <dcterms:modified xsi:type="dcterms:W3CDTF">2025-03-05T20:15:21Z</dcterms:modified>
</cp:coreProperties>
</file>