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sldIdLst>
    <p:sldId id="317" r:id="rId2"/>
    <p:sldId id="316" r:id="rId3"/>
    <p:sldId id="313" r:id="rId4"/>
    <p:sldId id="305" r:id="rId5"/>
    <p:sldId id="303" r:id="rId6"/>
    <p:sldId id="314" r:id="rId7"/>
    <p:sldId id="304" r:id="rId8"/>
    <p:sldId id="307" r:id="rId9"/>
    <p:sldId id="308" r:id="rId10"/>
    <p:sldId id="309" r:id="rId11"/>
    <p:sldId id="310" r:id="rId12"/>
    <p:sldId id="311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A3A"/>
    <a:srgbClr val="00823B"/>
    <a:srgbClr val="0F5259"/>
    <a:srgbClr val="CCF2F6"/>
    <a:srgbClr val="006600"/>
    <a:srgbClr val="B91D16"/>
    <a:srgbClr val="E01F1A"/>
    <a:srgbClr val="DA2320"/>
    <a:srgbClr val="E2201B"/>
    <a:srgbClr val="AC1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0" autoAdjust="0"/>
    <p:restoredTop sz="94860" autoAdjust="0"/>
  </p:normalViewPr>
  <p:slideViewPr>
    <p:cSldViewPr snapToGrid="0">
      <p:cViewPr varScale="1">
        <p:scale>
          <a:sx n="105" d="100"/>
          <a:sy n="105" d="100"/>
        </p:scale>
        <p:origin x="72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15.03.2023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853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35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10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46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8.jpe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eP6W2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  <p:pic>
        <p:nvPicPr>
          <p:cNvPr id="11" name="Рисунок 10" descr="ÐÐ°ÑÑÐ¸Ð½ÐºÐ¸ Ð¿Ð¾ Ð·Ð°Ð¿ÑÐ¾ÑÑ ÐºÑÐ°ÑÐ½ÑÐ¹ Ð±ÐµÑÐµÐ³">
            <a:extLst>
              <a:ext uri="{FF2B5EF4-FFF2-40B4-BE49-F238E27FC236}">
                <a16:creationId xmlns:a16="http://schemas.microsoft.com/office/drawing/2014/main" id="{50A1AD71-D380-4B2F-95C8-FFAC7A1EB4A0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65868" y="3852268"/>
            <a:ext cx="4614986" cy="2805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6" y="253614"/>
            <a:ext cx="3547946" cy="2363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6" y="366817"/>
            <a:ext cx="3870525" cy="2578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1" y="1949659"/>
            <a:ext cx="3547946" cy="2363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Мемориал детям – жертвам ВОВ в деревне Красный Берег | Планета Беларусь">
            <a:extLst>
              <a:ext uri="{FF2B5EF4-FFF2-40B4-BE49-F238E27FC236}">
                <a16:creationId xmlns:a16="http://schemas.microsoft.com/office/drawing/2014/main" id="{44D46E9D-F68F-49C9-A6BF-C9DC7350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4425" r="19981" b="10542"/>
          <a:stretch>
            <a:fillRect/>
          </a:stretch>
        </p:blipFill>
        <p:spPr bwMode="auto">
          <a:xfrm>
            <a:off x="1601086" y="4506645"/>
            <a:ext cx="3575824" cy="223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Хатынь — Википеди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77" y="1656215"/>
            <a:ext cx="3058363" cy="2293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22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F6C0412-F149-4090-BEAC-9850A744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pic>
        <p:nvPicPr>
          <p:cNvPr id="4098" name="Picture 2" descr="https://www.belta.by/uploads/lotus/news/2021/000022_020565BC6AB7BE3E432586A000160714_587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" y="1300496"/>
            <a:ext cx="5502275" cy="3067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97248" y="320220"/>
            <a:ext cx="10744200" cy="6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0" noProof="0" dirty="0">
                <a:solidFill>
                  <a:srgbClr val="C00000"/>
                </a:solidFill>
                <a:latin typeface="Verdana"/>
              </a:rPr>
              <a:t>Деревья жизни</a:t>
            </a:r>
            <a:endParaRPr kumimoji="0" lang="ru-RU" alt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E3106-D014-4FD7-9DA1-47E28BE42F18}"/>
              </a:ext>
            </a:extLst>
          </p:cNvPr>
          <p:cNvSpPr txBox="1"/>
          <p:nvPr/>
        </p:nvSpPr>
        <p:spPr>
          <a:xfrm>
            <a:off x="797248" y="4875687"/>
            <a:ext cx="10407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На ветвях символических деревьев в алфавитном порядке перечислены названия всех деревень, которые были уничтожены немецко-фашистскими захватчиками вместе с жителями, но восстановленных после войны.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298" y="1300497"/>
            <a:ext cx="5297926" cy="3096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85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98A845-C5BC-4EA7-B631-6B859DBC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pic>
        <p:nvPicPr>
          <p:cNvPr id="7170" name="Picture 2" descr="0x01 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" y="1283601"/>
            <a:ext cx="6561512" cy="4921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97248" y="320220"/>
            <a:ext cx="10744200" cy="6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0" dirty="0">
                <a:solidFill>
                  <a:srgbClr val="C00000"/>
                </a:solidFill>
                <a:latin typeface="Verdana"/>
              </a:rPr>
              <a:t>Вечный огонь</a:t>
            </a:r>
            <a:endParaRPr kumimoji="0" lang="ru-RU" alt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177788" y="1712035"/>
            <a:ext cx="4927596" cy="1504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2200" kern="0" dirty="0">
                <a:solidFill>
                  <a:sysClr val="windowText" lastClr="000000"/>
                </a:solidFill>
              </a:rPr>
              <a:t>В Хатыни установлен памятник и горит </a:t>
            </a:r>
            <a:r>
              <a:rPr lang="ru-RU" sz="2200" b="1" kern="0" dirty="0">
                <a:solidFill>
                  <a:sysClr val="windowText" lastClr="000000"/>
                </a:solidFill>
              </a:rPr>
              <a:t>Вечный огонь</a:t>
            </a:r>
            <a:r>
              <a:rPr lang="ru-RU" sz="2200" kern="0" dirty="0">
                <a:solidFill>
                  <a:sysClr val="windowText" lastClr="000000"/>
                </a:solidFill>
              </a:rPr>
              <a:t> в честь тех, кто погиб, защищая нашу Родину от немецко-фашистских захватчиков.</a:t>
            </a:r>
          </a:p>
        </p:txBody>
      </p:sp>
    </p:spTree>
    <p:extLst>
      <p:ext uri="{BB962C8B-B14F-4D97-AF65-F5344CB8AC3E}">
        <p14:creationId xmlns:p14="http://schemas.microsoft.com/office/powerpoint/2010/main" val="111210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7866122-45F9-4A2A-AD6A-66FFEF817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pic>
        <p:nvPicPr>
          <p:cNvPr id="6" name="Футаж - Минута млчания с метрономом">
            <a:hlinkClick r:id="" action="ppaction://media"/>
            <a:extLst>
              <a:ext uri="{FF2B5EF4-FFF2-40B4-BE49-F238E27FC236}">
                <a16:creationId xmlns:a16="http://schemas.microsoft.com/office/drawing/2014/main" id="{BB55A9ED-B34D-44E9-9106-9EE4FE96B2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896.1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0" y="3702882"/>
            <a:ext cx="12192000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i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 чём звонят колокола Хатыни?</a:t>
            </a:r>
            <a:endParaRPr lang="ru-RU" sz="44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48434" cy="3779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B1E241-7603-4103-BA77-AB8B12125FF7}"/>
              </a:ext>
            </a:extLst>
          </p:cNvPr>
          <p:cNvSpPr txBox="1"/>
          <p:nvPr/>
        </p:nvSpPr>
        <p:spPr>
          <a:xfrm>
            <a:off x="7383780" y="324285"/>
            <a:ext cx="4808221" cy="265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Дзінь-дзінь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дзінь-дзінь-дзінь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Што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гэта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звініць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Хатынь?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Што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значаць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яны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твае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званы?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Ці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гэта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гучаць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адгалоскі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той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вёскі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што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была да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вайны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той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колішняй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мірнай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вёскі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Дзінь-дзінь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</a:t>
            </a:r>
            <a:r>
              <a:rPr lang="ru-RU" sz="1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Вярцінскі</a:t>
            </a:r>
            <a:r>
              <a:rPr lang="ru-RU" sz="1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457200"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Што</a:t>
            </a:r>
            <a:r>
              <a:rPr lang="ru-RU" sz="1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гэта </a:t>
            </a:r>
            <a:r>
              <a:rPr lang="ru-RU" sz="1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звініць</a:t>
            </a:r>
            <a:r>
              <a:rPr lang="ru-RU" sz="1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Хатынь?»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41170"/>
            <a:ext cx="5745480" cy="383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4E3106-D014-4FD7-9DA1-47E28BE42F18}"/>
              </a:ext>
            </a:extLst>
          </p:cNvPr>
          <p:cNvSpPr txBox="1"/>
          <p:nvPr/>
        </p:nvSpPr>
        <p:spPr>
          <a:xfrm>
            <a:off x="6377940" y="2045861"/>
            <a:ext cx="56371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 память сотен белорусских деревень, уничтоженных нацистами в годы Великой Отечественной войны, был создан </a:t>
            </a:r>
            <a:r>
              <a:rPr lang="ru-RU" sz="2200" b="1" dirty="0"/>
              <a:t>мемориальный комплекс «Хатынь»</a:t>
            </a:r>
            <a:r>
              <a:rPr lang="ru-RU" sz="2200" dirty="0"/>
              <a:t>.</a:t>
            </a:r>
          </a:p>
          <a:p>
            <a:pPr algn="just"/>
            <a:r>
              <a:rPr lang="ru-RU" sz="2200" dirty="0"/>
              <a:t>Торжественное открытие мемориального комплекса состоялось </a:t>
            </a:r>
            <a:r>
              <a:rPr lang="ru-RU" sz="2200" b="1" dirty="0"/>
              <a:t>5 июля 1969 года</a:t>
            </a:r>
            <a:r>
              <a:rPr lang="ru-RU" sz="2200" dirty="0"/>
              <a:t>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834390" y="389146"/>
            <a:ext cx="10744200" cy="6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0" noProof="0" dirty="0">
                <a:solidFill>
                  <a:srgbClr val="C00000"/>
                </a:solidFill>
                <a:latin typeface="Verdana"/>
              </a:rPr>
              <a:t>Мемориальный комплекс «Хатынь»</a:t>
            </a:r>
            <a:endParaRPr kumimoji="0" lang="ru-RU" alt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4847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B4EB61-3918-4D78-B0CE-E4D66A8B1270}"/>
              </a:ext>
            </a:extLst>
          </p:cNvPr>
          <p:cNvSpPr txBox="1"/>
          <p:nvPr/>
        </p:nvSpPr>
        <p:spPr>
          <a:xfrm>
            <a:off x="5761029" y="778656"/>
            <a:ext cx="587215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Погибли </a:t>
            </a:r>
            <a:r>
              <a:rPr lang="ru-RU" sz="2200" b="1" dirty="0"/>
              <a:t>149 человек</a:t>
            </a:r>
            <a:r>
              <a:rPr lang="ru-RU" sz="2200" dirty="0"/>
              <a:t>, из них </a:t>
            </a:r>
            <a:r>
              <a:rPr lang="ru-RU" sz="2200" b="1" dirty="0"/>
              <a:t>75 детей </a:t>
            </a:r>
            <a:r>
              <a:rPr lang="ru-RU" sz="2200" dirty="0"/>
              <a:t>в возрасте до 16 лет.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Деревня была разграблена и сожжена дотла.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AB730-005F-4FD3-B741-B9DB1BAAAA84}"/>
              </a:ext>
            </a:extLst>
          </p:cNvPr>
          <p:cNvSpPr txBox="1"/>
          <p:nvPr/>
        </p:nvSpPr>
        <p:spPr>
          <a:xfrm>
            <a:off x="5761029" y="2506086"/>
            <a:ext cx="5872155" cy="375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Во время трагедии выжили </a:t>
            </a:r>
            <a:r>
              <a:rPr lang="ru-RU" sz="2200" b="1" dirty="0"/>
              <a:t>шесть человек</a:t>
            </a:r>
            <a:r>
              <a:rPr lang="ru-RU" sz="2200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sz="22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Троим детям: Володе и Соне Яскевичам и Саше </a:t>
            </a:r>
            <a:r>
              <a:rPr lang="ru-RU" sz="2200" dirty="0" err="1"/>
              <a:t>Желобковичу</a:t>
            </a:r>
            <a:r>
              <a:rPr lang="ru-RU" sz="2200" dirty="0"/>
              <a:t> — удалось скрыться от гитлеровцев. Остались живы двое детей из находившихся в сарае: Виктор </a:t>
            </a:r>
            <a:r>
              <a:rPr lang="ru-RU" sz="2200" dirty="0" err="1"/>
              <a:t>Желобкович</a:t>
            </a:r>
            <a:r>
              <a:rPr lang="ru-RU" sz="2200" dirty="0"/>
              <a:t> и Антон Барановский.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sz="22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Единственным взрослым свидетелем </a:t>
            </a:r>
            <a:r>
              <a:rPr lang="ru-RU" sz="2200" dirty="0" err="1"/>
              <a:t>хатынской</a:t>
            </a:r>
            <a:r>
              <a:rPr lang="ru-RU" sz="2200" dirty="0"/>
              <a:t> расправы стал 56‑летний деревенский кузнец Иосиф Каминский.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3A9573-115F-48FA-A82E-7E08E59DE73B}"/>
              </a:ext>
            </a:extLst>
          </p:cNvPr>
          <p:cNvSpPr txBox="1"/>
          <p:nvPr/>
        </p:nvSpPr>
        <p:spPr>
          <a:xfrm>
            <a:off x="314056" y="517046"/>
            <a:ext cx="491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ТРАГЕДИЯ  ХАТЫНИ</a:t>
            </a:r>
          </a:p>
        </p:txBody>
      </p:sp>
      <p:pic>
        <p:nvPicPr>
          <p:cNvPr id="3" name="Picture 2" descr="белоруссия хатынь">
            <a:extLst>
              <a:ext uri="{FF2B5EF4-FFF2-40B4-BE49-F238E27FC236}">
                <a16:creationId xmlns:a16="http://schemas.microsoft.com/office/drawing/2014/main" id="{C4FD357E-8C5B-45B3-A230-6772E4ED7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/>
          <a:stretch/>
        </p:blipFill>
        <p:spPr bwMode="auto">
          <a:xfrm>
            <a:off x="314056" y="1280969"/>
            <a:ext cx="5021531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1" y="5326783"/>
            <a:ext cx="1438507" cy="1438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C1A5A4-3E90-42AC-B493-C4BDB1620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16" y="5509598"/>
            <a:ext cx="386263" cy="3830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339E19-D08B-431E-BB70-79DB6918FB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2" y="6046037"/>
            <a:ext cx="491160" cy="49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5F87D-CF47-4871-8769-24B7E38E0DBC}"/>
              </a:ext>
            </a:extLst>
          </p:cNvPr>
          <p:cNvSpPr txBox="1"/>
          <p:nvPr/>
        </p:nvSpPr>
        <p:spPr>
          <a:xfrm>
            <a:off x="2533148" y="5892669"/>
            <a:ext cx="1450254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Виртуальная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3</a:t>
            </a:r>
            <a:r>
              <a:rPr lang="en-US" sz="1600" i="1" dirty="0"/>
              <a:t>D-</a:t>
            </a:r>
            <a:r>
              <a:rPr lang="ru-RU" sz="1600" i="1" dirty="0"/>
              <a:t>экскурсия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5034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7A3784-5806-4B89-8B24-F8423452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882" y="537759"/>
            <a:ext cx="3978221" cy="3437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AF2924-2E1A-41B9-8BB9-F080053E66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46845"/>
          <a:stretch/>
        </p:blipFill>
        <p:spPr>
          <a:xfrm>
            <a:off x="1322463" y="3661397"/>
            <a:ext cx="2398538" cy="3008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4E3106-D014-4FD7-9DA1-47E28BE42F18}"/>
              </a:ext>
            </a:extLst>
          </p:cNvPr>
          <p:cNvSpPr txBox="1"/>
          <p:nvPr/>
        </p:nvSpPr>
        <p:spPr>
          <a:xfrm>
            <a:off x="4612368" y="420713"/>
            <a:ext cx="69090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 центре композиции мемориала находится шестиметровая бронзовая скульптура </a:t>
            </a:r>
            <a:r>
              <a:rPr lang="ru-RU" sz="2200" b="1" dirty="0"/>
              <a:t>«Непокорённый человек»</a:t>
            </a:r>
            <a:r>
              <a:rPr lang="ru-RU" sz="2200" dirty="0"/>
              <a:t> с мёртвым ребёнком на руках. </a:t>
            </a:r>
          </a:p>
        </p:txBody>
      </p:sp>
      <p:pic>
        <p:nvPicPr>
          <p:cNvPr id="1026" name="Picture 2" descr="Черная плита-крыша отмечает место, где находился амбар, в котором сожгли жителей Хатын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82" y="1663199"/>
            <a:ext cx="3911928" cy="259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4E3106-D014-4FD7-9DA1-47E28BE42F18}"/>
              </a:ext>
            </a:extLst>
          </p:cNvPr>
          <p:cNvSpPr txBox="1"/>
          <p:nvPr/>
        </p:nvSpPr>
        <p:spPr>
          <a:xfrm>
            <a:off x="4199545" y="4396638"/>
            <a:ext cx="73218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Справа от скульптуры увековечено место сожжения жителей Хатыни. Чёрные гранитные плиты символизируют обрушившуюся крышу сарая, в котором были сожжены жители деревни. Сколы в центре подчёркивают её кульминацию. Клинообразная дорога из белого мрамора символизирует последний путь жителей Хатыни.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EE38A17-3035-4442-A55C-02866499F1B9}"/>
              </a:ext>
            </a:extLst>
          </p:cNvPr>
          <p:cNvSpPr/>
          <p:nvPr/>
        </p:nvSpPr>
        <p:spPr>
          <a:xfrm>
            <a:off x="8774496" y="3068099"/>
            <a:ext cx="3270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i="1" dirty="0"/>
              <a:t>Прислушайтесь, люди!</a:t>
            </a:r>
          </a:p>
          <a:p>
            <a:pPr algn="just">
              <a:spcAft>
                <a:spcPts val="0"/>
              </a:spcAft>
            </a:pPr>
            <a:r>
              <a:rPr lang="ru-RU" i="1" dirty="0"/>
              <a:t>Сердцем прислушайтесь!..</a:t>
            </a:r>
          </a:p>
        </p:txBody>
      </p:sp>
    </p:spTree>
    <p:extLst>
      <p:ext uri="{BB962C8B-B14F-4D97-AF65-F5344CB8AC3E}">
        <p14:creationId xmlns:p14="http://schemas.microsoft.com/office/powerpoint/2010/main" val="268786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9F66BB-757B-4DA7-A2BB-D34F628B0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9" y="1268730"/>
            <a:ext cx="2953435" cy="3935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Xатынь... [1973 Ванькевич А. - Хатынь: путеводитель по мемориальному  комплексу]">
            <a:extLst>
              <a:ext uri="{FF2B5EF4-FFF2-40B4-BE49-F238E27FC236}">
                <a16:creationId xmlns:a16="http://schemas.microsoft.com/office/drawing/2014/main" id="{82F05BFD-7830-4310-8841-FB40BC22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16" y="4276665"/>
            <a:ext cx="2159733" cy="2392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581400" y="1498824"/>
            <a:ext cx="8112756" cy="2336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be-BY" sz="2200" kern="0" dirty="0">
                <a:solidFill>
                  <a:sysClr val="windowText" lastClr="000000"/>
                </a:solidFill>
              </a:rPr>
              <a:t>Из взрослых жителей деревни Хатынь выжил только 56-летний деревенский кузнец </a:t>
            </a:r>
            <a:r>
              <a:rPr lang="be-BY" sz="2200" b="1" kern="0" dirty="0">
                <a:solidFill>
                  <a:srgbClr val="C00000"/>
                </a:solidFill>
              </a:rPr>
              <a:t>Иосиф Каминский</a:t>
            </a:r>
            <a:r>
              <a:rPr lang="be-BY" sz="2200" kern="0" dirty="0">
                <a:solidFill>
                  <a:sysClr val="windowText" lastClr="000000"/>
                </a:solidFill>
              </a:rPr>
              <a:t>.</a:t>
            </a:r>
          </a:p>
          <a:p>
            <a:pPr algn="just"/>
            <a:r>
              <a:rPr lang="be-BY" sz="2200" kern="0" dirty="0">
                <a:solidFill>
                  <a:sysClr val="windowText" lastClr="000000"/>
                </a:solidFill>
              </a:rPr>
              <a:t>Он сильно</a:t>
            </a:r>
            <a:r>
              <a:rPr lang="be-BY" sz="2200" kern="0" dirty="0">
                <a:solidFill>
                  <a:srgbClr val="FF0000"/>
                </a:solidFill>
              </a:rPr>
              <a:t> </a:t>
            </a:r>
            <a:r>
              <a:rPr lang="be-BY" sz="2200" kern="0" dirty="0">
                <a:solidFill>
                  <a:sysClr val="windowText" lastClr="000000"/>
                </a:solidFill>
              </a:rPr>
              <a:t>обгорел, был ранен, потерял сознание и пришёл в себя поздно ночью. Иосифу Каминскому пришлось пережить ещё один тяжкий удар: среди погибших</a:t>
            </a:r>
            <a:r>
              <a:rPr lang="be-BY" sz="2200" kern="0" dirty="0">
                <a:solidFill>
                  <a:srgbClr val="FF0000"/>
                </a:solidFill>
              </a:rPr>
              <a:t> </a:t>
            </a:r>
            <a:r>
              <a:rPr lang="be-BY" sz="2200" kern="0" dirty="0">
                <a:solidFill>
                  <a:sysClr val="windowText" lastClr="000000"/>
                </a:solidFill>
              </a:rPr>
              <a:t>односельчан он нашёл своего сына Адама. Мальчик был смертельно ранен в живот, получил сильные ожоги.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DA290-5EF3-428D-B0DD-1877B3076367}"/>
              </a:ext>
            </a:extLst>
          </p:cNvPr>
          <p:cNvSpPr txBox="1"/>
          <p:nvPr/>
        </p:nvSpPr>
        <p:spPr>
          <a:xfrm>
            <a:off x="4359545" y="4904844"/>
            <a:ext cx="28269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Познакомьтесь </a:t>
            </a:r>
          </a:p>
          <a:p>
            <a:pPr algn="r"/>
            <a:r>
              <a:rPr lang="ru-RU" sz="2000" dirty="0"/>
              <a:t>с рассказом Иосифа Каминского о </a:t>
            </a:r>
            <a:r>
              <a:rPr lang="ru-RU" sz="2000" dirty="0" err="1"/>
              <a:t>Хатынской</a:t>
            </a:r>
            <a:r>
              <a:rPr lang="ru-RU" sz="2000" dirty="0"/>
              <a:t> трагедии </a:t>
            </a:r>
          </a:p>
        </p:txBody>
      </p:sp>
      <p:pic>
        <p:nvPicPr>
          <p:cNvPr id="10" name="1681 00_02_02-00_04_11">
            <a:hlinkClick r:id="" action="ppaction://media"/>
            <a:extLst>
              <a:ext uri="{FF2B5EF4-FFF2-40B4-BE49-F238E27FC236}">
                <a16:creationId xmlns:a16="http://schemas.microsoft.com/office/drawing/2014/main" id="{BABA615F-0038-48D4-8149-64AB8F799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0907" y="4204058"/>
            <a:ext cx="4444156" cy="2499838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040863" y="241900"/>
            <a:ext cx="10744200" cy="10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0" dirty="0">
                <a:solidFill>
                  <a:srgbClr val="C00000"/>
                </a:solidFill>
                <a:latin typeface="Verdana"/>
              </a:rPr>
              <a:t>Воспоминания</a:t>
            </a:r>
            <a:r>
              <a:rPr kumimoji="0" lang="ru-RU" alt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свидетелей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исторических событий</a:t>
            </a:r>
            <a:endParaRPr kumimoji="0" lang="ru-RU" altLang="ru-RU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35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62149F-AE6D-49B6-9CA7-72CFCE8AD242}"/>
              </a:ext>
            </a:extLst>
          </p:cNvPr>
          <p:cNvSpPr txBox="1"/>
          <p:nvPr/>
        </p:nvSpPr>
        <p:spPr>
          <a:xfrm>
            <a:off x="4672107" y="1158221"/>
            <a:ext cx="727049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000" dirty="0"/>
              <a:t>На братской могиле жителей деревни — </a:t>
            </a:r>
            <a:r>
              <a:rPr lang="ru-RU" sz="2000" b="1" dirty="0"/>
              <a:t>Венец памяти </a:t>
            </a:r>
            <a:r>
              <a:rPr lang="ru-RU" sz="2000" dirty="0"/>
              <a:t>из белого мрамора.</a:t>
            </a:r>
            <a:r>
              <a:rPr lang="ru-RU" sz="2000" b="1" dirty="0"/>
              <a:t> </a:t>
            </a:r>
          </a:p>
          <a:p>
            <a:pPr indent="457200" algn="just">
              <a:lnSpc>
                <a:spcPct val="90000"/>
              </a:lnSpc>
              <a:spcAft>
                <a:spcPts val="600"/>
              </a:spcAft>
            </a:pPr>
            <a:r>
              <a:rPr lang="ru-RU" sz="2000" dirty="0"/>
              <a:t>На нём — наказ погибших живым:</a:t>
            </a:r>
          </a:p>
          <a:p>
            <a:pPr indent="457200" algn="just">
              <a:lnSpc>
                <a:spcPct val="90000"/>
              </a:lnSpc>
            </a:pPr>
            <a:r>
              <a:rPr lang="ru-RU" dirty="0"/>
              <a:t>«</a:t>
            </a:r>
            <a:r>
              <a:rPr lang="ru-RU" i="1" dirty="0"/>
              <a:t>Люди добрые, помните: любили мы жизнь, и Родину нашу, и вас, дорогие.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Мы сгорели живыми в огне.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Наша просьба ко всем: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пусть скорбь и печаль обернутся в мужество ваше и силу,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чтобы смогли вы утвердить навечно мир и покой на земле.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Чтобы отныне нигде и никогда в вихре пожаров жизнь не умирала!»</a:t>
            </a:r>
          </a:p>
          <a:p>
            <a:pPr indent="457200" algn="just">
              <a:lnSpc>
                <a:spcPct val="90000"/>
              </a:lnSpc>
              <a:spcAft>
                <a:spcPts val="600"/>
              </a:spcAft>
            </a:pPr>
            <a:r>
              <a:rPr lang="ru-RU" sz="2000" dirty="0"/>
              <a:t>На обратной стороне Венца памяти — ответ живых погибшим: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«Родные вы наши. Головы в скорби великой склонив, стоим перед вами.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Вы не покорились фашистским убийцам в черные дни лихолетья.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Вы приняли смерть, но пламя любви вашей к Родине нашей Советской вовек не погаснет.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Память о вас в народе бессмертна, как вечна земля и вечно яркое солнце над нею!»</a:t>
            </a:r>
          </a:p>
        </p:txBody>
      </p:sp>
      <p:pic>
        <p:nvPicPr>
          <p:cNvPr id="5126" name="Picture 6" descr="Хатынь, Мемориальный комплекс – BelGid">
            <a:extLst>
              <a:ext uri="{FF2B5EF4-FFF2-40B4-BE49-F238E27FC236}">
                <a16:creationId xmlns:a16="http://schemas.microsoft.com/office/drawing/2014/main" id="{2B8EAB0D-F7B0-4F09-AA48-D24B8F52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19221" r="22965" b="19043"/>
          <a:stretch/>
        </p:blipFill>
        <p:spPr bwMode="auto">
          <a:xfrm>
            <a:off x="388363" y="834939"/>
            <a:ext cx="4101489" cy="2563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Хатынь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3" y="3765436"/>
            <a:ext cx="4101489" cy="2563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3108960" y="187118"/>
            <a:ext cx="8733635" cy="6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0" dirty="0">
                <a:solidFill>
                  <a:srgbClr val="C00000"/>
                </a:solidFill>
                <a:latin typeface="Verdana"/>
              </a:rPr>
              <a:t>Венец памяти</a:t>
            </a:r>
            <a:endParaRPr kumimoji="0" lang="ru-RU" alt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4522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C1BE08-656C-47BD-99E4-D7A28447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" y="3607729"/>
            <a:ext cx="4008120" cy="2912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4E3106-D014-4FD7-9DA1-47E28BE42F18}"/>
              </a:ext>
            </a:extLst>
          </p:cNvPr>
          <p:cNvSpPr txBox="1"/>
          <p:nvPr/>
        </p:nvSpPr>
        <p:spPr>
          <a:xfrm>
            <a:off x="4754880" y="1430427"/>
            <a:ext cx="67437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 Хатыни находится </a:t>
            </a:r>
            <a:r>
              <a:rPr lang="ru-RU" sz="2200" b="1" dirty="0"/>
              <a:t>«Кладбище деревень»</a:t>
            </a:r>
            <a:r>
              <a:rPr lang="ru-RU" sz="2200" dirty="0"/>
              <a:t>. Оно такое одно на свете, это страшное кладбище. Пригоршни пересыпанной гравием и пеплом земли — скорбная память о белорусских деревнях, сожжённых вместе с жителями. Память о них хранят трагические урны. И, не умолкая, гудят над ними </a:t>
            </a:r>
            <a:r>
              <a:rPr lang="ru-RU" sz="2200" dirty="0" err="1"/>
              <a:t>хатынские</a:t>
            </a:r>
            <a:r>
              <a:rPr lang="ru-RU" sz="2200" dirty="0"/>
              <a:t> колокола...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4E3106-D014-4FD7-9DA1-47E28BE42F18}"/>
              </a:ext>
            </a:extLst>
          </p:cNvPr>
          <p:cNvSpPr txBox="1"/>
          <p:nvPr/>
        </p:nvSpPr>
        <p:spPr>
          <a:xfrm>
            <a:off x="4754880" y="4089615"/>
            <a:ext cx="6743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Хатынь — одна из огненных деревень, не обозначенных сегодня на карте: некому было отстраивать ее, некому было возвращаться к обгорелым липам и тополям...</a:t>
            </a:r>
          </a:p>
        </p:txBody>
      </p:sp>
      <p:pic>
        <p:nvPicPr>
          <p:cNvPr id="3074" name="Picture 2" descr="http://www.world-war.ru/wp-content/uploads/2020/05/grav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387894"/>
            <a:ext cx="4008120" cy="2912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4265676" y="387894"/>
            <a:ext cx="7881124" cy="6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0" noProof="0" dirty="0">
                <a:solidFill>
                  <a:srgbClr val="C00000"/>
                </a:solidFill>
                <a:latin typeface="Verdana"/>
              </a:rPr>
              <a:t>Хатынь — кладбище деревень</a:t>
            </a:r>
            <a:endParaRPr kumimoji="0" lang="ru-RU" alt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9173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3DB270-08ED-4C47-827C-08847C1D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E7416A-0CAC-415A-AC0A-FA644E466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8" y="1600200"/>
            <a:ext cx="6556863" cy="420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7139632" y="1538819"/>
            <a:ext cx="4927596" cy="2798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2200" kern="0" dirty="0">
                <a:solidFill>
                  <a:sysClr val="windowText" lastClr="000000"/>
                </a:solidFill>
              </a:rPr>
              <a:t>На месте каждого из </a:t>
            </a:r>
            <a:r>
              <a:rPr lang="ru-RU" sz="2200" b="1" kern="0" dirty="0">
                <a:solidFill>
                  <a:srgbClr val="C00000"/>
                </a:solidFill>
              </a:rPr>
              <a:t>26</a:t>
            </a:r>
            <a:r>
              <a:rPr lang="ru-RU" sz="2200" kern="0" dirty="0">
                <a:solidFill>
                  <a:sysClr val="windowText" lastClr="000000"/>
                </a:solidFill>
              </a:rPr>
              <a:t> сгоревших домов лежит первый венец сруба. Только сделан он не из дерева — из бетона, и цвет его не радует глаз, он серый, пепельный. Внутри сруба — тревожный силуэт обелиска, увенчанного колоколом, который звонит каждые </a:t>
            </a:r>
            <a:r>
              <a:rPr lang="ru-RU" sz="2200" b="1" kern="0" dirty="0">
                <a:solidFill>
                  <a:sysClr val="windowText" lastClr="000000"/>
                </a:solidFill>
              </a:rPr>
              <a:t>30</a:t>
            </a:r>
            <a:r>
              <a:rPr lang="ru-RU" sz="2200" kern="0" dirty="0">
                <a:solidFill>
                  <a:sysClr val="windowText" lastClr="000000"/>
                </a:solidFill>
              </a:rPr>
              <a:t> секунд. </a:t>
            </a:r>
            <a:endParaRPr lang="be-BY" sz="2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7139632" y="4563630"/>
            <a:ext cx="4927596" cy="1236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2200" kern="0" dirty="0">
                <a:solidFill>
                  <a:sysClr val="windowText" lastClr="000000"/>
                </a:solidFill>
              </a:rPr>
              <a:t>На обелиске — мемориальная плита с фамилиями и именами заживо сожжённых жителей Хатыни.</a:t>
            </a:r>
            <a:endParaRPr lang="be-BY" sz="22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968698" y="365940"/>
            <a:ext cx="10744200" cy="6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0" dirty="0">
                <a:solidFill>
                  <a:srgbClr val="C00000"/>
                </a:solidFill>
                <a:latin typeface="Verdana"/>
              </a:rPr>
              <a:t>Бывшая деревенская улица</a:t>
            </a:r>
            <a:endParaRPr kumimoji="0" lang="ru-RU" alt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6723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Широкоэкранный</PresentationFormat>
  <Paragraphs>73</Paragraphs>
  <Slides>12</Slides>
  <Notes>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2021-04-19T12:46:11Z</dcterms:created>
  <dcterms:modified xsi:type="dcterms:W3CDTF">2023-03-15T09:28:46Z</dcterms:modified>
</cp:coreProperties>
</file>