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1"/>
  </p:notesMasterIdLst>
  <p:sldIdLst>
    <p:sldId id="256" r:id="rId2"/>
    <p:sldId id="257" r:id="rId3"/>
    <p:sldId id="270" r:id="rId4"/>
    <p:sldId id="271" r:id="rId5"/>
    <p:sldId id="269" r:id="rId6"/>
    <p:sldId id="267" r:id="rId7"/>
    <p:sldId id="268" r:id="rId8"/>
    <p:sldId id="272" r:id="rId9"/>
    <p:sldId id="273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.Н. Ковалева" initials="ВК" lastIdx="1" clrIdx="0">
    <p:extLst>
      <p:ext uri="{19B8F6BF-5375-455C-9EA6-DF929625EA0E}">
        <p15:presenceInfo xmlns:p15="http://schemas.microsoft.com/office/powerpoint/2012/main" userId="S-1-5-21-1550027116-1376463256-1133838943-127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2949"/>
    <a:srgbClr val="4818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3-12T14:21:15.394" idx="1">
    <p:pos x="7544" y="249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FE126E-1BC7-4FE7-A64F-59494208C118}" type="datetimeFigureOut">
              <a:rPr lang="ru-RU" smtClean="0"/>
              <a:t>26.03.2025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68FDC3-0564-4F48-8687-831710354F3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286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8FDC3-0564-4F48-8687-831710354F32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2464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8FDC3-0564-4F48-8687-831710354F32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2301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8DFB-479F-4520-9D6A-C2F69D39AC61}" type="datetimeFigureOut">
              <a:rPr lang="ru-RU" smtClean="0"/>
              <a:t>26.03.2025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D19EC-B77B-422F-AB82-A97C772DBAA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4952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8DFB-479F-4520-9D6A-C2F69D39AC61}" type="datetimeFigureOut">
              <a:rPr lang="ru-RU" smtClean="0"/>
              <a:t>26.03.2025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D19EC-B77B-422F-AB82-A97C772DBAA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9606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8DFB-479F-4520-9D6A-C2F69D39AC61}" type="datetimeFigureOut">
              <a:rPr lang="ru-RU" smtClean="0"/>
              <a:t>26.03.2025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D19EC-B77B-422F-AB82-A97C772DBAA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6386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8DFB-479F-4520-9D6A-C2F69D39AC61}" type="datetimeFigureOut">
              <a:rPr lang="ru-RU" smtClean="0"/>
              <a:t>26.03.2025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D19EC-B77B-422F-AB82-A97C772DBAA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0240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8DFB-479F-4520-9D6A-C2F69D39AC61}" type="datetimeFigureOut">
              <a:rPr lang="ru-RU" smtClean="0"/>
              <a:t>26.03.2025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D19EC-B77B-422F-AB82-A97C772DBAA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1905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8DFB-479F-4520-9D6A-C2F69D39AC61}" type="datetimeFigureOut">
              <a:rPr lang="ru-RU" smtClean="0"/>
              <a:t>26.03.2025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D19EC-B77B-422F-AB82-A97C772DBAA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4953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8DFB-479F-4520-9D6A-C2F69D39AC61}" type="datetimeFigureOut">
              <a:rPr lang="ru-RU" smtClean="0"/>
              <a:t>26.03.2025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D19EC-B77B-422F-AB82-A97C772DBAA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6975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8DFB-479F-4520-9D6A-C2F69D39AC61}" type="datetimeFigureOut">
              <a:rPr lang="ru-RU" smtClean="0"/>
              <a:t>26.03.2025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D19EC-B77B-422F-AB82-A97C772DBAA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4395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8DFB-479F-4520-9D6A-C2F69D39AC61}" type="datetimeFigureOut">
              <a:rPr lang="ru-RU" smtClean="0"/>
              <a:t>26.03.2025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D19EC-B77B-422F-AB82-A97C772DBAA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8563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8DFB-479F-4520-9D6A-C2F69D39AC61}" type="datetimeFigureOut">
              <a:rPr lang="ru-RU" smtClean="0"/>
              <a:t>26.03.2025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D19EC-B77B-422F-AB82-A97C772DBAA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946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8DFB-479F-4520-9D6A-C2F69D39AC61}" type="datetimeFigureOut">
              <a:rPr lang="ru-RU" smtClean="0"/>
              <a:t>26.03.2025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D19EC-B77B-422F-AB82-A97C772DBAA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3820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318DFB-479F-4520-9D6A-C2F69D39AC61}" type="datetimeFigureOut">
              <a:rPr lang="ru-RU" smtClean="0"/>
              <a:t>26.03.2025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FD19EC-B77B-422F-AB82-A97C772DBAA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7155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comments" Target="../comments/commen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4C0056D-421A-47F8-B524-33C1CCABE5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30348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b="1" dirty="0">
                <a:solidFill>
                  <a:srgbClr val="481820"/>
                </a:solidFill>
              </a:rPr>
              <a:t/>
            </a:r>
            <a:br>
              <a:rPr lang="ru-RU" b="1" dirty="0">
                <a:solidFill>
                  <a:srgbClr val="481820"/>
                </a:solidFill>
              </a:rPr>
            </a:b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«Беларусь и Россия: единство двух братских народов»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AB1CA57-47C0-439E-B4C6-28360CCB1C54}"/>
              </a:ext>
            </a:extLst>
          </p:cNvPr>
          <p:cNvSpPr txBox="1"/>
          <p:nvPr/>
        </p:nvSpPr>
        <p:spPr>
          <a:xfrm>
            <a:off x="1012092" y="3632200"/>
            <a:ext cx="10414000" cy="2357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«Единство наших братских народов сформировали общие культура, мировоззренческие ценности и история, которую мы свято храним и оберегаем» 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457200" algn="r">
              <a:lnSpc>
                <a:spcPct val="115000"/>
              </a:lnSpc>
            </a:pPr>
            <a:r>
              <a:rPr lang="ru-RU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А.Г.Лукашенко</a:t>
            </a:r>
          </a:p>
        </p:txBody>
      </p:sp>
    </p:spTree>
    <p:extLst>
      <p:ext uri="{BB962C8B-B14F-4D97-AF65-F5344CB8AC3E}">
        <p14:creationId xmlns:p14="http://schemas.microsoft.com/office/powerpoint/2010/main" val="268385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7876E83-88B3-4AFF-8781-8BD4AFE93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1304" y="334502"/>
            <a:ext cx="9956474" cy="695678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172949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Этапы развития сотрудничества </a:t>
            </a:r>
            <a:br>
              <a:rPr lang="ru-RU" sz="3600" b="1" dirty="0">
                <a:solidFill>
                  <a:srgbClr val="172949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</a:br>
            <a:r>
              <a:rPr lang="ru-RU" sz="3600" b="1" dirty="0">
                <a:solidFill>
                  <a:srgbClr val="172949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Республики Беларусь и Российской Федерации</a:t>
            </a:r>
            <a:endParaRPr lang="ru-RU" sz="3600" b="1" dirty="0">
              <a:solidFill>
                <a:srgbClr val="172949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90F6BDFC-B624-4F47-8C2F-1480DAA90D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659" r="13604"/>
          <a:stretch/>
        </p:blipFill>
        <p:spPr>
          <a:xfrm>
            <a:off x="232834" y="212577"/>
            <a:ext cx="1430866" cy="1162444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3C2DA087-F97F-4F3D-A95F-69E2EAA6DF32}"/>
              </a:ext>
            </a:extLst>
          </p:cNvPr>
          <p:cNvSpPr/>
          <p:nvPr/>
        </p:nvSpPr>
        <p:spPr>
          <a:xfrm>
            <a:off x="4831305" y="2715316"/>
            <a:ext cx="6751094" cy="106124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 algn="just"/>
            <a:r>
              <a:rPr lang="ru-RU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апреля 1996 </a:t>
            </a:r>
            <a:r>
              <a:rPr lang="ru-RU" sz="24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  - </a:t>
            </a:r>
            <a:r>
              <a:rPr lang="ru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Договор 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Сообществе Беларуси и России. </a:t>
            </a:r>
            <a:endParaRPr lang="ru-RU" sz="2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xmlns="" id="{C49DB70A-8C3D-4D91-9E0E-01515F1F7AD7}"/>
              </a:ext>
            </a:extLst>
          </p:cNvPr>
          <p:cNvSpPr/>
          <p:nvPr/>
        </p:nvSpPr>
        <p:spPr>
          <a:xfrm>
            <a:off x="4831306" y="1375021"/>
            <a:ext cx="6751093" cy="11331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 algn="just"/>
            <a:r>
              <a:rPr lang="ru-RU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21 февраля 1995 </a:t>
            </a:r>
            <a:r>
              <a:rPr lang="ru-RU" sz="24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г. - </a:t>
            </a:r>
            <a:r>
              <a:rPr lang="ru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Договор 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 дружбе, добрососедстве и сотрудничестве между Беларусью и Россией. </a:t>
            </a:r>
          </a:p>
        </p:txBody>
      </p:sp>
      <p:sp>
        <p:nvSpPr>
          <p:cNvPr id="7" name="Прямоугольник: скругленные углы 5">
            <a:extLst>
              <a:ext uri="{FF2B5EF4-FFF2-40B4-BE49-F238E27FC236}">
                <a16:creationId xmlns:a16="http://schemas.microsoft.com/office/drawing/2014/main" xmlns="" id="{3C2DA087-F97F-4F3D-A95F-69E2EAA6DF32}"/>
              </a:ext>
            </a:extLst>
          </p:cNvPr>
          <p:cNvSpPr/>
          <p:nvPr/>
        </p:nvSpPr>
        <p:spPr>
          <a:xfrm>
            <a:off x="4831305" y="3983742"/>
            <a:ext cx="6751094" cy="106124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 algn="just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 апреля 1997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г.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Договор о Союзе Беларуси и России</a:t>
            </a:r>
            <a:r>
              <a:rPr lang="ru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2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: скругленные углы 5">
            <a:extLst>
              <a:ext uri="{FF2B5EF4-FFF2-40B4-BE49-F238E27FC236}">
                <a16:creationId xmlns:a16="http://schemas.microsoft.com/office/drawing/2014/main" xmlns="" id="{3C2DA087-F97F-4F3D-A95F-69E2EAA6DF32}"/>
              </a:ext>
            </a:extLst>
          </p:cNvPr>
          <p:cNvSpPr/>
          <p:nvPr/>
        </p:nvSpPr>
        <p:spPr>
          <a:xfrm>
            <a:off x="4831305" y="5291433"/>
            <a:ext cx="6751094" cy="106124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 algn="just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8 декабря 1999 г. -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Договор о создании Союзного государства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2834" y="1719862"/>
            <a:ext cx="4148097" cy="1938992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Сотрудничество </a:t>
            </a:r>
            <a:r>
              <a:rPr lang="ru-RU" sz="2000" dirty="0">
                <a:latin typeface="Times New Roman" panose="02020603050405020304" pitchFamily="18" charset="0"/>
                <a:ea typeface="Arial" panose="020B0604020202020204" pitchFamily="34" charset="0"/>
              </a:rPr>
              <a:t>Беларуси и России </a:t>
            </a:r>
            <a:r>
              <a:rPr lang="ru-RU" sz="20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строится </a:t>
            </a:r>
            <a:r>
              <a:rPr lang="ru-RU" sz="2000" dirty="0">
                <a:latin typeface="Times New Roman" panose="02020603050405020304" pitchFamily="18" charset="0"/>
                <a:ea typeface="Arial" panose="020B0604020202020204" pitchFamily="34" charset="0"/>
              </a:rPr>
              <a:t>на принципах </a:t>
            </a:r>
            <a:r>
              <a:rPr lang="ru-RU" sz="2000" b="1" i="1" dirty="0">
                <a:latin typeface="Times New Roman" panose="02020603050405020304" pitchFamily="18" charset="0"/>
                <a:ea typeface="Arial" panose="020B0604020202020204" pitchFamily="34" charset="0"/>
              </a:rPr>
              <a:t>безусловного сохранения государственного суверенитета и территориальной </a:t>
            </a:r>
            <a:r>
              <a:rPr lang="ru-RU" sz="2000" b="1" i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целостности двух государств</a:t>
            </a:r>
            <a:endParaRPr lang="ru-RU" sz="2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48839" y="4108795"/>
            <a:ext cx="391608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Указом </a:t>
            </a:r>
            <a:r>
              <a:rPr lang="ru-RU" sz="2000" dirty="0">
                <a:latin typeface="Times New Roman" panose="02020603050405020304" pitchFamily="18" charset="0"/>
                <a:ea typeface="Arial" panose="020B0604020202020204" pitchFamily="34" charset="0"/>
              </a:rPr>
              <a:t>Президента Республики Беларусь </a:t>
            </a:r>
            <a:r>
              <a:rPr lang="ru-RU" sz="20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в</a:t>
            </a:r>
            <a:r>
              <a:rPr lang="be-BY" sz="2000" dirty="0">
                <a:latin typeface="Times New Roman" panose="02020603050405020304" pitchFamily="18" charset="0"/>
                <a:ea typeface="Arial" panose="020B0604020202020204" pitchFamily="34" charset="0"/>
              </a:rPr>
              <a:t> </a:t>
            </a:r>
            <a:r>
              <a:rPr lang="ru-RU" sz="2000" dirty="0">
                <a:latin typeface="Times New Roman" panose="02020603050405020304" pitchFamily="18" charset="0"/>
                <a:ea typeface="Arial" panose="020B0604020202020204" pitchFamily="34" charset="0"/>
              </a:rPr>
              <a:t>нашей стране установлен государственный </a:t>
            </a:r>
            <a:r>
              <a:rPr lang="ru-RU" sz="20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праздник: </a:t>
            </a:r>
          </a:p>
          <a:p>
            <a:pPr algn="just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2 апреля </a:t>
            </a:r>
            <a:r>
              <a:rPr lang="ru-RU" sz="20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-  </a:t>
            </a:r>
            <a:r>
              <a:rPr lang="ru-RU" sz="2000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День единения народов Беларуси и России</a:t>
            </a:r>
            <a:endParaRPr lang="ru-RU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234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273E3B9-40DA-4DDC-8AD2-CA0C370D8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7977" y="319472"/>
            <a:ext cx="9185207" cy="48463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172949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Совместные </a:t>
            </a:r>
            <a:r>
              <a:rPr lang="ru-RU" sz="3600" b="1" dirty="0">
                <a:solidFill>
                  <a:srgbClr val="172949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проекты Союзного государства </a:t>
            </a:r>
            <a:endParaRPr lang="ru-RU" sz="3600" b="1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9CBCCE6-52B7-493F-B48D-FA69BF2EE4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7316" y="936765"/>
            <a:ext cx="4275868" cy="27344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34F12D-2828-4CE4-BED0-270EF678B3D9}"/>
              </a:ext>
            </a:extLst>
          </p:cNvPr>
          <p:cNvSpPr txBox="1"/>
          <p:nvPr/>
        </p:nvSpPr>
        <p:spPr>
          <a:xfrm>
            <a:off x="6405944" y="4226924"/>
            <a:ext cx="5422900" cy="17543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ru-RU" sz="2000" b="1" dirty="0"/>
              <a:t>Благодаря тесному сотрудничеству белорусских и российских ученых стал возможен полет на орбиту первого в истории суверенной Беларуси </a:t>
            </a:r>
            <a:r>
              <a:rPr lang="ru-RU" sz="2000" b="1" dirty="0" smtClean="0"/>
              <a:t>космонавта </a:t>
            </a:r>
            <a:r>
              <a:rPr lang="ru-RU" sz="2000" dirty="0" smtClean="0"/>
              <a:t>- </a:t>
            </a:r>
            <a:r>
              <a:rPr lang="ru-RU" sz="2400" b="1" dirty="0" smtClean="0">
                <a:solidFill>
                  <a:srgbClr val="172949"/>
                </a:solidFill>
                <a:effectLst/>
                <a:ea typeface="Arial" panose="020B0604020202020204" pitchFamily="34" charset="0"/>
              </a:rPr>
              <a:t>Марины Василевской (2024 г.)</a:t>
            </a:r>
            <a:endParaRPr lang="ru-RU" sz="24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92D034C-3B12-4B6C-920E-C09A4B24CE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04" y="3429000"/>
            <a:ext cx="4528246" cy="309453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200004E-C320-4CE3-878C-3A12A3C9607A}"/>
              </a:ext>
            </a:extLst>
          </p:cNvPr>
          <p:cNvSpPr txBox="1"/>
          <p:nvPr/>
        </p:nvSpPr>
        <p:spPr>
          <a:xfrm>
            <a:off x="204093" y="1553892"/>
            <a:ext cx="5806914" cy="150810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172949"/>
                </a:solidFill>
                <a:effectLst/>
                <a:ea typeface="Arial" panose="020B0604020202020204" pitchFamily="34" charset="0"/>
              </a:rPr>
              <a:t>Белорусская </a:t>
            </a:r>
            <a:r>
              <a:rPr lang="ru-RU" sz="3200" b="1" dirty="0">
                <a:solidFill>
                  <a:srgbClr val="172949"/>
                </a:solidFill>
                <a:effectLst/>
                <a:ea typeface="Arial" panose="020B0604020202020204" pitchFamily="34" charset="0"/>
              </a:rPr>
              <a:t>атомная станция</a:t>
            </a:r>
          </a:p>
          <a:p>
            <a:r>
              <a:rPr lang="ru-RU" sz="2000" b="1" dirty="0"/>
              <a:t>Первый блок БелАЭС введен в промышленную эксплуатацию в июне 2021 года, второй - в ноябре 2023 </a:t>
            </a:r>
            <a:r>
              <a:rPr lang="ru-RU" sz="2000" b="1" dirty="0" smtClean="0"/>
              <a:t>года.</a:t>
            </a:r>
            <a:endParaRPr lang="ru-RU" sz="2000" b="1" dirty="0"/>
          </a:p>
        </p:txBody>
      </p:sp>
      <p:sp>
        <p:nvSpPr>
          <p:cNvPr id="21" name="Стрелка: влево 20">
            <a:extLst>
              <a:ext uri="{FF2B5EF4-FFF2-40B4-BE49-F238E27FC236}">
                <a16:creationId xmlns:a16="http://schemas.microsoft.com/office/drawing/2014/main" xmlns="" id="{38BE4108-3620-4F4D-BD2C-BFE5B0D575C6}"/>
              </a:ext>
            </a:extLst>
          </p:cNvPr>
          <p:cNvSpPr/>
          <p:nvPr/>
        </p:nvSpPr>
        <p:spPr>
          <a:xfrm>
            <a:off x="6011007" y="1856817"/>
            <a:ext cx="789874" cy="546888"/>
          </a:xfrm>
          <a:prstGeom prst="lef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xmlns="" id="{9412C0B3-4828-4032-B808-136124A82861}"/>
              </a:ext>
            </a:extLst>
          </p:cNvPr>
          <p:cNvSpPr/>
          <p:nvPr/>
        </p:nvSpPr>
        <p:spPr>
          <a:xfrm>
            <a:off x="5459308" y="4550194"/>
            <a:ext cx="789874" cy="676900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Объект 3">
            <a:extLst>
              <a:ext uri="{FF2B5EF4-FFF2-40B4-BE49-F238E27FC236}">
                <a16:creationId xmlns:a16="http://schemas.microsoft.com/office/drawing/2014/main" xmlns="" id="{90F6BDFC-B624-4F47-8C2F-1480DAA90D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3659" r="13604"/>
          <a:stretch/>
        </p:blipFill>
        <p:spPr>
          <a:xfrm>
            <a:off x="150947" y="222882"/>
            <a:ext cx="1430866" cy="116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476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334FF95-55E9-4344-A0DF-9DAC5DC08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3327" y="327215"/>
            <a:ext cx="9154236" cy="765175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172949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Совместные </a:t>
            </a:r>
            <a:r>
              <a:rPr lang="ru-RU" sz="3200" b="1" dirty="0">
                <a:solidFill>
                  <a:srgbClr val="172949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проекты Союзного государства </a:t>
            </a:r>
            <a:endParaRPr lang="ru-RU" sz="3200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4754BAC4-2425-493A-9A86-52B4C29E7C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8639" y="1346862"/>
            <a:ext cx="3950722" cy="245569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0D5599E-7F63-443A-B495-DA3D5B356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0445" y="3770434"/>
            <a:ext cx="4584700" cy="285215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735101" y="1697544"/>
            <a:ext cx="620816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2060"/>
                </a:solidFill>
              </a:rPr>
              <a:t>«Освей» — лёгкий многоцелевой 19-местный турбовидный самолёт</a:t>
            </a:r>
            <a:r>
              <a:rPr lang="ru-RU" sz="2400" dirty="0" smtClean="0">
                <a:solidFill>
                  <a:srgbClr val="002060"/>
                </a:solidFill>
              </a:rPr>
              <a:t>. </a:t>
            </a:r>
            <a:r>
              <a:rPr lang="ru-RU" sz="2000" b="1" dirty="0" smtClean="0">
                <a:solidFill>
                  <a:srgbClr val="002060"/>
                </a:solidFill>
              </a:rPr>
              <a:t>Опытный </a:t>
            </a:r>
            <a:r>
              <a:rPr lang="ru-RU" sz="2000" b="1" dirty="0">
                <a:solidFill>
                  <a:srgbClr val="002060"/>
                </a:solidFill>
              </a:rPr>
              <a:t>образец самолета </a:t>
            </a:r>
            <a:r>
              <a:rPr lang="ru-RU" sz="2000" b="1" dirty="0" smtClean="0">
                <a:solidFill>
                  <a:srgbClr val="002060"/>
                </a:solidFill>
              </a:rPr>
              <a:t>будет </a:t>
            </a:r>
            <a:r>
              <a:rPr lang="ru-RU" sz="2000" b="1" dirty="0">
                <a:solidFill>
                  <a:srgbClr val="002060"/>
                </a:solidFill>
              </a:rPr>
              <a:t>произведен в 2026 </a:t>
            </a:r>
            <a:r>
              <a:rPr lang="ru-RU" sz="2000" b="1" dirty="0" smtClean="0">
                <a:solidFill>
                  <a:srgbClr val="002060"/>
                </a:solidFill>
              </a:rPr>
              <a:t>г. </a:t>
            </a:r>
            <a:r>
              <a:rPr lang="ru-RU" sz="2000" b="1" dirty="0">
                <a:solidFill>
                  <a:srgbClr val="002060"/>
                </a:solidFill>
              </a:rPr>
              <a:t>Этот проект </a:t>
            </a:r>
            <a:r>
              <a:rPr lang="ru-RU" sz="2000" b="1" dirty="0" smtClean="0">
                <a:solidFill>
                  <a:srgbClr val="002060"/>
                </a:solidFill>
              </a:rPr>
              <a:t>позволит фактически </a:t>
            </a:r>
            <a:r>
              <a:rPr lang="ru-RU" sz="2000" b="1" dirty="0">
                <a:solidFill>
                  <a:srgbClr val="002060"/>
                </a:solidFill>
              </a:rPr>
              <a:t>впервые создать школу в </a:t>
            </a:r>
            <a:r>
              <a:rPr lang="ru-RU" sz="2000" b="1" dirty="0" smtClean="0">
                <a:solidFill>
                  <a:srgbClr val="002060"/>
                </a:solidFill>
              </a:rPr>
              <a:t>сфере авиастроения в </a:t>
            </a:r>
            <a:r>
              <a:rPr lang="ru-RU" sz="2000" b="1" dirty="0">
                <a:solidFill>
                  <a:srgbClr val="002060"/>
                </a:solidFill>
              </a:rPr>
              <a:t>Республике </a:t>
            </a:r>
            <a:r>
              <a:rPr lang="ru-RU" sz="2000" b="1" dirty="0" smtClean="0">
                <a:solidFill>
                  <a:srgbClr val="002060"/>
                </a:solidFill>
              </a:rPr>
              <a:t>Беларусь.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39652" y="4227014"/>
            <a:ext cx="515207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002060"/>
                </a:solidFill>
                <a:ea typeface="Arial" panose="020B0604020202020204" pitchFamily="34" charset="0"/>
              </a:rPr>
              <a:t>Союзный </a:t>
            </a:r>
            <a:r>
              <a:rPr lang="ru-RU" sz="2400" b="1" dirty="0" smtClean="0">
                <a:solidFill>
                  <a:srgbClr val="002060"/>
                </a:solidFill>
                <a:ea typeface="Arial" panose="020B0604020202020204" pitchFamily="34" charset="0"/>
              </a:rPr>
              <a:t>электротранспорт (</a:t>
            </a:r>
            <a:r>
              <a:rPr lang="ru-RU" sz="2400" b="1" dirty="0">
                <a:solidFill>
                  <a:srgbClr val="002060"/>
                </a:solidFill>
              </a:rPr>
              <a:t>троллейбусы, электробусы, трамваи</a:t>
            </a:r>
            <a:r>
              <a:rPr lang="ru-RU" sz="2400" b="1" dirty="0" smtClean="0">
                <a:solidFill>
                  <a:srgbClr val="002060"/>
                </a:solidFill>
                <a:ea typeface="Arial" panose="020B0604020202020204" pitchFamily="34" charset="0"/>
              </a:rPr>
              <a:t>)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– совместные разработки минского и нижегородского предприятий для обновления электротранспортной инфраструктуры двух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стран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4686987" y="2132709"/>
            <a:ext cx="804742" cy="88399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9107" y="4595417"/>
            <a:ext cx="804742" cy="883997"/>
          </a:xfrm>
          <a:prstGeom prst="rect">
            <a:avLst/>
          </a:prstGeom>
        </p:spPr>
      </p:pic>
      <p:pic>
        <p:nvPicPr>
          <p:cNvPr id="9" name="Объект 3">
            <a:extLst>
              <a:ext uri="{FF2B5EF4-FFF2-40B4-BE49-F238E27FC236}">
                <a16:creationId xmlns:a16="http://schemas.microsoft.com/office/drawing/2014/main" xmlns="" id="{90F6BDFC-B624-4F47-8C2F-1480DAA90D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659" r="13604"/>
          <a:stretch/>
        </p:blipFill>
        <p:spPr>
          <a:xfrm>
            <a:off x="164232" y="142739"/>
            <a:ext cx="1430866" cy="116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271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58F38F2-CC89-4B02-A73A-F44FA38AE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6768" y="365125"/>
            <a:ext cx="8678839" cy="574675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172949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Совместные </a:t>
            </a:r>
            <a:r>
              <a:rPr lang="ru-RU" sz="3200" b="1" dirty="0">
                <a:solidFill>
                  <a:srgbClr val="172949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проекты Союзного государства </a:t>
            </a:r>
            <a:endParaRPr lang="ru-RU" sz="3200" b="1" dirty="0">
              <a:latin typeface="Arial Narrow" panose="020B0606020202030204" pitchFamily="34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867D9BE-E382-41EC-842F-0711FFC4D4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19931" y="1183034"/>
            <a:ext cx="4630791" cy="5240282"/>
          </a:xfr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sz="2200" b="1" dirty="0"/>
              <a:t>Ежегодно в рамках </a:t>
            </a:r>
            <a:r>
              <a:rPr lang="ru-RU" sz="2200" b="1" dirty="0" smtClean="0"/>
              <a:t>Международного фестиваля </a:t>
            </a:r>
            <a:r>
              <a:rPr lang="ru-RU" sz="2200" b="1" dirty="0"/>
              <a:t>искусств «СЛАВЯНСКИЙ БАЗАР В ВИТЕБСКЕ» </a:t>
            </a:r>
            <a:r>
              <a:rPr lang="ru-RU" sz="2200" b="1" dirty="0" smtClean="0"/>
              <a:t>проходит </a:t>
            </a:r>
            <a:r>
              <a:rPr lang="ru-RU" sz="2200" b="1" dirty="0" smtClean="0">
                <a:solidFill>
                  <a:srgbClr val="FF0000"/>
                </a:solidFill>
              </a:rPr>
              <a:t>День Союзного государства</a:t>
            </a:r>
          </a:p>
          <a:p>
            <a:pPr>
              <a:buFont typeface="Wingdings" panose="05000000000000000000" pitchFamily="2" charset="2"/>
              <a:buChar char="q"/>
            </a:pPr>
            <a:endParaRPr lang="ru-RU" sz="2200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ru-RU" sz="2200" dirty="0" smtClean="0"/>
              <a:t>Самый крупный проект - </a:t>
            </a:r>
            <a:r>
              <a:rPr lang="ru-RU" sz="2200" dirty="0" smtClean="0">
                <a:solidFill>
                  <a:srgbClr val="FF0000"/>
                </a:solidFill>
              </a:rPr>
              <a:t>ежегодный </a:t>
            </a:r>
            <a:r>
              <a:rPr lang="ru-RU" sz="2200" dirty="0">
                <a:solidFill>
                  <a:srgbClr val="FF0000"/>
                </a:solidFill>
              </a:rPr>
              <a:t>гала-концерт «СОЮЗНОЕ ГОСУДАРСТВО ПРИГЛАШАЕТ</a:t>
            </a:r>
            <a:r>
              <a:rPr lang="ru-RU" sz="2200" dirty="0"/>
              <a:t>…», объединяющий на одной сцене ведущих мастеров искусств Беларуси и России. В </a:t>
            </a:r>
            <a:r>
              <a:rPr lang="ru-RU" sz="2200" dirty="0" smtClean="0"/>
              <a:t>2024 г. концертная </a:t>
            </a:r>
            <a:r>
              <a:rPr lang="ru-RU" sz="2200" dirty="0"/>
              <a:t>программа получила название </a:t>
            </a:r>
            <a:r>
              <a:rPr lang="ru-RU" sz="2200" b="1" dirty="0">
                <a:solidFill>
                  <a:srgbClr val="FF0000"/>
                </a:solidFill>
              </a:rPr>
              <a:t>«НАРОДНОЕ БРАТСТВО ДОРОЖЕ ВСЯКОГО БОГАТСТВА». </a:t>
            </a:r>
          </a:p>
          <a:p>
            <a:pPr marL="0" indent="0" algn="just">
              <a:buNone/>
            </a:pP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2D80E27-4543-4764-B045-5E5AF101E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66" y="1698011"/>
            <a:ext cx="3762640" cy="198331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0A4DFB5-BE93-4CC9-8476-73B4C36F5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154" y="3248167"/>
            <a:ext cx="5837407" cy="3175149"/>
          </a:xfrm>
          <a:prstGeom prst="rect">
            <a:avLst/>
          </a:prstGeom>
        </p:spPr>
      </p:pic>
      <p:pic>
        <p:nvPicPr>
          <p:cNvPr id="6" name="Объект 3">
            <a:extLst>
              <a:ext uri="{FF2B5EF4-FFF2-40B4-BE49-F238E27FC236}">
                <a16:creationId xmlns:a16="http://schemas.microsoft.com/office/drawing/2014/main" xmlns="" id="{90F6BDFC-B624-4F47-8C2F-1480DAA90D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3659" r="13604"/>
          <a:stretch/>
        </p:blipFill>
        <p:spPr>
          <a:xfrm>
            <a:off x="122766" y="181938"/>
            <a:ext cx="1430866" cy="116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5624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C7906DC-7006-4400-9DA6-F3A132F91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869" y="365126"/>
            <a:ext cx="9681511" cy="790574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172949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Сотрудничество в сфере науки</a:t>
            </a:r>
            <a:endParaRPr lang="ru-RU" sz="3200" b="1" dirty="0">
              <a:solidFill>
                <a:srgbClr val="172949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C307A85-77C6-4EC3-AB9C-AB87E8106A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3391" y="1861574"/>
            <a:ext cx="4991100" cy="22058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000" b="1" dirty="0">
                <a:solidFill>
                  <a:srgbClr val="00206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6 декабря 2024 </a:t>
            </a:r>
            <a:r>
              <a:rPr lang="ru-RU" sz="3000" b="1" dirty="0" smtClean="0">
                <a:solidFill>
                  <a:srgbClr val="00206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г. </a:t>
            </a:r>
            <a:r>
              <a:rPr lang="ru-RU" sz="3000" b="1" i="0" dirty="0" smtClean="0">
                <a:solidFill>
                  <a:srgbClr val="002060"/>
                </a:solidFill>
                <a:effectLst/>
                <a:cs typeface="Times New Roman" panose="02020603050405020304" pitchFamily="18" charset="0"/>
              </a:rPr>
              <a:t>принята </a:t>
            </a:r>
            <a:r>
              <a:rPr lang="ru-RU" sz="3000" b="1" dirty="0">
                <a:solidFill>
                  <a:srgbClr val="FF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Стратегия научно-технологического развития Союзного государства до 2035 года.</a:t>
            </a:r>
            <a:r>
              <a:rPr lang="ru-RU" sz="3000" dirty="0">
                <a:solidFill>
                  <a:srgbClr val="FF000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64115E41-8B6D-46C2-8058-E380452458A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10347" y="1155700"/>
            <a:ext cx="5076601" cy="3000327"/>
          </a:xfrm>
          <a:prstGeom prst="rect">
            <a:avLst/>
          </a:prstGeom>
        </p:spPr>
      </p:pic>
      <p:pic>
        <p:nvPicPr>
          <p:cNvPr id="6" name="Объект 3">
            <a:extLst>
              <a:ext uri="{FF2B5EF4-FFF2-40B4-BE49-F238E27FC236}">
                <a16:creationId xmlns:a16="http://schemas.microsoft.com/office/drawing/2014/main" xmlns="" id="{90F6BDFC-B624-4F47-8C2F-1480DAA90D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59" r="13604"/>
          <a:stretch/>
        </p:blipFill>
        <p:spPr>
          <a:xfrm>
            <a:off x="122766" y="181938"/>
            <a:ext cx="1430866" cy="116244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95026" y="4533391"/>
            <a:ext cx="11191921" cy="21236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2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       </a:t>
            </a:r>
            <a:r>
              <a:rPr lang="ru-RU" sz="22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В совместных планах -</a:t>
            </a:r>
            <a:r>
              <a:rPr lang="ru-RU" sz="22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ea typeface="Arial" panose="020B0604020202020204" pitchFamily="34" charset="0"/>
              </a:rPr>
              <a:t>разработка солнечных энергетических систем (программа «Солнечная энергетика»), создание мембранных белков и их комплексов (программа «Союз-Биомембраны»), средств диагностики, лечения и профилактики заболеваний вирусной природы (программа «Вирусология»), а также развитие агропромышленного комплекса (программы «Комбикорм-3», «Продовольственная безопасность СГ», «БелРосЖивПлем», «Интеллектуальная ферма СГ») и </a:t>
            </a:r>
            <a:r>
              <a:rPr lang="ru-RU" sz="22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др.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3332691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FD20901-945D-434B-8529-0D68E9ED9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9031" y="295019"/>
            <a:ext cx="8552257" cy="688684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172949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Сотрудничество в сфере образования</a:t>
            </a:r>
            <a:endParaRPr lang="ru-RU" sz="3200" dirty="0">
              <a:solidFill>
                <a:srgbClr val="172949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B4605B28-1B2F-43B9-B36C-37BF4F10572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09438" y="1614642"/>
            <a:ext cx="2439185" cy="1468338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BB2708B0-728B-4346-A03B-A73825C941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3232" y="3543230"/>
            <a:ext cx="3333130" cy="2588395"/>
          </a:xfrm>
          <a:ln>
            <a:solidFill>
              <a:srgbClr val="C00000"/>
            </a:solidFill>
          </a:ln>
        </p:spPr>
        <p:txBody>
          <a:bodyPr>
            <a:normAutofit fontScale="25000" lnSpcReduction="20000"/>
          </a:bodyPr>
          <a:lstStyle/>
          <a:p>
            <a:pPr marL="0" indent="0" algn="just">
              <a:buNone/>
            </a:pPr>
            <a:r>
              <a:rPr lang="ru-RU" sz="8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Олимпиада Союзного государства </a:t>
            </a:r>
            <a:r>
              <a:rPr lang="ru-RU" sz="8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«Россия и Беларусь: историческая и духовная общность» </a:t>
            </a:r>
            <a:r>
              <a:rPr lang="ru-RU" sz="88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 с 2004 </a:t>
            </a:r>
            <a:r>
              <a:rPr lang="ru-RU" sz="880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88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направлена на укрепление дружеских связей между молодежью Республики Беларусь и Российской Федерации.</a:t>
            </a: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735D913-202A-407A-8867-0185E08669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7287" y="3848669"/>
            <a:ext cx="3907653" cy="23851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5234F8D-02BA-4765-AC8A-8B9626543394}"/>
              </a:ext>
            </a:extLst>
          </p:cNvPr>
          <p:cNvSpPr txBox="1"/>
          <p:nvPr/>
        </p:nvSpPr>
        <p:spPr>
          <a:xfrm>
            <a:off x="8443796" y="1005150"/>
            <a:ext cx="2979381" cy="224676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effectLst/>
                <a:ea typeface="Arial" panose="020B0604020202020204" pitchFamily="34" charset="0"/>
              </a:rPr>
              <a:t>Белорусско-Российский университет </a:t>
            </a:r>
            <a:r>
              <a:rPr lang="ru-RU" sz="2000" dirty="0"/>
              <a:t>обеспечивает подготовку высококвалифицированных инженерных кадров для экономики Союзного государства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19268250-6DE5-483C-AB98-73BD8AF369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4169" y="1005150"/>
            <a:ext cx="3961698" cy="2483662"/>
          </a:xfrm>
          <a:prstGeom prst="rect">
            <a:avLst/>
          </a:prstGeom>
        </p:spPr>
      </p:pic>
      <p:sp>
        <p:nvSpPr>
          <p:cNvPr id="13" name="Стрелка: вниз 12">
            <a:extLst>
              <a:ext uri="{FF2B5EF4-FFF2-40B4-BE49-F238E27FC236}">
                <a16:creationId xmlns:a16="http://schemas.microsoft.com/office/drawing/2014/main" xmlns="" id="{71003437-112C-4D92-A892-E8716B04DB04}"/>
              </a:ext>
            </a:extLst>
          </p:cNvPr>
          <p:cNvSpPr/>
          <p:nvPr/>
        </p:nvSpPr>
        <p:spPr>
          <a:xfrm>
            <a:off x="1521899" y="3082980"/>
            <a:ext cx="547898" cy="450214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Объект 3">
            <a:extLst>
              <a:ext uri="{FF2B5EF4-FFF2-40B4-BE49-F238E27FC236}">
                <a16:creationId xmlns:a16="http://schemas.microsoft.com/office/drawing/2014/main" xmlns="" id="{90F6BDFC-B624-4F47-8C2F-1480DAA90D6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659" r="13604"/>
          <a:stretch/>
        </p:blipFill>
        <p:spPr>
          <a:xfrm>
            <a:off x="124216" y="205582"/>
            <a:ext cx="1430866" cy="1162444"/>
          </a:xfrm>
          <a:prstGeom prst="rect">
            <a:avLst/>
          </a:prstGeom>
        </p:spPr>
      </p:pic>
      <p:sp>
        <p:nvSpPr>
          <p:cNvPr id="14" name="Стрелка: вниз 12">
            <a:extLst>
              <a:ext uri="{FF2B5EF4-FFF2-40B4-BE49-F238E27FC236}">
                <a16:creationId xmlns:a16="http://schemas.microsoft.com/office/drawing/2014/main" xmlns="" id="{71003437-112C-4D92-A892-E8716B04DB04}"/>
              </a:ext>
            </a:extLst>
          </p:cNvPr>
          <p:cNvSpPr/>
          <p:nvPr/>
        </p:nvSpPr>
        <p:spPr>
          <a:xfrm>
            <a:off x="9667164" y="3374763"/>
            <a:ext cx="547898" cy="450214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7276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FC8CCF4-7874-4E4F-8B00-DEB778237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8187" y="284540"/>
            <a:ext cx="9404864" cy="710943"/>
          </a:xfrm>
        </p:spPr>
        <p:txBody>
          <a:bodyPr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be-BY" sz="32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Белорусско-российский</a:t>
            </a:r>
            <a:r>
              <a:rPr lang="ru-RU" sz="32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ru-RU" sz="3200" b="1" dirty="0">
                <a:solidFill>
                  <a:srgbClr val="002060"/>
                </a:solidFill>
                <a:latin typeface="Arial Narrow" panose="020B0606020202030204" pitchFamily="34" charset="0"/>
              </a:rPr>
              <a:t>студенческий </a:t>
            </a:r>
            <a:r>
              <a:rPr lang="ru-RU" sz="32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стройотряд</a:t>
            </a:r>
            <a:endParaRPr lang="ru-RU" sz="3200" b="1" dirty="0">
              <a:solidFill>
                <a:srgbClr val="002060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6C209B2-684B-4427-958B-2974F0F19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154" y="3916907"/>
            <a:ext cx="4139867" cy="2487801"/>
          </a:xfrm>
          <a:prstGeom prst="rect">
            <a:avLst/>
          </a:prstGeom>
        </p:spPr>
      </p:pic>
      <p:pic>
        <p:nvPicPr>
          <p:cNvPr id="10" name="Объект 3">
            <a:extLst>
              <a:ext uri="{FF2B5EF4-FFF2-40B4-BE49-F238E27FC236}">
                <a16:creationId xmlns:a16="http://schemas.microsoft.com/office/drawing/2014/main" xmlns="" id="{90F6BDFC-B624-4F47-8C2F-1480DAA90D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59" r="13604"/>
          <a:stretch/>
        </p:blipFill>
        <p:spPr>
          <a:xfrm>
            <a:off x="93517" y="192615"/>
            <a:ext cx="1430866" cy="11624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55" y="1543983"/>
            <a:ext cx="2234530" cy="208632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112842" y="1677241"/>
            <a:ext cx="6850557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be-BY" sz="20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благоустройство </a:t>
            </a:r>
            <a:r>
              <a:rPr lang="be-BY" sz="2000" dirty="0">
                <a:latin typeface="Times New Roman" panose="02020603050405020304" pitchFamily="18" charset="0"/>
                <a:ea typeface="Arial" panose="020B0604020202020204" pitchFamily="34" charset="0"/>
              </a:rPr>
              <a:t>территории мемориального</a:t>
            </a:r>
            <a:r>
              <a:rPr lang="ru-RU" sz="2000" dirty="0">
                <a:latin typeface="Times New Roman" panose="02020603050405020304" pitchFamily="18" charset="0"/>
                <a:ea typeface="Arial" panose="020B0604020202020204" pitchFamily="34" charset="0"/>
              </a:rPr>
              <a:t> комплекса «Курган Славы»</a:t>
            </a:r>
            <a:endParaRPr lang="ru-RU" sz="20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112841" y="2510256"/>
            <a:ext cx="6850557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строительство Республиканского центра патриотического воспитания молодежи на территории Кобринского укрепления Брестской крепости</a:t>
            </a:r>
            <a:endParaRPr lang="ru-RU" sz="20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112840" y="3666112"/>
            <a:ext cx="6850557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сооружение </a:t>
            </a:r>
            <a:r>
              <a:rPr lang="ru-RU" sz="2000" dirty="0">
                <a:latin typeface="Times New Roman" panose="02020603050405020304" pitchFamily="18" charset="0"/>
                <a:ea typeface="Arial" panose="020B0604020202020204" pitchFamily="34" charset="0"/>
              </a:rPr>
              <a:t>Белорусской АЭС</a:t>
            </a:r>
            <a:endParaRPr lang="ru-RU" sz="20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112840" y="4797859"/>
            <a:ext cx="6850557" cy="19389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Всероссийская студенческая стройка </a:t>
            </a:r>
            <a:r>
              <a:rPr lang="ru-RU" sz="2000" dirty="0">
                <a:latin typeface="Times New Roman" panose="02020603050405020304" pitchFamily="18" charset="0"/>
                <a:ea typeface="Arial" panose="020B0604020202020204" pitchFamily="34" charset="0"/>
              </a:rPr>
              <a:t>«Бованенково» (полуостров Ямал, Российская Федерация</a:t>
            </a:r>
            <a:r>
              <a:rPr lang="ru-RU" sz="20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);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строительство </a:t>
            </a:r>
            <a:r>
              <a:rPr lang="ru-RU" sz="2000" dirty="0">
                <a:latin typeface="Times New Roman" panose="02020603050405020304" pitchFamily="18" charset="0"/>
                <a:ea typeface="Arial" panose="020B0604020202020204" pitchFamily="34" charset="0"/>
              </a:rPr>
              <a:t>железной дороги Нарын-Лукоган в Забайкальском крае, автодороги в Ямало-Ненецком автономном </a:t>
            </a:r>
            <a:r>
              <a:rPr lang="ru-RU" sz="20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округе;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000" dirty="0">
                <a:latin typeface="Times New Roman" panose="02020603050405020304" pitchFamily="18" charset="0"/>
                <a:ea typeface="Arial" panose="020B0604020202020204" pitchFamily="34" charset="0"/>
              </a:rPr>
              <a:t>р</a:t>
            </a:r>
            <a:r>
              <a:rPr lang="ru-RU" sz="20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абота на </a:t>
            </a:r>
            <a:r>
              <a:rPr lang="ru-RU" sz="2000" dirty="0">
                <a:latin typeface="Times New Roman" panose="02020603050405020304" pitchFamily="18" charset="0"/>
                <a:ea typeface="Arial" panose="020B0604020202020204" pitchFamily="34" charset="0"/>
              </a:rPr>
              <a:t>олимпийских объектах в Сочи </a:t>
            </a:r>
            <a:endParaRPr lang="ru-RU" sz="20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112840" y="4242049"/>
            <a:ext cx="6850557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dirty="0">
                <a:latin typeface="Times New Roman" panose="02020603050405020304" pitchFamily="18" charset="0"/>
                <a:ea typeface="Arial" panose="020B0604020202020204" pitchFamily="34" charset="0"/>
              </a:rPr>
              <a:t>сооружение железнодорожной магистрали БАМ 2.0</a:t>
            </a:r>
            <a:endParaRPr lang="ru-RU" sz="20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112845" y="1020763"/>
            <a:ext cx="6850557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Совместные строительные объекты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224235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FD20901-945D-434B-8529-0D68E9ED9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9031" y="295019"/>
            <a:ext cx="9594146" cy="688684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80-летие Победы советского народа в Великой Отечественной войне</a:t>
            </a:r>
            <a:endParaRPr lang="ru-RU" sz="3200" dirty="0">
              <a:solidFill>
                <a:srgbClr val="0020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Объект 3">
            <a:extLst>
              <a:ext uri="{FF2B5EF4-FFF2-40B4-BE49-F238E27FC236}">
                <a16:creationId xmlns:a16="http://schemas.microsoft.com/office/drawing/2014/main" xmlns="" id="{90F6BDFC-B624-4F47-8C2F-1480DAA90D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59" r="13604"/>
          <a:stretch/>
        </p:blipFill>
        <p:spPr>
          <a:xfrm>
            <a:off x="124216" y="205582"/>
            <a:ext cx="1430866" cy="11624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926" y="1448038"/>
            <a:ext cx="2447913" cy="170741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E90F2831-E788-4FD2-8E82-BF553F129F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1764" y="786804"/>
            <a:ext cx="4475362" cy="302988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2AE5270-A6AF-4801-ABAE-8D86F3CF557D}"/>
              </a:ext>
            </a:extLst>
          </p:cNvPr>
          <p:cNvSpPr txBox="1"/>
          <p:nvPr/>
        </p:nvSpPr>
        <p:spPr>
          <a:xfrm>
            <a:off x="7221765" y="4308478"/>
            <a:ext cx="4488014" cy="18158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Проект Союзного государства </a:t>
            </a:r>
            <a:r>
              <a:rPr lang="ru-RU" sz="20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по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созданию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экспозиции музея на территории мемориального комплекса «Буйничское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поле»</a:t>
            </a:r>
            <a:r>
              <a:rPr lang="ru-RU" sz="20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(</a:t>
            </a: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Могилевский район)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17" name="Стрелка: вверх 10">
            <a:extLst>
              <a:ext uri="{FF2B5EF4-FFF2-40B4-BE49-F238E27FC236}">
                <a16:creationId xmlns:a16="http://schemas.microsoft.com/office/drawing/2014/main" xmlns="" id="{234028E0-1E2C-4380-8F84-68A7160F95A0}"/>
              </a:ext>
            </a:extLst>
          </p:cNvPr>
          <p:cNvSpPr/>
          <p:nvPr/>
        </p:nvSpPr>
        <p:spPr>
          <a:xfrm>
            <a:off x="9071060" y="3810105"/>
            <a:ext cx="956161" cy="498373"/>
          </a:xfrm>
          <a:prstGeom prst="up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84669" y="3281300"/>
            <a:ext cx="6425563" cy="28623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dirty="0" smtClean="0">
                <a:ea typeface="Times New Roman" panose="02020603050405020304" pitchFamily="18" charset="0"/>
              </a:rPr>
              <a:t>Уроки </a:t>
            </a:r>
            <a:r>
              <a:rPr lang="ru-RU" dirty="0">
                <a:ea typeface="Times New Roman" panose="02020603050405020304" pitchFamily="18" charset="0"/>
              </a:rPr>
              <a:t>мужества в учреждениях </a:t>
            </a:r>
            <a:r>
              <a:rPr lang="ru-RU" dirty="0" smtClean="0">
                <a:ea typeface="Times New Roman" panose="02020603050405020304" pitchFamily="18" charset="0"/>
              </a:rPr>
              <a:t>образования,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dirty="0" smtClean="0">
                <a:ea typeface="Times New Roman" panose="02020603050405020304" pitchFamily="18" charset="0"/>
              </a:rPr>
              <a:t>благоустройство </a:t>
            </a:r>
            <a:r>
              <a:rPr lang="ru-RU" dirty="0">
                <a:ea typeface="Times New Roman" panose="02020603050405020304" pitchFamily="18" charset="0"/>
              </a:rPr>
              <a:t>мемориальных комплексов и мест захоронений погибших во время Великой Отечественной </a:t>
            </a:r>
            <a:r>
              <a:rPr lang="ru-RU" dirty="0" smtClean="0">
                <a:ea typeface="Times New Roman" panose="02020603050405020304" pitchFamily="18" charset="0"/>
              </a:rPr>
              <a:t>войны,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dirty="0" smtClean="0">
                <a:ea typeface="Arial" panose="020B0604020202020204" pitchFamily="34" charset="0"/>
              </a:rPr>
              <a:t>военно-патриотическая </a:t>
            </a:r>
            <a:r>
              <a:rPr lang="ru-RU" dirty="0">
                <a:ea typeface="Arial" panose="020B0604020202020204" pitchFamily="34" charset="0"/>
              </a:rPr>
              <a:t>смена учащихся суворовских военных и кадетских училищ Беларуси и России (Всероссийский детский центр «</a:t>
            </a:r>
            <a:r>
              <a:rPr lang="ru-RU" dirty="0" smtClean="0">
                <a:ea typeface="Arial" panose="020B0604020202020204" pitchFamily="34" charset="0"/>
              </a:rPr>
              <a:t>Орленок»),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dirty="0" smtClean="0">
                <a:ea typeface="Arial" panose="020B0604020202020204" pitchFamily="34" charset="0"/>
              </a:rPr>
              <a:t> гражданско-патриотическая </a:t>
            </a:r>
            <a:r>
              <a:rPr lang="ru-RU" dirty="0">
                <a:ea typeface="Arial" panose="020B0604020202020204" pitchFamily="34" charset="0"/>
              </a:rPr>
              <a:t>смена Союзного государства «За честь Отчизны» (Национальный детский образовательно-оздоровительный центр «</a:t>
            </a:r>
            <a:r>
              <a:rPr lang="ru-RU" dirty="0" smtClean="0">
                <a:ea typeface="Arial" panose="020B0604020202020204" pitchFamily="34" charset="0"/>
              </a:rPr>
              <a:t>Зубренок»).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19939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Дерево</Template>
  <TotalTime>1038</TotalTime>
  <Words>541</Words>
  <Application>Microsoft Office PowerPoint</Application>
  <PresentationFormat>Широкоэкранный</PresentationFormat>
  <Paragraphs>45</Paragraphs>
  <Slides>9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6" baseType="lpstr">
      <vt:lpstr>Arial</vt:lpstr>
      <vt:lpstr>Arial Narrow</vt:lpstr>
      <vt:lpstr>Calibri</vt:lpstr>
      <vt:lpstr>Calibri Light</vt:lpstr>
      <vt:lpstr>Times New Roman</vt:lpstr>
      <vt:lpstr>Wingdings</vt:lpstr>
      <vt:lpstr>Office Theme</vt:lpstr>
      <vt:lpstr>  «Беларусь и Россия: единство двух братских народов»</vt:lpstr>
      <vt:lpstr>Этапы развития сотрудничества  Республики Беларусь и Российской Федерации</vt:lpstr>
      <vt:lpstr>Совместные проекты Союзного государства </vt:lpstr>
      <vt:lpstr>Совместные проекты Союзного государства </vt:lpstr>
      <vt:lpstr>Совместные проекты Союзного государства </vt:lpstr>
      <vt:lpstr>Сотрудничество в сфере науки</vt:lpstr>
      <vt:lpstr>Сотрудничество в сфере образования</vt:lpstr>
      <vt:lpstr>Белорусско-российский студенческий стройотряд</vt:lpstr>
      <vt:lpstr>80-летие Победы советского народа в Великой Отечественной войне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В.Н. Ковалева</dc:creator>
  <cp:lastModifiedBy>user</cp:lastModifiedBy>
  <cp:revision>59</cp:revision>
  <dcterms:created xsi:type="dcterms:W3CDTF">2025-03-06T08:23:35Z</dcterms:created>
  <dcterms:modified xsi:type="dcterms:W3CDTF">2025-03-26T21:15:56Z</dcterms:modified>
</cp:coreProperties>
</file>