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6" r:id="rId2"/>
    <p:sldId id="301" r:id="rId3"/>
    <p:sldId id="313" r:id="rId4"/>
    <p:sldId id="312" r:id="rId5"/>
    <p:sldId id="314" r:id="rId6"/>
    <p:sldId id="315" r:id="rId7"/>
    <p:sldId id="316" r:id="rId8"/>
    <p:sldId id="317" r:id="rId9"/>
    <p:sldId id="31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6A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 autoAdjust="0"/>
    <p:restoredTop sz="95789" autoAdjust="0"/>
  </p:normalViewPr>
  <p:slideViewPr>
    <p:cSldViewPr snapToGrid="0">
      <p:cViewPr varScale="1">
        <p:scale>
          <a:sx n="110" d="100"/>
          <a:sy n="110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3AC52-9FD7-4E8E-87CC-EBAEFA1A051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B2F4C-6422-43CC-A06F-895CDBD56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7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2F4C-6422-43CC-A06F-895CDBD56F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9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2F4C-6422-43CC-A06F-895CDBD56F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B2F4C-6422-43CC-A06F-895CDBD56F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48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06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58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4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33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84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42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3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68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84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1793176" y="212197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03" y="2144266"/>
            <a:ext cx="4762500" cy="469185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135" y="2840443"/>
            <a:ext cx="6663239" cy="2470235"/>
          </a:xfrm>
        </p:spPr>
        <p:txBody>
          <a:bodyPr>
            <a:noAutofit/>
          </a:bodyPr>
          <a:lstStyle/>
          <a:p>
            <a:pPr algn="ctr"/>
            <a:r>
              <a:rPr lang="be-BY" sz="4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</a:t>
            </a:r>
            <a:br>
              <a:rPr lang="be-BY" sz="4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«Быть достойным гражданином нашей страны»</a:t>
            </a:r>
            <a:br>
              <a:rPr lang="ru-RU" sz="4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класс)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571" y="60668"/>
            <a:ext cx="3365284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3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954D55-D119-4A72-BF40-D2F4B4AB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3629A6-46F7-4C24-B6E1-B97026953E97}"/>
              </a:ext>
            </a:extLst>
          </p:cNvPr>
          <p:cNvSpPr/>
          <p:nvPr/>
        </p:nvSpPr>
        <p:spPr>
          <a:xfrm>
            <a:off x="1972498" y="282474"/>
            <a:ext cx="10053598" cy="195130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Соблюдение прав граждан Беларуси — незыблемый постулат в нашем государстве.</a:t>
            </a:r>
          </a:p>
          <a:p>
            <a:pPr algn="r">
              <a:spcAft>
                <a:spcPts val="800"/>
              </a:spcAf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Президент Республики Беларусь</a:t>
            </a:r>
          </a:p>
          <a:p>
            <a:pPr algn="r"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Александр Григорьевич Лукашенко</a:t>
            </a:r>
          </a:p>
          <a:p>
            <a:pPr algn="just"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92E229-065A-4942-AD92-1A48A9B5E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95" y="2516251"/>
            <a:ext cx="539722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954D55-D119-4A72-BF40-D2F4B4AB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37160A-F801-4DFB-8CCD-A7FBA8140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19" y="258727"/>
            <a:ext cx="5309846" cy="604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C88A1C-B655-49E4-A148-5A6379D7357D}"/>
              </a:ext>
            </a:extLst>
          </p:cNvPr>
          <p:cNvSpPr/>
          <p:nvPr/>
        </p:nvSpPr>
        <p:spPr>
          <a:xfrm>
            <a:off x="7537475" y="743570"/>
            <a:ext cx="4181707" cy="50783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63300"/>
                </a:solidFill>
              </a:rPr>
              <a:t>	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латинского «устройство, установление»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юридический документ, определяющий устройство государства, права, свободы и обязанности граждан. 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Действующая Конституция Республики Беларусь принята                           15 марта 1994 года. Изменения и дополнения были внесены по итогам республиканских референдумов 1996, 2004, 2022 годов. 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республиканском референдуме 27 февраля 2022 года приняты изменения и дополнения в Конституцию Республики Беларусь, которые вступили в силу с 15 марта 2022 года.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7319" y="6397697"/>
            <a:ext cx="5115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книги «Я – гражданин Республики Беларусь» </a:t>
            </a:r>
          </a:p>
        </p:txBody>
      </p:sp>
    </p:spTree>
    <p:extLst>
      <p:ext uri="{BB962C8B-B14F-4D97-AF65-F5344CB8AC3E}">
        <p14:creationId xmlns:p14="http://schemas.microsoft.com/office/powerpoint/2010/main" val="266283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954D55-D119-4A72-BF40-D2F4B4AB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3629A6-46F7-4C24-B6E1-B97026953E97}"/>
              </a:ext>
            </a:extLst>
          </p:cNvPr>
          <p:cNvSpPr/>
          <p:nvPr/>
        </p:nvSpPr>
        <p:spPr>
          <a:xfrm>
            <a:off x="1972498" y="282474"/>
            <a:ext cx="10053598" cy="40703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Викторина «Конституция Республики Беларусь»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F55A460-FDEE-4AD1-B1D7-FB4DED50C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0402"/>
              </p:ext>
            </p:extLst>
          </p:nvPr>
        </p:nvGraphicFramePr>
        <p:xfrm>
          <a:off x="3135647" y="1024085"/>
          <a:ext cx="7315199" cy="1331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071">
                  <a:extLst>
                    <a:ext uri="{9D8B030D-6E8A-4147-A177-3AD203B41FA5}">
                      <a16:colId xmlns:a16="http://schemas.microsoft.com/office/drawing/2014/main" val="475880524"/>
                    </a:ext>
                  </a:extLst>
                </a:gridCol>
                <a:gridCol w="2438564">
                  <a:extLst>
                    <a:ext uri="{9D8B030D-6E8A-4147-A177-3AD203B41FA5}">
                      <a16:colId xmlns:a16="http://schemas.microsoft.com/office/drawing/2014/main" val="3239084201"/>
                    </a:ext>
                  </a:extLst>
                </a:gridCol>
                <a:gridCol w="2438564">
                  <a:extLst>
                    <a:ext uri="{9D8B030D-6E8A-4147-A177-3AD203B41FA5}">
                      <a16:colId xmlns:a16="http://schemas.microsoft.com/office/drawing/2014/main" val="1849125849"/>
                    </a:ext>
                  </a:extLst>
                </a:gridCol>
              </a:tblGrid>
              <a:tr h="21085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ответов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27" marR="532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69169"/>
                  </a:ext>
                </a:extLst>
              </a:tr>
              <a:tr h="56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Отвечаем самостоятельно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27" marR="53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 ответы по Конституции Республики Беларусь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27" marR="53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Оцениваем свои ответы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27" marR="53227" marT="0" marB="0"/>
                </a:tc>
                <a:extLst>
                  <a:ext uri="{0D108BD9-81ED-4DB2-BD59-A6C34878D82A}">
                    <a16:rowId xmlns:a16="http://schemas.microsoft.com/office/drawing/2014/main" val="4068348965"/>
                  </a:ext>
                </a:extLst>
              </a:tr>
              <a:tr h="56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27" marR="53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27" marR="53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27" marR="53227" marT="0" marB="0"/>
                </a:tc>
                <a:extLst>
                  <a:ext uri="{0D108BD9-81ED-4DB2-BD59-A6C34878D82A}">
                    <a16:rowId xmlns:a16="http://schemas.microsoft.com/office/drawing/2014/main" val="373612060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CCEC4F-0AD7-4B74-AF75-6FD9ACF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" b="13162"/>
          <a:stretch/>
        </p:blipFill>
        <p:spPr>
          <a:xfrm>
            <a:off x="3783146" y="2684745"/>
            <a:ext cx="6265616" cy="3636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014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954D55-D119-4A72-BF40-D2F4B4AB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5289A2-FF0F-4370-AF7B-BCA55970DF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68" t="26901" r="24817" b="18211"/>
          <a:stretch/>
        </p:blipFill>
        <p:spPr>
          <a:xfrm>
            <a:off x="1604821" y="268265"/>
            <a:ext cx="3245004" cy="37641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7EAC72-FC66-4288-84E9-4C71844F68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77" t="26179" r="50000" b="26775"/>
          <a:stretch/>
        </p:blipFill>
        <p:spPr>
          <a:xfrm>
            <a:off x="4240543" y="1815773"/>
            <a:ext cx="2643157" cy="3359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918F1A-036E-4873-BBCD-CA5A11D66C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323" b="87170"/>
          <a:stretch/>
        </p:blipFill>
        <p:spPr>
          <a:xfrm>
            <a:off x="4734917" y="189410"/>
            <a:ext cx="7208039" cy="15592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057ACC-397A-44CD-AD28-A8A6BE666A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000" t="28618" r="28018" b="22250"/>
          <a:stretch/>
        </p:blipFill>
        <p:spPr>
          <a:xfrm>
            <a:off x="6839411" y="2542967"/>
            <a:ext cx="2766861" cy="34786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C87D07-ED11-4E17-A3A2-74C104E899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079" t="19837" r="50000" b="53171"/>
          <a:stretch/>
        </p:blipFill>
        <p:spPr>
          <a:xfrm>
            <a:off x="9476000" y="4859478"/>
            <a:ext cx="2672576" cy="18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3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954D55-D119-4A72-BF40-D2F4B4AB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87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242C1A-C1CF-4FE2-B057-68902A6E23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16" t="33984" r="50793" b="9431"/>
          <a:stretch/>
        </p:blipFill>
        <p:spPr>
          <a:xfrm>
            <a:off x="7326351" y="245326"/>
            <a:ext cx="4572001" cy="6441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25FE91-1716-448D-9D20-50A59536B5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33" t="16423" r="51159" b="65691"/>
          <a:stretch/>
        </p:blipFill>
        <p:spPr>
          <a:xfrm>
            <a:off x="1767300" y="2888165"/>
            <a:ext cx="5265403" cy="2364060"/>
          </a:xfrm>
          <a:prstGeom prst="rect">
            <a:avLst/>
          </a:prstGeom>
        </p:spPr>
      </p:pic>
      <p:sp>
        <p:nvSpPr>
          <p:cNvPr id="10" name="Стрелка: изогнутая 9">
            <a:extLst>
              <a:ext uri="{FF2B5EF4-FFF2-40B4-BE49-F238E27FC236}">
                <a16:creationId xmlns:a16="http://schemas.microsoft.com/office/drawing/2014/main" id="{78406B8A-60B1-4D44-A209-A8FDC0BCB8E2}"/>
              </a:ext>
            </a:extLst>
          </p:cNvPr>
          <p:cNvSpPr/>
          <p:nvPr/>
        </p:nvSpPr>
        <p:spPr>
          <a:xfrm>
            <a:off x="4012580" y="903249"/>
            <a:ext cx="3166947" cy="1683834"/>
          </a:xfrm>
          <a:prstGeom prst="bentArrow">
            <a:avLst/>
          </a:prstGeom>
          <a:solidFill>
            <a:srgbClr val="A416A1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954D55-D119-4A72-BF40-D2F4B4AB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3629A6-46F7-4C24-B6E1-B97026953E97}"/>
              </a:ext>
            </a:extLst>
          </p:cNvPr>
          <p:cNvSpPr/>
          <p:nvPr/>
        </p:nvSpPr>
        <p:spPr>
          <a:xfrm>
            <a:off x="1972498" y="282474"/>
            <a:ext cx="10053598" cy="40703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Обязанности гражданина Республики Беларусь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16DD34-BD20-43FD-A7A7-0F4E1447D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6" r="1053" b="40976"/>
          <a:stretch/>
        </p:blipFill>
        <p:spPr>
          <a:xfrm>
            <a:off x="1585785" y="1498294"/>
            <a:ext cx="5215438" cy="44720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A2F22-95BA-48D9-A202-CAD9C63868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0" t="58862" r="3327"/>
          <a:stretch/>
        </p:blipFill>
        <p:spPr>
          <a:xfrm>
            <a:off x="7039778" y="1007787"/>
            <a:ext cx="5001658" cy="32447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5AD493-3068-47D3-B3DF-A9FBD2FAA6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3" r="2256"/>
          <a:stretch/>
        </p:blipFill>
        <p:spPr>
          <a:xfrm>
            <a:off x="7039778" y="4587140"/>
            <a:ext cx="498631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4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954D55-D119-4A72-BF40-D2F4B4AB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3629A6-46F7-4C24-B6E1-B97026953E97}"/>
              </a:ext>
            </a:extLst>
          </p:cNvPr>
          <p:cNvSpPr/>
          <p:nvPr/>
        </p:nvSpPr>
        <p:spPr>
          <a:xfrm>
            <a:off x="1883288" y="168816"/>
            <a:ext cx="10053598" cy="40703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Что значит быть достойным гражданином Беларуси?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264DC5-265A-4D9B-A417-69135B85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72" y="742092"/>
            <a:ext cx="4919444" cy="5616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392F69-ABC4-4671-B6A6-8CEA40FC6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787" y="3803878"/>
            <a:ext cx="4279095" cy="241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F03E07-1DFD-41DF-B411-8B2184E50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393" y="1091864"/>
            <a:ext cx="4387493" cy="2196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7D997B-4615-4454-947A-259D50E1D20B}"/>
              </a:ext>
            </a:extLst>
          </p:cNvPr>
          <p:cNvSpPr/>
          <p:nvPr/>
        </p:nvSpPr>
        <p:spPr>
          <a:xfrm>
            <a:off x="1743865" y="6358092"/>
            <a:ext cx="5166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книги «Я – гражданин Республики Беларусь» </a:t>
            </a:r>
          </a:p>
        </p:txBody>
      </p:sp>
    </p:spTree>
    <p:extLst>
      <p:ext uri="{BB962C8B-B14F-4D97-AF65-F5344CB8AC3E}">
        <p14:creationId xmlns:p14="http://schemas.microsoft.com/office/powerpoint/2010/main" val="46689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954D55-D119-4A72-BF40-D2F4B4AB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7D997B-4615-4454-947A-259D50E1D20B}"/>
              </a:ext>
            </a:extLst>
          </p:cNvPr>
          <p:cNvSpPr/>
          <p:nvPr/>
        </p:nvSpPr>
        <p:spPr>
          <a:xfrm>
            <a:off x="4087183" y="6173426"/>
            <a:ext cx="5166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книги «Я – гражданин Республики Беларусь»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36CFED-1E76-4361-BAFB-EAE8D2C20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36" y="488578"/>
            <a:ext cx="4720921" cy="540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D7FC6D-861A-44E5-9B1F-60E8A8CFB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3" y="488578"/>
            <a:ext cx="4595118" cy="5400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09676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AA72879-4AA2-41FF-B54F-52B6C0B11B43}" vid="{09BF9F20-F9CD-4745-9454-BD48FAD4687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1755</TotalTime>
  <Words>65</Words>
  <Application>Microsoft Office PowerPoint</Application>
  <PresentationFormat>Широкоэкранный</PresentationFormat>
  <Paragraphs>27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Corbel</vt:lpstr>
      <vt:lpstr>Times New Roman</vt:lpstr>
      <vt:lpstr>Wingdings 2</vt:lpstr>
      <vt:lpstr>Тема1</vt:lpstr>
      <vt:lpstr>Тема занятия:  «Быть достойным гражданином нашей страны» (9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Конституции Республики Беларусь</dc:title>
  <dc:creator>В.Н. Ковалева</dc:creator>
  <cp:lastModifiedBy>User</cp:lastModifiedBy>
  <cp:revision>205</cp:revision>
  <dcterms:created xsi:type="dcterms:W3CDTF">2025-02-21T08:43:24Z</dcterms:created>
  <dcterms:modified xsi:type="dcterms:W3CDTF">2025-10-09T06:25:37Z</dcterms:modified>
</cp:coreProperties>
</file>