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71" r:id="rId3"/>
    <p:sldId id="282" r:id="rId4"/>
    <p:sldId id="258" r:id="rId5"/>
    <p:sldId id="283" r:id="rId6"/>
    <p:sldId id="279" r:id="rId7"/>
    <p:sldId id="280" r:id="rId8"/>
    <p:sldId id="277" r:id="rId9"/>
    <p:sldId id="27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8DDB7-EEC9-4998-A4F7-EB2DDC54FE03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5256B-9D44-4C91-BA05-B5FDE99D0E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71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779B5-C7E5-4261-A286-3A6927963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0BD82C-8317-427B-AADA-C160E5199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209B54-784F-499A-9329-1E91D9E8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F8A-1D50-4181-898C-4FC9DAEE4301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9D6A5C-B9AC-4030-B66D-D2B356BF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861FBF-6BE6-4FC1-BAE3-1DA8DE303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51A9-B542-487F-AC72-69211F9184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28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992FD-C003-4B9B-ADEA-24DED196F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219B05-9973-49F3-BFC3-339F6E20E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7E0AD2-7907-47E5-8C2D-4F636CBE6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F8A-1D50-4181-898C-4FC9DAEE4301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4C0EC1-0924-46B8-9AED-4E1ACDA8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2C30EF-9BB7-4916-A2C5-B7342E95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51A9-B542-487F-AC72-69211F9184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96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4EC12-6AE2-4384-9710-7358981D1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583369-A53C-4340-8CCB-43A97F978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24C8EA-BB6F-419D-8B91-704F00D93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F8A-1D50-4181-898C-4FC9DAEE4301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92078A-ECF0-40D0-98C0-FE56DA5D6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EA35B-069A-4428-9E3C-29880825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51A9-B542-487F-AC72-69211F9184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1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0ADB9-D34C-4986-99DC-E887B247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2C8376-A899-4666-988E-509F2DE3A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99BA18-89F9-46F8-AFB1-6A9BA8E87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F8A-1D50-4181-898C-4FC9DAEE4301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45ABAF-8777-4C34-9896-2994E7D7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D15637-92D3-4744-A42D-4259D2415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51A9-B542-487F-AC72-69211F9184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53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2990C-6038-4B84-8EFA-47AF92B5D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FF5C19-A5C4-486C-9CB9-90C27BA63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8740FE-376F-42EC-A174-C17F3F94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F8A-1D50-4181-898C-4FC9DAEE4301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586EE-B262-42D8-9AAA-942812FAB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0D03C-80EC-412F-A158-DE31404D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51A9-B542-487F-AC72-69211F9184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98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84540-5897-473E-9A7E-2E9D0A61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A929A-97E3-4607-8E70-FCAF9C4F8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F657C4-CB14-4133-BB83-70C176111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F09774-6089-4C8E-85AC-7DC22E9F8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F8A-1D50-4181-898C-4FC9DAEE4301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040DBF-A7D7-48A2-A6DD-CFDC1A8A2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1A18BC-B2B6-4848-9F2C-547DBD50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51A9-B542-487F-AC72-69211F9184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33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C6744-72DD-4EF4-B086-8931A353D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F19C4F-A529-47BE-B26E-22526FEAF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5E3348-D00A-4A73-9D49-621144EBA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03ADF21-22C7-4685-8635-53D2D5D60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47AB62-1506-489A-B457-007AEB00C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AE7E87-A8CF-4511-8A06-FD6761DC3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F8A-1D50-4181-898C-4FC9DAEE4301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A83677-80B5-487A-8C87-58A68F04D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AC6AB08-0767-4206-9A7D-F011CC2B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51A9-B542-487F-AC72-69211F9184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13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7184A-56D0-4881-A750-FC085738B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5C021D-7E1A-42D2-A2BA-294FE028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F8A-1D50-4181-898C-4FC9DAEE4301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810E5A-00CD-454A-B4B3-DBFE95EC0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1D01B5-76CA-4349-BA57-470B8B70F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51A9-B542-487F-AC72-69211F9184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43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8E72630-35FF-4669-8AC1-8D096F294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F8A-1D50-4181-898C-4FC9DAEE4301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DAEDF86-39D7-449C-82EE-6AD52B278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5289A6-3340-4047-939F-F4E3CBF70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51A9-B542-487F-AC72-69211F9184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85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5E6E4-1F5E-4818-9FA8-6A15D53EE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909145-E13B-4C4C-9932-3B5D865E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223EBF-DB11-4550-893F-1C1C8E644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7822BC-D1F6-41C4-AAD3-49340D7AF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F8A-1D50-4181-898C-4FC9DAEE4301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98F3CC-53D5-4157-9DB7-147D8E3F1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4D3EDB-F2B0-4DBA-ACFF-35063CD8A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51A9-B542-487F-AC72-69211F9184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03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3CAE9-71D4-40E0-B2F3-0B7F30B30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3F6414-D57C-4187-9DB2-45C24C3B8F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EB9FBF-E298-4E43-BD97-207792BC2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D9E2AF-9D08-42E9-90D0-EF16EC9C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CF8A-1D50-4181-898C-4FC9DAEE4301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1F3634-0700-45A9-922A-29BD050A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95C06F-01D5-4A25-B077-2998039A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51A9-B542-487F-AC72-69211F9184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29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44EE9-0B5B-4BD9-908D-D8FE96FB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F174D8-7318-45C5-96AF-C34BE8570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3163C-4B7B-47CE-AB96-1FAE6428EA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2CF8A-1D50-4181-898C-4FC9DAEE4301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785BE5-0A3F-488C-94F3-14D442467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0BEBE8-6F3A-48D5-916C-206CBB9B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551A9-B542-487F-AC72-69211F9184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55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7D8F35-C673-4EEA-B7C2-D65FFB66C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207" y="2831769"/>
            <a:ext cx="7788954" cy="2186152"/>
          </a:xfrm>
        </p:spPr>
        <p:txBody>
          <a:bodyPr>
            <a:normAutofit/>
          </a:bodyPr>
          <a:lstStyle/>
          <a:p>
            <a: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</a:t>
            </a:r>
            <a:b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«Мои жизненные цели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 класс)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B6D98-687B-409B-B735-AD09CD11FF65}"/>
              </a:ext>
            </a:extLst>
          </p:cNvPr>
          <p:cNvSpPr txBox="1"/>
          <p:nvPr/>
        </p:nvSpPr>
        <p:spPr>
          <a:xfrm>
            <a:off x="1685431" y="140172"/>
            <a:ext cx="10017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образования»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тематических занятий «Я. Моя семья. Моя Родина»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E2B764-DD6D-4918-992C-9C3A19357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66" y="2209632"/>
            <a:ext cx="4762500" cy="46918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6913" y="3358"/>
            <a:ext cx="3102320" cy="67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D7222-3CDD-4759-98A9-0490AC156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261B4A-FF58-4B35-84BA-233B53BA48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E548FD-9CEB-4E52-B428-17E5F7C76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F5C9432-0F20-40AE-BBD3-ACC72A5C47FE}"/>
              </a:ext>
            </a:extLst>
          </p:cNvPr>
          <p:cNvSpPr/>
          <p:nvPr/>
        </p:nvSpPr>
        <p:spPr>
          <a:xfrm>
            <a:off x="1833931" y="1505797"/>
            <a:ext cx="8959442" cy="4601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–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запланированный и измеряемый по определенным критериям результат какой-либо деятельности.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помогают нам двигаться вперед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достигать то, о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мечтаем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3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701" y="265012"/>
            <a:ext cx="1942647" cy="191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2"/>
          <p:cNvSpPr/>
          <p:nvPr/>
        </p:nvSpPr>
        <p:spPr>
          <a:xfrm>
            <a:off x="1649373" y="4947056"/>
            <a:ext cx="12719770" cy="9051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1D1100-10D8-4E42-BEBD-9EC6EF537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0396" y="4907875"/>
            <a:ext cx="1773945" cy="177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0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D7222-3CDD-4759-98A9-0490AC156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261B4A-FF58-4B35-84BA-233B53BA48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E548FD-9CEB-4E52-B428-17E5F7C76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F5C9432-0F20-40AE-BBD3-ACC72A5C47FE}"/>
              </a:ext>
            </a:extLst>
          </p:cNvPr>
          <p:cNvSpPr/>
          <p:nvPr/>
        </p:nvSpPr>
        <p:spPr>
          <a:xfrm>
            <a:off x="2312126" y="1308066"/>
            <a:ext cx="6453051" cy="4373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должна быть: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конкретная</a:t>
            </a:r>
          </a:p>
          <a:p>
            <a:pPr marL="571500" indent="-5715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измеримая</a:t>
            </a:r>
          </a:p>
          <a:p>
            <a:pPr marL="571500" indent="-5715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достижимая </a:t>
            </a:r>
          </a:p>
          <a:p>
            <a:pPr marL="571500" indent="-5715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значимая</a:t>
            </a:r>
          </a:p>
          <a:p>
            <a:pPr marL="571500" indent="-5715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ограниченная во времени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 2"/>
          <p:cNvSpPr/>
          <p:nvPr/>
        </p:nvSpPr>
        <p:spPr>
          <a:xfrm>
            <a:off x="1649373" y="4947056"/>
            <a:ext cx="12719770" cy="9051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806" y="1136469"/>
            <a:ext cx="2719702" cy="50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08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D7222-3CDD-4759-98A9-0490AC156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261B4A-FF58-4B35-84BA-233B53BA48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E548FD-9CEB-4E52-B428-17E5F7C76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3221799" y="499205"/>
            <a:ext cx="8174297" cy="8106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583"/>
              </a:lnSpc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Зачем нужны жизненные цели?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463" y="1959561"/>
            <a:ext cx="498673" cy="498673"/>
          </a:xfrm>
          <a:prstGeom prst="rect">
            <a:avLst/>
          </a:prstGeom>
        </p:spPr>
      </p:pic>
      <p:sp>
        <p:nvSpPr>
          <p:cNvPr id="14" name="Text 1"/>
          <p:cNvSpPr/>
          <p:nvPr/>
        </p:nvSpPr>
        <p:spPr>
          <a:xfrm>
            <a:off x="2073546" y="2619726"/>
            <a:ext cx="2704011" cy="5225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Направление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874" y="2015927"/>
            <a:ext cx="498673" cy="498673"/>
          </a:xfrm>
          <a:prstGeom prst="rect">
            <a:avLst/>
          </a:prstGeom>
        </p:spPr>
      </p:pic>
      <p:sp>
        <p:nvSpPr>
          <p:cNvPr id="18" name="Text 3"/>
          <p:cNvSpPr/>
          <p:nvPr/>
        </p:nvSpPr>
        <p:spPr>
          <a:xfrm>
            <a:off x="5664481" y="2611864"/>
            <a:ext cx="2346821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Мотивация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9285" y="2002756"/>
            <a:ext cx="498673" cy="498673"/>
          </a:xfrm>
          <a:prstGeom prst="rect">
            <a:avLst/>
          </a:prstGeom>
        </p:spPr>
      </p:pic>
      <p:sp>
        <p:nvSpPr>
          <p:cNvPr id="21" name="Text 5"/>
          <p:cNvSpPr/>
          <p:nvPr/>
        </p:nvSpPr>
        <p:spPr>
          <a:xfrm>
            <a:off x="9035212" y="2619726"/>
            <a:ext cx="2346821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Достижения</a:t>
            </a:r>
          </a:p>
        </p:txBody>
      </p:sp>
      <p:sp>
        <p:nvSpPr>
          <p:cNvPr id="23" name="Shape 1"/>
          <p:cNvSpPr/>
          <p:nvPr/>
        </p:nvSpPr>
        <p:spPr>
          <a:xfrm>
            <a:off x="1583723" y="3130071"/>
            <a:ext cx="3367100" cy="2891905"/>
          </a:xfrm>
          <a:prstGeom prst="roundRect">
            <a:avLst>
              <a:gd name="adj" fmla="val 11036"/>
            </a:avLst>
          </a:prstGeom>
          <a:solidFill>
            <a:schemeClr val="accent6">
              <a:lumMod val="75000"/>
            </a:schemeClr>
          </a:solidFill>
          <a:ln w="22860">
            <a:solidFill>
              <a:srgbClr val="F2B42D"/>
            </a:solidFill>
            <a:prstDash val="solid"/>
          </a:ln>
        </p:spPr>
      </p:sp>
      <p:sp>
        <p:nvSpPr>
          <p:cNvPr id="24" name="Text 2"/>
          <p:cNvSpPr/>
          <p:nvPr/>
        </p:nvSpPr>
        <p:spPr>
          <a:xfrm>
            <a:off x="1669534" y="3317571"/>
            <a:ext cx="3148148" cy="2299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800"/>
              </a:lnSpc>
            </a:pP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Цели дают нам четкое направление движения и помогают не сбиться с пути к мечте</a:t>
            </a:r>
          </a:p>
        </p:txBody>
      </p:sp>
      <p:sp>
        <p:nvSpPr>
          <p:cNvPr id="25" name="Shape 1"/>
          <p:cNvSpPr/>
          <p:nvPr/>
        </p:nvSpPr>
        <p:spPr>
          <a:xfrm>
            <a:off x="5025674" y="3109199"/>
            <a:ext cx="3367100" cy="2891905"/>
          </a:xfrm>
          <a:prstGeom prst="roundRect">
            <a:avLst>
              <a:gd name="adj" fmla="val 11036"/>
            </a:avLst>
          </a:prstGeom>
          <a:solidFill>
            <a:schemeClr val="accent6">
              <a:lumMod val="75000"/>
            </a:schemeClr>
          </a:solidFill>
          <a:ln w="22860">
            <a:solidFill>
              <a:srgbClr val="F2B42D"/>
            </a:solidFill>
            <a:prstDash val="solid"/>
          </a:ln>
        </p:spPr>
      </p:sp>
      <p:sp>
        <p:nvSpPr>
          <p:cNvPr id="26" name="Shape 1"/>
          <p:cNvSpPr/>
          <p:nvPr/>
        </p:nvSpPr>
        <p:spPr>
          <a:xfrm>
            <a:off x="8525071" y="3109199"/>
            <a:ext cx="3367100" cy="2891905"/>
          </a:xfrm>
          <a:prstGeom prst="roundRect">
            <a:avLst>
              <a:gd name="adj" fmla="val 11036"/>
            </a:avLst>
          </a:prstGeom>
          <a:solidFill>
            <a:schemeClr val="accent6">
              <a:lumMod val="75000"/>
            </a:schemeClr>
          </a:solidFill>
          <a:ln w="22860">
            <a:solidFill>
              <a:srgbClr val="F2B42D"/>
            </a:solidFill>
            <a:prstDash val="solid"/>
          </a:ln>
        </p:spPr>
      </p:sp>
      <p:sp>
        <p:nvSpPr>
          <p:cNvPr id="27" name="Text 4"/>
          <p:cNvSpPr/>
          <p:nvPr/>
        </p:nvSpPr>
        <p:spPr>
          <a:xfrm>
            <a:off x="5199881" y="3317571"/>
            <a:ext cx="2926080" cy="2464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800"/>
              </a:lnSpc>
            </a:pP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Они вдохновляют нас каждый день работать над собой и не сдаваться при трудностях</a:t>
            </a:r>
          </a:p>
        </p:txBody>
      </p:sp>
      <p:sp>
        <p:nvSpPr>
          <p:cNvPr id="28" name="Text 6"/>
          <p:cNvSpPr/>
          <p:nvPr/>
        </p:nvSpPr>
        <p:spPr>
          <a:xfrm>
            <a:off x="8797159" y="3343813"/>
            <a:ext cx="2869324" cy="2464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800"/>
              </a:lnSpc>
            </a:pP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Цели помогают измерить наш прогресс и радоваться каждому успеху</a:t>
            </a:r>
          </a:p>
        </p:txBody>
      </p:sp>
    </p:spTree>
    <p:extLst>
      <p:ext uri="{BB962C8B-B14F-4D97-AF65-F5344CB8AC3E}">
        <p14:creationId xmlns:p14="http://schemas.microsoft.com/office/powerpoint/2010/main" val="366268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D7222-3CDD-4759-98A9-0490AC156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261B4A-FF58-4B35-84BA-233B53BA48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E548FD-9CEB-4E52-B428-17E5F7C76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665"/>
            <a:ext cx="12192000" cy="69066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696CDA-20B2-4EF9-9078-C52BE9E7D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349" y="206000"/>
            <a:ext cx="2939529" cy="220464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661F3AF-1952-407E-8D8D-D6742315F064}"/>
              </a:ext>
            </a:extLst>
          </p:cNvPr>
          <p:cNvSpPr/>
          <p:nvPr/>
        </p:nvSpPr>
        <p:spPr>
          <a:xfrm>
            <a:off x="1718631" y="88135"/>
            <a:ext cx="6660108" cy="165253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400" i="1" dirty="0"/>
              <a:t>Предлагаем каждому из вас самим сформулировать жизненные цели </a:t>
            </a:r>
          </a:p>
          <a:p>
            <a:pPr algn="ctr"/>
            <a:r>
              <a:rPr lang="ru-RU" sz="2400" i="1" dirty="0"/>
              <a:t>(кратко-, средне- и долгосрочные).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335639-EF56-4824-9580-5C2C47C28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568" y="2093205"/>
            <a:ext cx="6666182" cy="444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97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D7222-3CDD-4759-98A9-0490AC156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261B4A-FF58-4B35-84BA-233B53BA48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E548FD-9CEB-4E52-B428-17E5F7C76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Shape 1"/>
          <p:cNvSpPr/>
          <p:nvPr/>
        </p:nvSpPr>
        <p:spPr>
          <a:xfrm>
            <a:off x="1591594" y="2859014"/>
            <a:ext cx="2324395" cy="3417603"/>
          </a:xfrm>
          <a:prstGeom prst="roundRect">
            <a:avLst>
              <a:gd name="adj" fmla="val 11036"/>
            </a:avLst>
          </a:prstGeom>
          <a:solidFill>
            <a:schemeClr val="accent5">
              <a:lumMod val="50000"/>
            </a:schemeClr>
          </a:solidFill>
          <a:ln w="22860">
            <a:solidFill>
              <a:srgbClr val="F2B42D"/>
            </a:solidFill>
            <a:prstDash val="solid"/>
          </a:ln>
        </p:spPr>
      </p:sp>
      <p:sp>
        <p:nvSpPr>
          <p:cNvPr id="28" name="Text 6"/>
          <p:cNvSpPr/>
          <p:nvPr/>
        </p:nvSpPr>
        <p:spPr>
          <a:xfrm>
            <a:off x="1763487" y="3032096"/>
            <a:ext cx="1737359" cy="26633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500"/>
              </a:lnSpc>
            </a:pPr>
            <a:endParaRPr lang="en-US" sz="2800" dirty="0">
              <a:solidFill>
                <a:srgbClr val="FFFFFF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</p:txBody>
      </p:sp>
      <p:sp>
        <p:nvSpPr>
          <p:cNvPr id="19" name="Text 3"/>
          <p:cNvSpPr/>
          <p:nvPr/>
        </p:nvSpPr>
        <p:spPr>
          <a:xfrm>
            <a:off x="1871056" y="1697485"/>
            <a:ext cx="1801823" cy="1033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Мечтай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Nunito Semi Bold" pitchFamily="34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смело</a:t>
            </a:r>
          </a:p>
        </p:txBody>
      </p:sp>
      <p:sp>
        <p:nvSpPr>
          <p:cNvPr id="29" name="Text 7"/>
          <p:cNvSpPr/>
          <p:nvPr/>
        </p:nvSpPr>
        <p:spPr>
          <a:xfrm>
            <a:off x="4018130" y="1744264"/>
            <a:ext cx="2358284" cy="1098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Будь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Nunito Semi Bold" pitchFamily="34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конкретным</a:t>
            </a:r>
          </a:p>
        </p:txBody>
      </p:sp>
      <p:sp>
        <p:nvSpPr>
          <p:cNvPr id="30" name="Shape 1"/>
          <p:cNvSpPr/>
          <p:nvPr/>
        </p:nvSpPr>
        <p:spPr>
          <a:xfrm>
            <a:off x="4066028" y="2859014"/>
            <a:ext cx="2453390" cy="3417603"/>
          </a:xfrm>
          <a:prstGeom prst="roundRect">
            <a:avLst>
              <a:gd name="adj" fmla="val 11036"/>
            </a:avLst>
          </a:prstGeom>
          <a:solidFill>
            <a:schemeClr val="accent1">
              <a:lumMod val="75000"/>
            </a:schemeClr>
          </a:solidFill>
          <a:ln w="22860">
            <a:solidFill>
              <a:srgbClr val="F2B42D"/>
            </a:solidFill>
            <a:prstDash val="solid"/>
          </a:ln>
        </p:spPr>
      </p:sp>
      <p:sp>
        <p:nvSpPr>
          <p:cNvPr id="31" name="Shape 1"/>
          <p:cNvSpPr/>
          <p:nvPr/>
        </p:nvSpPr>
        <p:spPr>
          <a:xfrm>
            <a:off x="6671425" y="2822943"/>
            <a:ext cx="2308418" cy="3453674"/>
          </a:xfrm>
          <a:prstGeom prst="roundRect">
            <a:avLst>
              <a:gd name="adj" fmla="val 11036"/>
            </a:avLst>
          </a:prstGeom>
          <a:solidFill>
            <a:schemeClr val="accent1">
              <a:lumMod val="75000"/>
            </a:schemeClr>
          </a:solidFill>
          <a:ln w="22860">
            <a:solidFill>
              <a:srgbClr val="F2B42D"/>
            </a:solidFill>
            <a:prstDash val="solid"/>
          </a:ln>
        </p:spPr>
      </p:sp>
      <p:sp>
        <p:nvSpPr>
          <p:cNvPr id="32" name="Shape 1"/>
          <p:cNvSpPr/>
          <p:nvPr/>
        </p:nvSpPr>
        <p:spPr>
          <a:xfrm>
            <a:off x="9394986" y="2822942"/>
            <a:ext cx="2260986" cy="3417603"/>
          </a:xfrm>
          <a:prstGeom prst="roundRect">
            <a:avLst>
              <a:gd name="adj" fmla="val 11036"/>
            </a:avLst>
          </a:prstGeom>
          <a:solidFill>
            <a:schemeClr val="accent1">
              <a:lumMod val="75000"/>
            </a:schemeClr>
          </a:solidFill>
          <a:ln w="22860">
            <a:solidFill>
              <a:srgbClr val="F2B42D"/>
            </a:solidFill>
            <a:prstDash val="solid"/>
          </a:ln>
        </p:spPr>
      </p:sp>
      <p:sp>
        <p:nvSpPr>
          <p:cNvPr id="33" name="Text 11"/>
          <p:cNvSpPr/>
          <p:nvPr/>
        </p:nvSpPr>
        <p:spPr>
          <a:xfrm>
            <a:off x="6725545" y="1774750"/>
            <a:ext cx="2252901" cy="974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Сделай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Nunito Semi Bold" pitchFamily="34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34" name="Text 15"/>
          <p:cNvSpPr/>
          <p:nvPr/>
        </p:nvSpPr>
        <p:spPr>
          <a:xfrm>
            <a:off x="9574649" y="2155858"/>
            <a:ext cx="2252901" cy="281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Действуй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15"/>
          <p:cNvSpPr/>
          <p:nvPr/>
        </p:nvSpPr>
        <p:spPr>
          <a:xfrm>
            <a:off x="7410926" y="6276618"/>
            <a:ext cx="2252901" cy="2815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Действуй</a:t>
            </a:r>
            <a:endParaRPr kumimoji="0" lang="en-US" sz="17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" name="Text 4"/>
          <p:cNvSpPr/>
          <p:nvPr/>
        </p:nvSpPr>
        <p:spPr>
          <a:xfrm>
            <a:off x="1638982" y="2950074"/>
            <a:ext cx="2188435" cy="3290471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txBody>
          <a:bodyPr wrap="squar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Не бойся мечтать о большом! Твои цели должны вдохновлять и мотивировать тебя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8"/>
          <p:cNvSpPr/>
          <p:nvPr/>
        </p:nvSpPr>
        <p:spPr>
          <a:xfrm>
            <a:off x="4143039" y="2950074"/>
            <a:ext cx="2360245" cy="3326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srgbClr val="FFFFFF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Формулируй цели четко и понятно. Вместо </a:t>
            </a:r>
            <a:endParaRPr lang="ru-RU" sz="2400" kern="0" dirty="0">
              <a:solidFill>
                <a:srgbClr val="FFFFFF"/>
              </a:solidFill>
              <a:latin typeface="Times New Roman" panose="02020603050405020304" pitchFamily="18" charset="0"/>
              <a:ea typeface="PT Sans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srgbClr val="FFFFFF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«хочу быть успешным» скажи</a:t>
            </a:r>
            <a:r>
              <a:rPr lang="ru-RU" sz="2400" kern="0" dirty="0">
                <a:solidFill>
                  <a:srgbClr val="FFFFFF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хочу</a:t>
            </a:r>
            <a:r>
              <a:rPr lang="en-US" sz="2400" kern="0" dirty="0">
                <a:solidFill>
                  <a:srgbClr val="FFFFFF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стать</a:t>
            </a:r>
            <a:r>
              <a:rPr lang="en-US" sz="2400" kern="0" dirty="0">
                <a:solidFill>
                  <a:srgbClr val="FFFFFF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врачом</a:t>
            </a:r>
            <a:r>
              <a:rPr lang="ru-RU" sz="2400" kern="0" dirty="0">
                <a:solidFill>
                  <a:srgbClr val="FFFFFF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/учителем</a:t>
            </a:r>
            <a:endParaRPr lang="en-US" sz="2600" kern="0" dirty="0">
              <a:solidFill>
                <a:srgbClr val="FFFFFF"/>
              </a:solidFill>
              <a:latin typeface="Times New Roman" panose="02020603050405020304" pitchFamily="18" charset="0"/>
              <a:ea typeface="PT Sans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Text 12"/>
          <p:cNvSpPr/>
          <p:nvPr/>
        </p:nvSpPr>
        <p:spPr>
          <a:xfrm>
            <a:off x="6765695" y="3058233"/>
            <a:ext cx="2119878" cy="28171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>
                <a:solidFill>
                  <a:srgbClr val="FFFFFF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Раздели большую цель на маленькие шаги. Каждый шаг должен быть выполнимым</a:t>
            </a:r>
          </a:p>
        </p:txBody>
      </p:sp>
      <p:sp>
        <p:nvSpPr>
          <p:cNvPr id="41" name="Text 16"/>
          <p:cNvSpPr/>
          <p:nvPr/>
        </p:nvSpPr>
        <p:spPr>
          <a:xfrm>
            <a:off x="9475315" y="3057956"/>
            <a:ext cx="2100327" cy="30175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>
                <a:solidFill>
                  <a:srgbClr val="FFFFFF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Начни прямо</a:t>
            </a:r>
            <a:endParaRPr lang="ru-RU" sz="2600" kern="0" dirty="0">
              <a:solidFill>
                <a:srgbClr val="FFFFFF"/>
              </a:solidFill>
              <a:latin typeface="Times New Roman" panose="02020603050405020304" pitchFamily="18" charset="0"/>
              <a:ea typeface="PT Sans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>
                <a:solidFill>
                  <a:srgbClr val="FFFFFF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сегодня! </a:t>
            </a:r>
            <a:endParaRPr lang="ru-RU" sz="2600" kern="0" dirty="0">
              <a:solidFill>
                <a:srgbClr val="FFFFFF"/>
              </a:solidFill>
              <a:latin typeface="Times New Roman" panose="02020603050405020304" pitchFamily="18" charset="0"/>
              <a:ea typeface="PT Sans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>
                <a:solidFill>
                  <a:srgbClr val="FFFFFF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Даже самый </a:t>
            </a:r>
            <a:endParaRPr lang="ru-RU" sz="2600" kern="0" dirty="0">
              <a:solidFill>
                <a:srgbClr val="FFFFFF"/>
              </a:solidFill>
              <a:latin typeface="Times New Roman" panose="02020603050405020304" pitchFamily="18" charset="0"/>
              <a:ea typeface="PT Sans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>
                <a:solidFill>
                  <a:srgbClr val="FFFFFF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маленький </a:t>
            </a:r>
            <a:endParaRPr lang="ru-RU" sz="2600" kern="0" dirty="0">
              <a:solidFill>
                <a:srgbClr val="FFFFFF"/>
              </a:solidFill>
              <a:latin typeface="Times New Roman" panose="02020603050405020304" pitchFamily="18" charset="0"/>
              <a:ea typeface="PT Sans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>
                <a:solidFill>
                  <a:srgbClr val="FFFFFF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шаг </a:t>
            </a:r>
            <a:endParaRPr lang="ru-RU" sz="2600" kern="0" dirty="0">
              <a:solidFill>
                <a:srgbClr val="FFFFFF"/>
              </a:solidFill>
              <a:latin typeface="Times New Roman" panose="02020603050405020304" pitchFamily="18" charset="0"/>
              <a:ea typeface="PT Sans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>
                <a:solidFill>
                  <a:srgbClr val="FFFFFF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приблизит</a:t>
            </a:r>
            <a:endParaRPr lang="ru-RU" sz="2600" kern="0" dirty="0">
              <a:solidFill>
                <a:srgbClr val="FFFFFF"/>
              </a:solidFill>
              <a:latin typeface="Times New Roman" panose="02020603050405020304" pitchFamily="18" charset="0"/>
              <a:ea typeface="PT Sans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>
                <a:solidFill>
                  <a:srgbClr val="FFFFFF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тебя к мечте</a:t>
            </a:r>
            <a:r>
              <a:rPr lang="ru-RU" sz="2600" kern="0" dirty="0">
                <a:solidFill>
                  <a:srgbClr val="FFFFFF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!</a:t>
            </a:r>
            <a:endParaRPr lang="en-US" sz="2600" kern="0" dirty="0">
              <a:solidFill>
                <a:srgbClr val="FFFFFF"/>
              </a:solidFill>
              <a:latin typeface="Times New Roman" panose="02020603050405020304" pitchFamily="18" charset="0"/>
              <a:ea typeface="PT Sans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Text 0"/>
          <p:cNvSpPr/>
          <p:nvPr/>
        </p:nvSpPr>
        <p:spPr>
          <a:xfrm>
            <a:off x="2910006" y="437946"/>
            <a:ext cx="7717272" cy="685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Как правильно ставить цели?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41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D7222-3CDD-4759-98A9-0490AC156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261B4A-FF58-4B35-84BA-233B53BA48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E548FD-9CEB-4E52-B428-17E5F7C76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Shape 1"/>
          <p:cNvSpPr/>
          <p:nvPr/>
        </p:nvSpPr>
        <p:spPr>
          <a:xfrm>
            <a:off x="1583723" y="3130071"/>
            <a:ext cx="3367100" cy="2891905"/>
          </a:xfrm>
          <a:prstGeom prst="roundRect">
            <a:avLst>
              <a:gd name="adj" fmla="val 11036"/>
            </a:avLst>
          </a:prstGeom>
          <a:solidFill>
            <a:srgbClr val="FF0000"/>
          </a:solidFill>
          <a:ln w="22860">
            <a:solidFill>
              <a:srgbClr val="F2B42D"/>
            </a:solidFill>
            <a:prstDash val="solid"/>
          </a:ln>
        </p:spPr>
      </p:sp>
      <p:sp>
        <p:nvSpPr>
          <p:cNvPr id="25" name="Shape 1"/>
          <p:cNvSpPr/>
          <p:nvPr/>
        </p:nvSpPr>
        <p:spPr>
          <a:xfrm>
            <a:off x="5031661" y="3174274"/>
            <a:ext cx="3367100" cy="2891905"/>
          </a:xfrm>
          <a:prstGeom prst="roundRect">
            <a:avLst>
              <a:gd name="adj" fmla="val 11036"/>
            </a:avLst>
          </a:prstGeom>
          <a:solidFill>
            <a:srgbClr val="FF0000"/>
          </a:solidFill>
          <a:ln w="22860">
            <a:solidFill>
              <a:srgbClr val="F2B42D"/>
            </a:solidFill>
            <a:prstDash val="solid"/>
          </a:ln>
        </p:spPr>
      </p:sp>
      <p:sp>
        <p:nvSpPr>
          <p:cNvPr id="26" name="Shape 1"/>
          <p:cNvSpPr/>
          <p:nvPr/>
        </p:nvSpPr>
        <p:spPr>
          <a:xfrm>
            <a:off x="8533163" y="3130070"/>
            <a:ext cx="3367100" cy="2891905"/>
          </a:xfrm>
          <a:prstGeom prst="roundRect">
            <a:avLst>
              <a:gd name="adj" fmla="val 11036"/>
            </a:avLst>
          </a:prstGeom>
          <a:solidFill>
            <a:srgbClr val="FF0000"/>
          </a:solidFill>
          <a:ln w="22860">
            <a:solidFill>
              <a:srgbClr val="F2B42D"/>
            </a:solidFill>
            <a:prstDash val="solid"/>
          </a:ln>
        </p:spPr>
      </p:sp>
      <p:sp>
        <p:nvSpPr>
          <p:cNvPr id="19" name="Прямоугольник 18"/>
          <p:cNvSpPr/>
          <p:nvPr/>
        </p:nvSpPr>
        <p:spPr>
          <a:xfrm>
            <a:off x="3952546" y="-32668"/>
            <a:ext cx="6264167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9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Препятствия на пути</a:t>
            </a:r>
          </a:p>
        </p:txBody>
      </p:sp>
      <p:sp>
        <p:nvSpPr>
          <p:cNvPr id="22" name="Text 3"/>
          <p:cNvSpPr/>
          <p:nvPr/>
        </p:nvSpPr>
        <p:spPr>
          <a:xfrm>
            <a:off x="1763486" y="1986091"/>
            <a:ext cx="2944116" cy="7053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Страх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Nunito Semi Bold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неудачи</a:t>
            </a:r>
          </a:p>
        </p:txBody>
      </p:sp>
      <p:sp>
        <p:nvSpPr>
          <p:cNvPr id="29" name="Text 7"/>
          <p:cNvSpPr/>
          <p:nvPr/>
        </p:nvSpPr>
        <p:spPr>
          <a:xfrm>
            <a:off x="5205088" y="1934960"/>
            <a:ext cx="3083736" cy="7191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Лень и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Nunito Semi Bold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откладывание</a:t>
            </a:r>
          </a:p>
        </p:txBody>
      </p:sp>
      <p:sp>
        <p:nvSpPr>
          <p:cNvPr id="30" name="Text 11"/>
          <p:cNvSpPr/>
          <p:nvPr/>
        </p:nvSpPr>
        <p:spPr>
          <a:xfrm>
            <a:off x="8786310" y="1947830"/>
            <a:ext cx="2860953" cy="6738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Сомнения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Nunito Semi Bold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окружающих</a:t>
            </a:r>
          </a:p>
        </p:txBody>
      </p:sp>
      <p:sp>
        <p:nvSpPr>
          <p:cNvPr id="31" name="Text 4"/>
          <p:cNvSpPr/>
          <p:nvPr/>
        </p:nvSpPr>
        <p:spPr>
          <a:xfrm>
            <a:off x="1741405" y="3332486"/>
            <a:ext cx="3051736" cy="2372979"/>
          </a:xfrm>
          <a:prstGeom prst="rect">
            <a:avLst/>
          </a:prstGeom>
          <a:solidFill>
            <a:srgbClr val="FF0000"/>
          </a:solidFill>
          <a:ln/>
        </p:spPr>
        <p:txBody>
          <a:bodyPr wrap="squar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Помни: </a:t>
            </a:r>
            <a:endParaRPr lang="ru-RU" sz="2800" dirty="0">
              <a:solidFill>
                <a:srgbClr val="FFFFFF"/>
              </a:solidFill>
              <a:latin typeface="Times New Roman" panose="02020603050405020304" pitchFamily="18" charset="0"/>
              <a:ea typeface="Nunito Semi Bold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ошибки — это часть обучения. Каждая неудача делает тебя сильнее и мудрее</a:t>
            </a:r>
          </a:p>
        </p:txBody>
      </p:sp>
      <p:sp>
        <p:nvSpPr>
          <p:cNvPr id="32" name="Text 8"/>
          <p:cNvSpPr/>
          <p:nvPr/>
        </p:nvSpPr>
        <p:spPr>
          <a:xfrm>
            <a:off x="5190818" y="3418326"/>
            <a:ext cx="3098006" cy="24991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Начни с малого. Даже 15 минут в день, потраченных на цель, — это уже победа!</a:t>
            </a:r>
          </a:p>
        </p:txBody>
      </p:sp>
      <p:sp>
        <p:nvSpPr>
          <p:cNvPr id="33" name="Text 12"/>
          <p:cNvSpPr/>
          <p:nvPr/>
        </p:nvSpPr>
        <p:spPr>
          <a:xfrm>
            <a:off x="8667770" y="3453372"/>
            <a:ext cx="3032128" cy="2155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Не все поймут твои мечты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. </a:t>
            </a:r>
          </a:p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Э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то нормально. Верь в себя и иди к своей цели</a:t>
            </a:r>
          </a:p>
        </p:txBody>
      </p:sp>
    </p:spTree>
    <p:extLst>
      <p:ext uri="{BB962C8B-B14F-4D97-AF65-F5344CB8AC3E}">
        <p14:creationId xmlns:p14="http://schemas.microsoft.com/office/powerpoint/2010/main" val="3025228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D7222-3CDD-4759-98A9-0490AC156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261B4A-FF58-4B35-84BA-233B53BA48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E548FD-9CEB-4E52-B428-17E5F7C76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666"/>
            <a:ext cx="12192000" cy="69066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71820" y="273887"/>
            <a:ext cx="6294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Упражнение «Ладошка»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91"/>
          <a:stretch/>
        </p:blipFill>
        <p:spPr bwMode="auto">
          <a:xfrm>
            <a:off x="4128844" y="1221707"/>
            <a:ext cx="4990703" cy="341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46366" y="4964887"/>
            <a:ext cx="97710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В контуре, изображающем каждый из пальцев, написать какую-либо собственную цель, которую хотелось бы достигнуть в ближайший год 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2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D7222-3CDD-4759-98A9-0490AC156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261B4A-FF58-4B35-84BA-233B53BA48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E548FD-9CEB-4E52-B428-17E5F7C76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76102" y="918825"/>
            <a:ext cx="623098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ea typeface="Calibri"/>
                <a:cs typeface="Times New Roman"/>
              </a:rPr>
              <a:t>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Республиканский проект пионерских поручений «Территория лидеров»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– </a:t>
            </a:r>
            <a:r>
              <a:rPr lang="ru-RU" sz="4000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место, где идеи воплощаются в жизнь</a:t>
            </a:r>
            <a:endParaRPr lang="ru-RU" sz="4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57" y="2811651"/>
            <a:ext cx="4905776" cy="322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6236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292</Words>
  <Application>Microsoft Office PowerPoint</Application>
  <PresentationFormat>Широкоэкранный</PresentationFormat>
  <Paragraphs>62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Nunito Semi Bold</vt:lpstr>
      <vt:lpstr>Times New Roman</vt:lpstr>
      <vt:lpstr>Wingdings</vt:lpstr>
      <vt:lpstr>Тема Office</vt:lpstr>
      <vt:lpstr>Тема занятия:  «Мои жизненные цели»  (7 класс)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User402</dc:creator>
  <cp:lastModifiedBy>User</cp:lastModifiedBy>
  <cp:revision>50</cp:revision>
  <dcterms:created xsi:type="dcterms:W3CDTF">2025-09-06T06:44:20Z</dcterms:created>
  <dcterms:modified xsi:type="dcterms:W3CDTF">2025-10-09T07:52:23Z</dcterms:modified>
</cp:coreProperties>
</file>