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71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3" autoAdjust="0"/>
    <p:restoredTop sz="95789" autoAdjust="0"/>
  </p:normalViewPr>
  <p:slideViewPr>
    <p:cSldViewPr snapToGrid="0">
      <p:cViewPr varScale="1">
        <p:scale>
          <a:sx n="110" d="100"/>
          <a:sy n="110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947AC-B47A-426F-BBDA-E4FBBC3B8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F566EB-EC37-4665-9653-0A24D8014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AC128-B810-46AF-87A4-30A30D47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A3825-5384-4F94-AC01-D6D6704C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65081B-FE7D-4709-8772-CB639CF6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0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25F336-DB23-4682-A014-C5E27EB5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51049D-6521-480F-A5E0-14C4B614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BCB77-73F5-4ECB-A34C-8CEC858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AB6F3-FFF0-495D-ACB2-F5E377BEC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82C9FB-E443-42E8-BA4F-C6026686C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1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E0B831-AC44-40B2-9B41-98E369BC4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83A923-3E27-4CC9-872F-68C1A977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C2B33-0391-42CB-AD7E-D3C322D35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34014-4C6F-4A4B-9032-E72101C3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E47850-2C36-48C9-BC02-6D2A5715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041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33B53-3B7C-4499-8CB8-57400F52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E36BA2-AEB2-472E-AAA6-7018EE8F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9E7AF8-BA06-4A36-B392-C7B5E74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69A1D-DBFD-4420-82C1-5DD3EF8CE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C38D65-145B-48F5-A5AF-425D3D42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8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50708-A7E7-4700-9DBA-7062F1B19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FE56D0-0365-4F7C-8BBA-674D7ECC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4439AE-CAC6-4E5C-888A-03F4A3D1D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E9068-BA2C-48C7-ACE5-9BCE0099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8CCF-CF7A-4AAA-8D7A-043E017D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9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0EC2B-6A69-4454-AC86-4026E8C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D56110-B375-49BC-830C-415563E3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D10A6D-D06C-457A-A382-3DF44330C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AEB3F-B9C9-454E-B00B-00898973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F02234-7E1D-4FAF-8DDF-E6009FA7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C70143-0226-4447-A80B-1674985D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205EC-85DC-4DD8-B978-EDBED6A3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834C07-98F1-4C6A-BAAB-E6EFC58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033996-C2B2-48F8-BA3A-0156398D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C4E70B-C368-40B8-A257-7DA4077E4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9B749D-686E-4E12-8BD1-87F8FAA30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E22F4B-781E-47FD-871D-CF48782A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CF6167-E189-4B86-8CD3-83D93304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57E5AA-7AC9-43DE-8AED-4BCA2AEA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0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E0D25-D345-4CC3-A2A1-DEE360AD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6BBFDC-C159-46E0-AF78-42E87834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093BE9-7EE6-454D-ABD8-7F354946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C19551-EE82-4E03-9C9E-AB8981D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92AA786-57DB-4E45-B94B-46C354FD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75D5C5E-9AF1-46D1-BADD-BBA464AE7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0488B-F7DA-4179-B1B1-A867B17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89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433DE-3A15-47EF-9F35-FD6A07A1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F5B61-CC4B-4244-A356-0D830F5D9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AD1BCF-4B00-4AAD-A082-8759D2D4E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7A4CD8-DCC1-4B2D-842D-33DA0D0A0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1E8B6-ED22-4C8D-98B4-24FE22BD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91C402-678B-4577-9E97-CD3388066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3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180EA-854D-43E2-8F52-E4B2D598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EE72D8-CC40-4729-9C5B-885E3512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0A695-EEA5-4238-B39C-302FCC76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91009-8905-44AD-A28B-B6AAEDAF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CA1F70-C195-464B-B72C-32604255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3E966-5EC2-402A-B75C-D8957530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2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6C28D-22D5-45E3-8EDE-1A14DAA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6C1E0-EB8F-4C52-A422-BF7262D30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1025B-355E-4CCB-888D-679776304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ED53-BCF5-4BB1-AB55-DBDAF048BC4D}" type="datetimeFigureOut">
              <a:rPr lang="ru-RU" smtClean="0"/>
              <a:t>09.10.2025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B2F58-1331-4135-994A-F15064080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26B8AD-1EBC-42C3-AA99-4A12A3ADC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5C68-46AC-48E4-B684-0D318411B8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78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B71D8D-B976-48E8-99A4-0396A0B035B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81645" y="668538"/>
            <a:ext cx="91440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«Я. Моя семья. Моя Родина»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49778B-EBEE-45F2-82C1-AFA97C08F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279354"/>
            <a:ext cx="4762500" cy="46918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5306670-7F3E-4B99-8D01-4A28F1E5254D}"/>
              </a:ext>
            </a:extLst>
          </p:cNvPr>
          <p:cNvSpPr txBox="1">
            <a:spLocks/>
          </p:cNvSpPr>
          <p:nvPr/>
        </p:nvSpPr>
        <p:spPr>
          <a:xfrm>
            <a:off x="1554741" y="2799645"/>
            <a:ext cx="5974081" cy="2492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</a:t>
            </a:r>
          </a:p>
          <a:p>
            <a:pPr>
              <a:lnSpc>
                <a:spcPct val="80000"/>
              </a:lnSpc>
            </a:pPr>
            <a:r>
              <a:rPr lang="be-BY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x-none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Пионер </a:t>
            </a: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x-none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значит первый! </a:t>
            </a:r>
            <a: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 класс)</a:t>
            </a:r>
          </a:p>
        </p:txBody>
      </p:sp>
    </p:spTree>
    <p:extLst>
      <p:ext uri="{BB962C8B-B14F-4D97-AF65-F5344CB8AC3E}">
        <p14:creationId xmlns:p14="http://schemas.microsoft.com/office/powerpoint/2010/main" val="360095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 мая 1922 года – было принято решение о создании пионерской организации -  Российское историческое общество">
            <a:extLst>
              <a:ext uri="{FF2B5EF4-FFF2-40B4-BE49-F238E27FC236}">
                <a16:creationId xmlns:a16="http://schemas.microsoft.com/office/drawing/2014/main" id="{898E37A3-EA34-44A5-BA1B-2B91E22C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66" y="1147814"/>
            <a:ext cx="9201150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8AE328-35EF-4FF2-B5AF-8B172F00523E}"/>
              </a:ext>
            </a:extLst>
          </p:cNvPr>
          <p:cNvSpPr/>
          <p:nvPr/>
        </p:nvSpPr>
        <p:spPr>
          <a:xfrm>
            <a:off x="-560325" y="365030"/>
            <a:ext cx="11152925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15200" indent="-4074795" algn="just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означает слово «пионер»?</a:t>
            </a:r>
            <a:endParaRPr lang="x-none" sz="44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FE135D-13CC-4E0E-9406-E4E19A231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0483">
            <a:off x="1646002" y="4460156"/>
            <a:ext cx="1799986" cy="2361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384EC9-518D-4A55-A8B5-DA6CB9032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023" y="4464180"/>
            <a:ext cx="1763035" cy="2353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CDA376-2CC8-44AF-878B-0B77EEE3A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32186">
            <a:off x="10205225" y="4135175"/>
            <a:ext cx="1701780" cy="250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020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E11FCA9-BA2D-4F3E-BC9F-692E60183417}"/>
              </a:ext>
            </a:extLst>
          </p:cNvPr>
          <p:cNvSpPr/>
          <p:nvPr/>
        </p:nvSpPr>
        <p:spPr>
          <a:xfrm>
            <a:off x="2275997" y="257144"/>
            <a:ext cx="86153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республиканская пионерская организация </a:t>
            </a:r>
            <a:endParaRPr lang="x-none" sz="44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A2CBB2-C4CA-463C-AB8A-539E7E2AC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6" t="11048" r="6857" b="3749"/>
          <a:stretch/>
        </p:blipFill>
        <p:spPr>
          <a:xfrm>
            <a:off x="1820091" y="1782072"/>
            <a:ext cx="8381152" cy="481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1E9BB5-377C-49CB-A9BD-5258BABFDF7E}"/>
              </a:ext>
            </a:extLst>
          </p:cNvPr>
          <p:cNvSpPr/>
          <p:nvPr/>
        </p:nvSpPr>
        <p:spPr>
          <a:xfrm>
            <a:off x="10371909" y="2216722"/>
            <a:ext cx="172547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https://brpo.by/</a:t>
            </a:r>
            <a:endParaRPr lang="x-none" dirty="0"/>
          </a:p>
        </p:txBody>
      </p:sp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id="{C0263C0F-7925-46D2-855D-1D918B827EA3}"/>
              </a:ext>
            </a:extLst>
          </p:cNvPr>
          <p:cNvSpPr/>
          <p:nvPr/>
        </p:nvSpPr>
        <p:spPr>
          <a:xfrm rot="3489959">
            <a:off x="9936480" y="2760617"/>
            <a:ext cx="1140823" cy="1776549"/>
          </a:xfrm>
          <a:prstGeom prst="curvedLef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15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40DA66A-DC01-4BC1-B397-0F74ED65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27" y="1148170"/>
            <a:ext cx="9715500" cy="546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99D153-07AB-4722-880A-DC32F4190E37}"/>
              </a:ext>
            </a:extLst>
          </p:cNvPr>
          <p:cNvSpPr/>
          <p:nvPr/>
        </p:nvSpPr>
        <p:spPr>
          <a:xfrm>
            <a:off x="2676828" y="320857"/>
            <a:ext cx="862127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9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поздравил с днем рождения ОО «БРПО»? </a:t>
            </a:r>
            <a:endParaRPr lang="x-none" sz="29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1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F9948F0-43CB-42BE-9FBD-0D7073123450}"/>
              </a:ext>
            </a:extLst>
          </p:cNvPr>
          <p:cNvSpPr/>
          <p:nvPr/>
        </p:nvSpPr>
        <p:spPr>
          <a:xfrm>
            <a:off x="3181452" y="228797"/>
            <a:ext cx="6874126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>
              <a:lnSpc>
                <a:spcPct val="107000"/>
              </a:lnSpc>
              <a:spcAft>
                <a:spcPts val="0"/>
              </a:spcAft>
            </a:pPr>
            <a:r>
              <a:rPr lang="ru-RU" sz="4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«Помощь другу»</a:t>
            </a:r>
            <a:endParaRPr lang="x-none" sz="4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C1DDDC-4FE2-4C5A-A9C3-E6DB38913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r="1880"/>
          <a:stretch/>
        </p:blipFill>
        <p:spPr>
          <a:xfrm>
            <a:off x="1662656" y="2664823"/>
            <a:ext cx="2308453" cy="38479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C676D87-B4A5-4B24-AE28-19538DD03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714" t="17904" r="29357" b="16699"/>
          <a:stretch/>
        </p:blipFill>
        <p:spPr>
          <a:xfrm rot="20992726">
            <a:off x="3707574" y="1254815"/>
            <a:ext cx="1884449" cy="267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218578-F92E-4CBB-AD54-6A9D9A2FFF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357" t="22095" r="29287" b="9333"/>
          <a:stretch/>
        </p:blipFill>
        <p:spPr>
          <a:xfrm rot="940964">
            <a:off x="5725652" y="1768662"/>
            <a:ext cx="2116091" cy="3096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17C86F-E331-4ED6-AF98-9C3FB1C24C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714" t="27048" r="29215" b="6794"/>
          <a:stretch/>
        </p:blipFill>
        <p:spPr>
          <a:xfrm rot="20663951">
            <a:off x="7539036" y="3866170"/>
            <a:ext cx="1909712" cy="262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CA2A8E-EEF9-45FC-883B-27CB997968C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2918"/>
          <a:stretch/>
        </p:blipFill>
        <p:spPr>
          <a:xfrm>
            <a:off x="9062372" y="1034006"/>
            <a:ext cx="2701425" cy="47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9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гры с мячом для детей с 1 до 7 лет">
            <a:extLst>
              <a:ext uri="{FF2B5EF4-FFF2-40B4-BE49-F238E27FC236}">
                <a16:creationId xmlns:a16="http://schemas.microsoft.com/office/drawing/2014/main" id="{69F25591-71EF-47EC-AFE6-FB076B538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357" y="2666522"/>
            <a:ext cx="7053943" cy="39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B969F5-0CEE-49E0-BD4F-EC9D9DB356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2918"/>
          <a:stretch/>
        </p:blipFill>
        <p:spPr>
          <a:xfrm>
            <a:off x="9680968" y="154441"/>
            <a:ext cx="2511032" cy="44523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C1DDDC-4FE2-4C5A-A9C3-E6DB38913D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r="1880"/>
          <a:stretch/>
        </p:blipFill>
        <p:spPr>
          <a:xfrm>
            <a:off x="1331730" y="3213463"/>
            <a:ext cx="2308453" cy="38479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115F3C-838C-47BB-82FB-17D30E41A986}"/>
              </a:ext>
            </a:extLst>
          </p:cNvPr>
          <p:cNvSpPr/>
          <p:nvPr/>
        </p:nvSpPr>
        <p:spPr>
          <a:xfrm>
            <a:off x="2285610" y="94695"/>
            <a:ext cx="2430474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x-none" sz="4000" dirty="0">
              <a:solidFill>
                <a:srgbClr val="00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058B73-8287-4E3F-A271-EF976F15A6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714" t="17904" r="29357" b="16699"/>
          <a:stretch/>
        </p:blipFill>
        <p:spPr>
          <a:xfrm rot="20992726">
            <a:off x="3103029" y="1504878"/>
            <a:ext cx="1884449" cy="267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9BAFC-EEAB-47A6-A9AF-A37C3A1661CD}"/>
              </a:ext>
            </a:extLst>
          </p:cNvPr>
          <p:cNvSpPr/>
          <p:nvPr/>
        </p:nvSpPr>
        <p:spPr>
          <a:xfrm>
            <a:off x="3004458" y="761395"/>
            <a:ext cx="6966856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игры с первоклассниками</a:t>
            </a:r>
            <a:endParaRPr lang="x-none" sz="28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0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B969F5-0CEE-49E0-BD4F-EC9D9DB35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2918"/>
          <a:stretch/>
        </p:blipFill>
        <p:spPr>
          <a:xfrm>
            <a:off x="9355281" y="2098765"/>
            <a:ext cx="2619005" cy="46438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C1DDDC-4FE2-4C5A-A9C3-E6DB38913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r="1880"/>
          <a:stretch/>
        </p:blipFill>
        <p:spPr>
          <a:xfrm>
            <a:off x="1798676" y="933935"/>
            <a:ext cx="2308453" cy="38479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115F3C-838C-47BB-82FB-17D30E41A986}"/>
              </a:ext>
            </a:extLst>
          </p:cNvPr>
          <p:cNvSpPr/>
          <p:nvPr/>
        </p:nvSpPr>
        <p:spPr>
          <a:xfrm>
            <a:off x="2285610" y="94695"/>
            <a:ext cx="2430474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x-none" sz="4000" dirty="0">
              <a:solidFill>
                <a:srgbClr val="00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9BAFC-EEAB-47A6-A9AF-A37C3A1661CD}"/>
              </a:ext>
            </a:extLst>
          </p:cNvPr>
          <p:cNvSpPr/>
          <p:nvPr/>
        </p:nvSpPr>
        <p:spPr>
          <a:xfrm>
            <a:off x="4168542" y="1133418"/>
            <a:ext cx="6096000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Подготовить небольшую сценку</a:t>
            </a:r>
            <a:endParaRPr lang="x-none" sz="28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Дети поют на сцене | Премиум вектор">
            <a:extLst>
              <a:ext uri="{FF2B5EF4-FFF2-40B4-BE49-F238E27FC236}">
                <a16:creationId xmlns:a16="http://schemas.microsoft.com/office/drawing/2014/main" id="{7162B0CA-E9C6-475D-B739-9C2B75E02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51" y="2011674"/>
            <a:ext cx="5332639" cy="4557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E4096A-94FA-48CD-B30B-CFD0D680B0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357" t="22095" r="29287" b="9333"/>
          <a:stretch/>
        </p:blipFill>
        <p:spPr>
          <a:xfrm rot="20095103">
            <a:off x="2829889" y="4289896"/>
            <a:ext cx="1635291" cy="239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15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B969F5-0CEE-49E0-BD4F-EC9D9DB356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2918"/>
          <a:stretch/>
        </p:blipFill>
        <p:spPr>
          <a:xfrm>
            <a:off x="9355281" y="2098765"/>
            <a:ext cx="2619005" cy="46438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C1DDDC-4FE2-4C5A-A9C3-E6DB38913D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r="1880"/>
          <a:stretch/>
        </p:blipFill>
        <p:spPr>
          <a:xfrm>
            <a:off x="1798676" y="933935"/>
            <a:ext cx="2308453" cy="384796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115F3C-838C-47BB-82FB-17D30E41A986}"/>
              </a:ext>
            </a:extLst>
          </p:cNvPr>
          <p:cNvSpPr/>
          <p:nvPr/>
        </p:nvSpPr>
        <p:spPr>
          <a:xfrm>
            <a:off x="2285610" y="94695"/>
            <a:ext cx="2430474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x-none" sz="4000" dirty="0">
              <a:solidFill>
                <a:srgbClr val="00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89BAFC-EEAB-47A6-A9AF-A37C3A1661CD}"/>
              </a:ext>
            </a:extLst>
          </p:cNvPr>
          <p:cNvSpPr/>
          <p:nvPr/>
        </p:nvSpPr>
        <p:spPr>
          <a:xfrm>
            <a:off x="4168542" y="1133418"/>
            <a:ext cx="6096000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Составить мини-кроссворд на тему «Пионерское поручение»</a:t>
            </a:r>
            <a:endParaRPr lang="x-none" sz="2800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514C79-8366-4C1D-9EE2-1B2BB56368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14" t="27048" r="29215" b="6794"/>
          <a:stretch/>
        </p:blipFill>
        <p:spPr>
          <a:xfrm>
            <a:off x="4925424" y="2445293"/>
            <a:ext cx="2987263" cy="4106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71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115F3C-838C-47BB-82FB-17D30E41A986}"/>
              </a:ext>
            </a:extLst>
          </p:cNvPr>
          <p:cNvSpPr/>
          <p:nvPr/>
        </p:nvSpPr>
        <p:spPr>
          <a:xfrm>
            <a:off x="3835123" y="556250"/>
            <a:ext cx="4957191" cy="718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Копилка добрых дел</a:t>
            </a:r>
            <a:endParaRPr lang="x-none" sz="4000" dirty="0">
              <a:solidFill>
                <a:srgbClr val="0033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853A6C-A066-42D2-BE10-2A8E0AF02E8C}"/>
              </a:ext>
            </a:extLst>
          </p:cNvPr>
          <p:cNvSpPr/>
          <p:nvPr/>
        </p:nvSpPr>
        <p:spPr>
          <a:xfrm>
            <a:off x="4833260" y="1428508"/>
            <a:ext cx="694073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spc="-25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коллекция ваших хороших поступков, помогающих окружающим, улучшающих жизнь школы, города и страны</a:t>
            </a:r>
            <a:endParaRPr lang="x-none" b="1" dirty="0">
              <a:solidFill>
                <a:srgbClr val="003300"/>
              </a:solidFill>
            </a:endParaRPr>
          </a:p>
        </p:txBody>
      </p:sp>
      <p:pic>
        <p:nvPicPr>
          <p:cNvPr id="1026" name="Picture 2" descr="Областная акция &quot;Копилка Добрых Дел&quot; продолжает свою работу!">
            <a:extLst>
              <a:ext uri="{FF2B5EF4-FFF2-40B4-BE49-F238E27FC236}">
                <a16:creationId xmlns:a16="http://schemas.microsoft.com/office/drawing/2014/main" id="{C7AECCB6-86CF-44E6-AD48-831B13AD2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49" y="264744"/>
            <a:ext cx="1608908" cy="114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Пнг Раскрытая тетрадь 28 фото">
            <a:extLst>
              <a:ext uri="{FF2B5EF4-FFF2-40B4-BE49-F238E27FC236}">
                <a16:creationId xmlns:a16="http://schemas.microsoft.com/office/drawing/2014/main" id="{3E985176-0B33-4618-9ADF-21312295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23" y="2307267"/>
            <a:ext cx="5365387" cy="419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11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1609</TotalTime>
  <Words>101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Государственное учреждение образования  «Академия образования»  Программа тематических занятий «Я. Моя семья. Моя Родина»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Конституции Республики Беларусь</dc:title>
  <dc:creator>В.Н. Ковалева</dc:creator>
  <cp:lastModifiedBy>User</cp:lastModifiedBy>
  <cp:revision>204</cp:revision>
  <dcterms:created xsi:type="dcterms:W3CDTF">2025-02-21T08:43:24Z</dcterms:created>
  <dcterms:modified xsi:type="dcterms:W3CDTF">2025-10-09T06:08:20Z</dcterms:modified>
</cp:coreProperties>
</file>