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2" r:id="rId4"/>
    <p:sldId id="264" r:id="rId5"/>
    <p:sldId id="268" r:id="rId6"/>
    <p:sldId id="270" r:id="rId7"/>
    <p:sldId id="271" r:id="rId8"/>
    <p:sldId id="269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DA4FC-A397-4E76-A1C7-24CF5C242FA2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73C537-EC0B-4CC2-9AF8-4AE8FEAF4781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Консультативно-совещательный орган</a:t>
          </a:r>
          <a:endParaRPr lang="ru-RU" sz="3200" dirty="0"/>
        </a:p>
      </dgm:t>
    </dgm:pt>
    <dgm:pt modelId="{7507F52A-677E-4CE8-9951-9D441AD5029D}" type="parTrans" cxnId="{FC2EFCA9-167C-48DD-A349-C4094C56876A}">
      <dgm:prSet/>
      <dgm:spPr/>
      <dgm:t>
        <a:bodyPr/>
        <a:lstStyle/>
        <a:p>
          <a:endParaRPr lang="ru-RU"/>
        </a:p>
      </dgm:t>
    </dgm:pt>
    <dgm:pt modelId="{EBA32A42-D86D-483B-A11E-B2F8E85AA039}" type="sibTrans" cxnId="{FC2EFCA9-167C-48DD-A349-C4094C56876A}">
      <dgm:prSet/>
      <dgm:spPr/>
      <dgm:t>
        <a:bodyPr/>
        <a:lstStyle/>
        <a:p>
          <a:endParaRPr lang="ru-RU"/>
        </a:p>
      </dgm:t>
    </dgm:pt>
    <dgm:pt modelId="{0B8A67EC-5474-42D0-B44A-327BB75DD44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молодежи в возрасте от 18 до 31 года, граждане Республики Беларусь</a:t>
          </a:r>
          <a:endParaRPr lang="ru-RU" dirty="0"/>
        </a:p>
      </dgm:t>
    </dgm:pt>
    <dgm:pt modelId="{76A68688-65F9-4029-96F6-813F19074315}" type="parTrans" cxnId="{FEDD7A6F-568A-46A4-AC33-EBCD14B6FD83}">
      <dgm:prSet/>
      <dgm:spPr/>
      <dgm:t>
        <a:bodyPr/>
        <a:lstStyle/>
        <a:p>
          <a:endParaRPr lang="ru-RU"/>
        </a:p>
      </dgm:t>
    </dgm:pt>
    <dgm:pt modelId="{A489C444-3D84-43E4-8272-6F54CF510494}" type="sibTrans" cxnId="{FEDD7A6F-568A-46A4-AC33-EBCD14B6FD83}">
      <dgm:prSet/>
      <dgm:spPr/>
      <dgm:t>
        <a:bodyPr/>
        <a:lstStyle/>
        <a:p>
          <a:endParaRPr lang="ru-RU"/>
        </a:p>
      </dgm:t>
    </dgm:pt>
    <dgm:pt modelId="{2E397F34-4E0A-43BD-B0B9-E2EF796AF97F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Действует на общественных началах</a:t>
          </a:r>
          <a:endParaRPr lang="ru-RU" sz="3200" dirty="0"/>
        </a:p>
      </dgm:t>
    </dgm:pt>
    <dgm:pt modelId="{B3955CF0-F8AF-483C-8265-AB4F801CD1A6}" type="parTrans" cxnId="{723FC241-54AB-496D-A9E4-F6D76B14C94F}">
      <dgm:prSet/>
      <dgm:spPr/>
      <dgm:t>
        <a:bodyPr/>
        <a:lstStyle/>
        <a:p>
          <a:endParaRPr lang="ru-RU"/>
        </a:p>
      </dgm:t>
    </dgm:pt>
    <dgm:pt modelId="{A961C545-69E3-4284-B22F-7B685C5EAD1F}" type="sibTrans" cxnId="{723FC241-54AB-496D-A9E4-F6D76B14C94F}">
      <dgm:prSet/>
      <dgm:spPr/>
      <dgm:t>
        <a:bodyPr/>
        <a:lstStyle/>
        <a:p>
          <a:endParaRPr lang="ru-RU"/>
        </a:p>
      </dgm:t>
    </dgm:pt>
    <dgm:pt modelId="{2E6521E4-A2F9-4874-8EF2-0C84BA0C57F3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Срок полномочий — два года</a:t>
          </a:r>
          <a:endParaRPr lang="ru-RU" sz="3200" dirty="0"/>
        </a:p>
      </dgm:t>
    </dgm:pt>
    <dgm:pt modelId="{3980ED9F-9CE9-401E-BF98-AFA47F1A25C9}" type="parTrans" cxnId="{7AFEAE41-6DE5-46B5-89D1-1B2C42C74E23}">
      <dgm:prSet/>
      <dgm:spPr/>
      <dgm:t>
        <a:bodyPr/>
        <a:lstStyle/>
        <a:p>
          <a:endParaRPr lang="ru-RU"/>
        </a:p>
      </dgm:t>
    </dgm:pt>
    <dgm:pt modelId="{B785013C-EEB9-44AB-A642-A5BFB252E727}" type="sibTrans" cxnId="{7AFEAE41-6DE5-46B5-89D1-1B2C42C74E23}">
      <dgm:prSet/>
      <dgm:spPr/>
      <dgm:t>
        <a:bodyPr/>
        <a:lstStyle/>
        <a:p>
          <a:endParaRPr lang="ru-RU"/>
        </a:p>
      </dgm:t>
    </dgm:pt>
    <dgm:pt modelId="{E2FAA2CB-0CB3-4168-9360-725DBB02142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E6719-ECA7-4861-9752-250D4AA647E5}" type="sibTrans" cxnId="{0383AFC1-F162-4CD7-B8FE-E4ADEDD2ADC6}">
      <dgm:prSet/>
      <dgm:spPr/>
      <dgm:t>
        <a:bodyPr/>
        <a:lstStyle/>
        <a:p>
          <a:endParaRPr lang="ru-RU"/>
        </a:p>
      </dgm:t>
    </dgm:pt>
    <dgm:pt modelId="{96FFD72B-7FF2-4BB3-8BA3-1796C7ADEE04}" type="parTrans" cxnId="{0383AFC1-F162-4CD7-B8FE-E4ADEDD2ADC6}">
      <dgm:prSet/>
      <dgm:spPr/>
      <dgm:t>
        <a:bodyPr/>
        <a:lstStyle/>
        <a:p>
          <a:endParaRPr lang="ru-RU"/>
        </a:p>
      </dgm:t>
    </dgm:pt>
    <dgm:pt modelId="{019D3CF5-654E-4D84-B6BF-6A92F48A642A}" type="pres">
      <dgm:prSet presAssocID="{43FDA4FC-A397-4E76-A1C7-24CF5C242FA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874BCC-D9DC-4050-9121-A5D3E4F8C72E}" type="pres">
      <dgm:prSet presAssocID="{43FDA4FC-A397-4E76-A1C7-24CF5C242FA2}" presName="matrix" presStyleCnt="0"/>
      <dgm:spPr/>
    </dgm:pt>
    <dgm:pt modelId="{18D43099-AA83-4B3A-A1FF-21F1C32E58D9}" type="pres">
      <dgm:prSet presAssocID="{43FDA4FC-A397-4E76-A1C7-24CF5C242FA2}" presName="tile1" presStyleLbl="node1" presStyleIdx="0" presStyleCnt="4" custLinFactNeighborY="-538"/>
      <dgm:spPr/>
      <dgm:t>
        <a:bodyPr/>
        <a:lstStyle/>
        <a:p>
          <a:endParaRPr lang="ru-RU"/>
        </a:p>
      </dgm:t>
    </dgm:pt>
    <dgm:pt modelId="{44083622-72DC-4EEA-9FFF-B73AFA40B2CE}" type="pres">
      <dgm:prSet presAssocID="{43FDA4FC-A397-4E76-A1C7-24CF5C242FA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B89CA-24D9-4D9D-BFCE-2C607C44FAF6}" type="pres">
      <dgm:prSet presAssocID="{43FDA4FC-A397-4E76-A1C7-24CF5C242FA2}" presName="tile2" presStyleLbl="node1" presStyleIdx="1" presStyleCnt="4" custScaleX="99111" custLinFactNeighborX="-1192" custLinFactNeighborY="-1507"/>
      <dgm:spPr/>
      <dgm:t>
        <a:bodyPr/>
        <a:lstStyle/>
        <a:p>
          <a:endParaRPr lang="ru-RU"/>
        </a:p>
      </dgm:t>
    </dgm:pt>
    <dgm:pt modelId="{5F46AC18-D015-4D40-8D82-31A1EA1D2C86}" type="pres">
      <dgm:prSet presAssocID="{43FDA4FC-A397-4E76-A1C7-24CF5C242FA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C068B-982B-4E6A-9928-5EEA525DF912}" type="pres">
      <dgm:prSet presAssocID="{43FDA4FC-A397-4E76-A1C7-24CF5C242FA2}" presName="tile3" presStyleLbl="node1" presStyleIdx="2" presStyleCnt="4"/>
      <dgm:spPr/>
      <dgm:t>
        <a:bodyPr/>
        <a:lstStyle/>
        <a:p>
          <a:endParaRPr lang="ru-RU"/>
        </a:p>
      </dgm:t>
    </dgm:pt>
    <dgm:pt modelId="{DC23C618-51F2-4335-B3B9-71ABE2BBBC22}" type="pres">
      <dgm:prSet presAssocID="{43FDA4FC-A397-4E76-A1C7-24CF5C242FA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EC57B-C3BC-4424-A628-174BB6DE9F5C}" type="pres">
      <dgm:prSet presAssocID="{43FDA4FC-A397-4E76-A1C7-24CF5C242FA2}" presName="tile4" presStyleLbl="node1" presStyleIdx="3" presStyleCnt="4" custScaleX="99005" custLinFactNeighborX="-970" custLinFactNeighborY="1381"/>
      <dgm:spPr/>
      <dgm:t>
        <a:bodyPr/>
        <a:lstStyle/>
        <a:p>
          <a:endParaRPr lang="ru-RU"/>
        </a:p>
      </dgm:t>
    </dgm:pt>
    <dgm:pt modelId="{B4523AF9-737D-493C-AD4C-225AA64762BE}" type="pres">
      <dgm:prSet presAssocID="{43FDA4FC-A397-4E76-A1C7-24CF5C242FA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70A77-6750-4414-AF6E-D84DBA632099}" type="pres">
      <dgm:prSet presAssocID="{43FDA4FC-A397-4E76-A1C7-24CF5C242FA2}" presName="centerTile" presStyleLbl="fgShp" presStyleIdx="0" presStyleCnt="1" custScaleX="185368" custScaleY="185404" custLinFactNeighborX="56" custLinFactNeighborY="1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FC241-54AB-496D-A9E4-F6D76B14C94F}" srcId="{E2FAA2CB-0CB3-4168-9360-725DBB021420}" destId="{2E397F34-4E0A-43BD-B0B9-E2EF796AF97F}" srcOrd="2" destOrd="0" parTransId="{B3955CF0-F8AF-483C-8265-AB4F801CD1A6}" sibTransId="{A961C545-69E3-4284-B22F-7B685C5EAD1F}"/>
    <dgm:cxn modelId="{9DDFB3AA-595D-4559-B9FF-88DDA669AB9E}" type="presOf" srcId="{2E6521E4-A2F9-4874-8EF2-0C84BA0C57F3}" destId="{B4523AF9-737D-493C-AD4C-225AA64762BE}" srcOrd="1" destOrd="0" presId="urn:microsoft.com/office/officeart/2005/8/layout/matrix1"/>
    <dgm:cxn modelId="{FEDD7A6F-568A-46A4-AC33-EBCD14B6FD83}" srcId="{E2FAA2CB-0CB3-4168-9360-725DBB021420}" destId="{0B8A67EC-5474-42D0-B44A-327BB75DD442}" srcOrd="1" destOrd="0" parTransId="{76A68688-65F9-4029-96F6-813F19074315}" sibTransId="{A489C444-3D84-43E4-8272-6F54CF510494}"/>
    <dgm:cxn modelId="{7AFEAE41-6DE5-46B5-89D1-1B2C42C74E23}" srcId="{E2FAA2CB-0CB3-4168-9360-725DBB021420}" destId="{2E6521E4-A2F9-4874-8EF2-0C84BA0C57F3}" srcOrd="3" destOrd="0" parTransId="{3980ED9F-9CE9-401E-BF98-AFA47F1A25C9}" sibTransId="{B785013C-EEB9-44AB-A642-A5BFB252E727}"/>
    <dgm:cxn modelId="{760C611F-9BA1-44BC-8F97-EE84224557AC}" type="presOf" srcId="{2E397F34-4E0A-43BD-B0B9-E2EF796AF97F}" destId="{12FC068B-982B-4E6A-9928-5EEA525DF912}" srcOrd="0" destOrd="0" presId="urn:microsoft.com/office/officeart/2005/8/layout/matrix1"/>
    <dgm:cxn modelId="{B5C61626-0614-4421-AE77-0937A4A176CA}" type="presOf" srcId="{CB73C537-EC0B-4CC2-9AF8-4AE8FEAF4781}" destId="{44083622-72DC-4EEA-9FFF-B73AFA40B2CE}" srcOrd="1" destOrd="0" presId="urn:microsoft.com/office/officeart/2005/8/layout/matrix1"/>
    <dgm:cxn modelId="{FC2EFCA9-167C-48DD-A349-C4094C56876A}" srcId="{E2FAA2CB-0CB3-4168-9360-725DBB021420}" destId="{CB73C537-EC0B-4CC2-9AF8-4AE8FEAF4781}" srcOrd="0" destOrd="0" parTransId="{7507F52A-677E-4CE8-9951-9D441AD5029D}" sibTransId="{EBA32A42-D86D-483B-A11E-B2F8E85AA039}"/>
    <dgm:cxn modelId="{3D34EFB8-213A-4CFC-82E5-343562528159}" type="presOf" srcId="{CB73C537-EC0B-4CC2-9AF8-4AE8FEAF4781}" destId="{18D43099-AA83-4B3A-A1FF-21F1C32E58D9}" srcOrd="0" destOrd="0" presId="urn:microsoft.com/office/officeart/2005/8/layout/matrix1"/>
    <dgm:cxn modelId="{EFABA8AF-D077-48E1-8EDB-0990FF16524E}" type="presOf" srcId="{2E6521E4-A2F9-4874-8EF2-0C84BA0C57F3}" destId="{43CEC57B-C3BC-4424-A628-174BB6DE9F5C}" srcOrd="0" destOrd="0" presId="urn:microsoft.com/office/officeart/2005/8/layout/matrix1"/>
    <dgm:cxn modelId="{3F2794A1-219C-43EC-B037-A35DE60CB4F9}" type="presOf" srcId="{0B8A67EC-5474-42D0-B44A-327BB75DD442}" destId="{5F46AC18-D015-4D40-8D82-31A1EA1D2C86}" srcOrd="1" destOrd="0" presId="urn:microsoft.com/office/officeart/2005/8/layout/matrix1"/>
    <dgm:cxn modelId="{AF01F0E9-1F05-4FBE-866B-1EB67A1FB2FB}" type="presOf" srcId="{2E397F34-4E0A-43BD-B0B9-E2EF796AF97F}" destId="{DC23C618-51F2-4335-B3B9-71ABE2BBBC22}" srcOrd="1" destOrd="0" presId="urn:microsoft.com/office/officeart/2005/8/layout/matrix1"/>
    <dgm:cxn modelId="{D7B8E20B-DD11-4EFF-8F4F-F84A4D3461B1}" type="presOf" srcId="{0B8A67EC-5474-42D0-B44A-327BB75DD442}" destId="{F08B89CA-24D9-4D9D-BFCE-2C607C44FAF6}" srcOrd="0" destOrd="0" presId="urn:microsoft.com/office/officeart/2005/8/layout/matrix1"/>
    <dgm:cxn modelId="{59E6F2BB-8051-4ABD-A851-6444B5304301}" type="presOf" srcId="{43FDA4FC-A397-4E76-A1C7-24CF5C242FA2}" destId="{019D3CF5-654E-4D84-B6BF-6A92F48A642A}" srcOrd="0" destOrd="0" presId="urn:microsoft.com/office/officeart/2005/8/layout/matrix1"/>
    <dgm:cxn modelId="{970CB8C2-CE96-47F1-B24E-41DCD65D0B4A}" type="presOf" srcId="{E2FAA2CB-0CB3-4168-9360-725DBB021420}" destId="{A0770A77-6750-4414-AF6E-D84DBA632099}" srcOrd="0" destOrd="0" presId="urn:microsoft.com/office/officeart/2005/8/layout/matrix1"/>
    <dgm:cxn modelId="{0383AFC1-F162-4CD7-B8FE-E4ADEDD2ADC6}" srcId="{43FDA4FC-A397-4E76-A1C7-24CF5C242FA2}" destId="{E2FAA2CB-0CB3-4168-9360-725DBB021420}" srcOrd="0" destOrd="0" parTransId="{96FFD72B-7FF2-4BB3-8BA3-1796C7ADEE04}" sibTransId="{49BE6719-ECA7-4861-9752-250D4AA647E5}"/>
    <dgm:cxn modelId="{4FCEDB5E-0E4D-459E-9121-35CAFCB3E69B}" type="presParOf" srcId="{019D3CF5-654E-4D84-B6BF-6A92F48A642A}" destId="{38874BCC-D9DC-4050-9121-A5D3E4F8C72E}" srcOrd="0" destOrd="0" presId="urn:microsoft.com/office/officeart/2005/8/layout/matrix1"/>
    <dgm:cxn modelId="{2189DEF4-79B4-4D77-923D-78DB142067C5}" type="presParOf" srcId="{38874BCC-D9DC-4050-9121-A5D3E4F8C72E}" destId="{18D43099-AA83-4B3A-A1FF-21F1C32E58D9}" srcOrd="0" destOrd="0" presId="urn:microsoft.com/office/officeart/2005/8/layout/matrix1"/>
    <dgm:cxn modelId="{310CD652-516A-48C2-A9B3-A7C830B8414B}" type="presParOf" srcId="{38874BCC-D9DC-4050-9121-A5D3E4F8C72E}" destId="{44083622-72DC-4EEA-9FFF-B73AFA40B2CE}" srcOrd="1" destOrd="0" presId="urn:microsoft.com/office/officeart/2005/8/layout/matrix1"/>
    <dgm:cxn modelId="{04CCC5F2-6413-4A7A-AFDA-BDABC55069EA}" type="presParOf" srcId="{38874BCC-D9DC-4050-9121-A5D3E4F8C72E}" destId="{F08B89CA-24D9-4D9D-BFCE-2C607C44FAF6}" srcOrd="2" destOrd="0" presId="urn:microsoft.com/office/officeart/2005/8/layout/matrix1"/>
    <dgm:cxn modelId="{0E7DA1E8-0380-488F-9A85-5DBD06A7E1C8}" type="presParOf" srcId="{38874BCC-D9DC-4050-9121-A5D3E4F8C72E}" destId="{5F46AC18-D015-4D40-8D82-31A1EA1D2C86}" srcOrd="3" destOrd="0" presId="urn:microsoft.com/office/officeart/2005/8/layout/matrix1"/>
    <dgm:cxn modelId="{C7402EEB-3F5C-45A7-A13A-64D942E52545}" type="presParOf" srcId="{38874BCC-D9DC-4050-9121-A5D3E4F8C72E}" destId="{12FC068B-982B-4E6A-9928-5EEA525DF912}" srcOrd="4" destOrd="0" presId="urn:microsoft.com/office/officeart/2005/8/layout/matrix1"/>
    <dgm:cxn modelId="{8DD257E4-7183-4166-A48C-0597AA251401}" type="presParOf" srcId="{38874BCC-D9DC-4050-9121-A5D3E4F8C72E}" destId="{DC23C618-51F2-4335-B3B9-71ABE2BBBC22}" srcOrd="5" destOrd="0" presId="urn:microsoft.com/office/officeart/2005/8/layout/matrix1"/>
    <dgm:cxn modelId="{15F64A18-57AF-4A96-AF9A-869FA14AB354}" type="presParOf" srcId="{38874BCC-D9DC-4050-9121-A5D3E4F8C72E}" destId="{43CEC57B-C3BC-4424-A628-174BB6DE9F5C}" srcOrd="6" destOrd="0" presId="urn:microsoft.com/office/officeart/2005/8/layout/matrix1"/>
    <dgm:cxn modelId="{4C0F57BA-E07F-4459-BB4B-B8BDA168CB2E}" type="presParOf" srcId="{38874BCC-D9DC-4050-9121-A5D3E4F8C72E}" destId="{B4523AF9-737D-493C-AD4C-225AA64762BE}" srcOrd="7" destOrd="0" presId="urn:microsoft.com/office/officeart/2005/8/layout/matrix1"/>
    <dgm:cxn modelId="{F6D3F8D3-0858-4DE1-B642-C0CEA8E0594B}" type="presParOf" srcId="{019D3CF5-654E-4D84-B6BF-6A92F48A642A}" destId="{A0770A77-6750-4414-AF6E-D84DBA6320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43099-AA83-4B3A-A1FF-21F1C32E58D9}">
      <dsp:nvSpPr>
        <dsp:cNvPr id="0" name=""/>
        <dsp:cNvSpPr/>
      </dsp:nvSpPr>
      <dsp:spPr>
        <a:xfrm rot="16200000">
          <a:off x="787544" y="-777100"/>
          <a:ext cx="3144850" cy="469905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Консультативно-совещательный орган</a:t>
          </a:r>
          <a:endParaRPr lang="ru-RU" sz="3200" kern="1200" dirty="0"/>
        </a:p>
      </dsp:txBody>
      <dsp:txXfrm rot="5400000">
        <a:off x="10443" y="1"/>
        <a:ext cx="4699051" cy="2358637"/>
      </dsp:txXfrm>
    </dsp:sp>
    <dsp:sp modelId="{F08B89CA-24D9-4D9D-BFCE-2C607C44FAF6}">
      <dsp:nvSpPr>
        <dsp:cNvPr id="0" name=""/>
        <dsp:cNvSpPr/>
      </dsp:nvSpPr>
      <dsp:spPr>
        <a:xfrm>
          <a:off x="4674369" y="0"/>
          <a:ext cx="4657276" cy="314485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молодежи в возрасте от 18 до 31 года, граждане Республики Беларусь</a:t>
          </a:r>
          <a:endParaRPr lang="ru-RU" sz="3200" kern="1200" dirty="0"/>
        </a:p>
      </dsp:txBody>
      <dsp:txXfrm>
        <a:off x="4674369" y="0"/>
        <a:ext cx="4657276" cy="2358637"/>
      </dsp:txXfrm>
    </dsp:sp>
    <dsp:sp modelId="{12FC068B-982B-4E6A-9928-5EEA525DF912}">
      <dsp:nvSpPr>
        <dsp:cNvPr id="0" name=""/>
        <dsp:cNvSpPr/>
      </dsp:nvSpPr>
      <dsp:spPr>
        <a:xfrm rot="10800000">
          <a:off x="10443" y="3144850"/>
          <a:ext cx="4699051" cy="314485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Действует на общественных началах</a:t>
          </a:r>
          <a:endParaRPr lang="ru-RU" sz="3200" kern="1200" dirty="0"/>
        </a:p>
      </dsp:txBody>
      <dsp:txXfrm rot="10800000">
        <a:off x="10443" y="3931063"/>
        <a:ext cx="4699051" cy="2358637"/>
      </dsp:txXfrm>
    </dsp:sp>
    <dsp:sp modelId="{43CEC57B-C3BC-4424-A628-174BB6DE9F5C}">
      <dsp:nvSpPr>
        <dsp:cNvPr id="0" name=""/>
        <dsp:cNvSpPr/>
      </dsp:nvSpPr>
      <dsp:spPr>
        <a:xfrm rot="5400000">
          <a:off x="5441014" y="2391127"/>
          <a:ext cx="3144850" cy="465229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Срок полномочий — два года</a:t>
          </a:r>
          <a:endParaRPr lang="ru-RU" sz="3200" kern="1200" dirty="0"/>
        </a:p>
      </dsp:txBody>
      <dsp:txXfrm rot="-5400000">
        <a:off x="4687292" y="3931063"/>
        <a:ext cx="4652295" cy="2358637"/>
      </dsp:txXfrm>
    </dsp:sp>
    <dsp:sp modelId="{A0770A77-6750-4414-AF6E-D84DBA632099}">
      <dsp:nvSpPr>
        <dsp:cNvPr id="0" name=""/>
        <dsp:cNvSpPr/>
      </dsp:nvSpPr>
      <dsp:spPr>
        <a:xfrm>
          <a:off x="2087469" y="1689964"/>
          <a:ext cx="5226322" cy="291533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9784" y="1832279"/>
        <a:ext cx="4941692" cy="2630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36" y="1793372"/>
            <a:ext cx="7788954" cy="3541986"/>
          </a:xfrm>
        </p:spPr>
        <p:txBody>
          <a:bodyPr>
            <a:normAutofit/>
          </a:bodyPr>
          <a:lstStyle/>
          <a:p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советы при Национальном собрании Республики Беларусь»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087120" y="99113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137218"/>
            <a:ext cx="4762500" cy="46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632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2090081" y="-241737"/>
            <a:ext cx="6570821" cy="92052"/>
          </a:xfrm>
        </p:spPr>
        <p:txBody>
          <a:bodyPr>
            <a:normAutofit fontScale="90000"/>
          </a:bodyPr>
          <a:lstStyle/>
          <a:p>
            <a:pPr algn="l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7459" y="1747836"/>
            <a:ext cx="6858000" cy="3362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4769" y="528665"/>
            <a:ext cx="9397727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2020 году был создан 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Молодёжный совет (парламент) </a:t>
            </a: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при Национальном собрании Республики Беларусь</a:t>
            </a:r>
            <a:r>
              <a:rPr lang="ru-RU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Его 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цель </a:t>
            </a:r>
            <a:r>
              <a:rPr lang="ru-RU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– содействие </a:t>
            </a: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деятельности Национального собрания в области законодательного регулирования прав и законных интересов </a:t>
            </a:r>
            <a:r>
              <a:rPr lang="ru-RU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молодёжи.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В 2025 году Молодёжный совет (парламент) реорганизовали: были созданы 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Молодёжный совет при Совете Республики</a:t>
            </a: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Молодёжный </a:t>
            </a:r>
            <a:r>
              <a:rPr lang="ru-RU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совет при Палате </a:t>
            </a:r>
            <a:r>
              <a:rPr lang="ru-RU" sz="28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представителей.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Молодёжный </a:t>
            </a:r>
            <a:r>
              <a:rPr lang="ru-RU" sz="2800" dirty="0">
                <a:latin typeface="Times New Roman" panose="02020603050405020304" pitchFamily="18" charset="0"/>
                <a:ea typeface="Arial" panose="020B0604020202020204" pitchFamily="34" charset="0"/>
              </a:rPr>
              <a:t>совет при Совете Республики является правопреемником Молодёжного совета (парламента).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1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827" y="-120541"/>
            <a:ext cx="9144000" cy="1651275"/>
          </a:xfrm>
        </p:spPr>
        <p:txBody>
          <a:bodyPr>
            <a:normAutofit/>
          </a:bodyPr>
          <a:lstStyle/>
          <a:p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827" y="1925279"/>
            <a:ext cx="4292549" cy="4658712"/>
          </a:xfrm>
        </p:spPr>
        <p:txBody>
          <a:bodyPr>
            <a:normAutofit/>
          </a:bodyPr>
          <a:lstStyle/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7459" y="1747836"/>
            <a:ext cx="6858000" cy="336232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7110605"/>
              </p:ext>
            </p:extLst>
          </p:nvPr>
        </p:nvGraphicFramePr>
        <p:xfrm>
          <a:off x="2215827" y="294290"/>
          <a:ext cx="9398103" cy="628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018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89" y="0"/>
            <a:ext cx="7030917" cy="1827012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Молодежного совета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содействие законодательной деятельности в области обеспечения прав и законных интересов молодежи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89" y="1808560"/>
            <a:ext cx="10671711" cy="51850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Молодежного совета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разработке проектов нормативных правовых актов, 	затрагивающих права и законные интересы молодежи;</a:t>
            </a:r>
            <a:endParaRPr lang="ru-RU" sz="2600" dirty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формировании и реализации государственной молодежной 	политики;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работе по созданию условий для эффективной реализации 	потенциала молодежи;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разработке и реализации государственных программ 	(подпрограмм) в сфере государственной молодежной политики;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существующих проблем в молодежной среде и выработка предложений по их решению;</a:t>
            </a:r>
          </a:p>
          <a:p>
            <a:pPr lvl="0" algn="l">
              <a:spcAft>
                <a:spcPts val="0"/>
              </a:spcAft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8" b="26230"/>
          <a:stretch/>
        </p:blipFill>
        <p:spPr>
          <a:xfrm rot="16200000">
            <a:off x="-2668855" y="2627555"/>
            <a:ext cx="6858000" cy="1602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07" y="100920"/>
            <a:ext cx="3565484" cy="198012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7681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949" y="292230"/>
            <a:ext cx="5939576" cy="86390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Молодежного совета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156" y="825062"/>
            <a:ext cx="10767224" cy="6311461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консультативно-совещательных органов при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местного управления и самоуправления;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молодежи к парламентской деятельности, формирование правовой и политической культуры молодежи;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международного молодежного сотрудничества, участие в работе международных парламентских структур и их органов;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членов Совета Республики Национального собрания Республики Беларусь с молодежью, молодежными общественными объединениями;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молодежными общественными организациями (объединениями) в рамках реализации государственной молодежной политики;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молодежной кадровой политики;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информационно-аналитических материалов о деятельности органов молодежного парламентаризма.</a:t>
            </a: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000" dirty="0"/>
          </a:p>
          <a:p>
            <a:pPr algn="l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1" b="26981"/>
          <a:stretch/>
        </p:blipFill>
        <p:spPr>
          <a:xfrm rot="16200000">
            <a:off x="-2661742" y="2640720"/>
            <a:ext cx="6858000" cy="1576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117" y="29472"/>
            <a:ext cx="3381147" cy="19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351" y="165107"/>
            <a:ext cx="6570821" cy="8588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Молодежного совета имеет право: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7459" y="1747836"/>
            <a:ext cx="6858000" cy="3362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4906" y="1020859"/>
            <a:ext cx="10884032" cy="590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выдвигать кандидатов, избирать и быть избранным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органы Молодежного совета;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участвовать в подготовке, обсуждении и принятии решений Молодежного совета;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вносить вопросы и предложения на рассмотрение президиума, комиссий, рабочих групп Молодежного совета, участвовать в подготовке к их рассмотрению, обсуждении и принятии по ним решений;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участие с правом совещательного голоса в заседаниях комиссий, в состав которых он не входит, вносить предложения по обсуждаемым на них вопросам;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излагать свою позицию на заседании Молодежного совета или сообщать о ней в письменной форме председательствующему в случае несогласия с решением Молодежного совета;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обращаться по вопросам, связанным с деятельностью Молодежного совета, в органы Молодежного совета;</a:t>
            </a: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получать информацию о деятельности Молодежного совета от его органов.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902" y="33375"/>
            <a:ext cx="338357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81" y="-149686"/>
            <a:ext cx="6570821" cy="8588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Молодежного совета обязан: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7459" y="1747836"/>
            <a:ext cx="6858000" cy="3362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902" y="33375"/>
            <a:ext cx="3383573" cy="1908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0080" y="1155279"/>
            <a:ext cx="8924761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  <a:t>действовать в соответствии с Положением</a:t>
            </a:r>
            <a:b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  <a:t>и Регламентом Молодежного совета;</a:t>
            </a:r>
            <a:endParaRPr 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  <a:t>участвовать в реализации цели и задач Молодежного совета;</a:t>
            </a:r>
            <a:endParaRPr 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  <a:t>присутствовать на заседаниях Молодежного совета, принимать участие в работе его комиссий, рабочих групп;</a:t>
            </a:r>
            <a:endParaRPr 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  <a:t>своевременно и качественно выполнять решения Молодежного совета, решения и поручения его органов;</a:t>
            </a:r>
            <a:endParaRPr 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  <a:t>содействовать повышению авторитета Молодежного совета;</a:t>
            </a:r>
            <a:endParaRPr 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</a:rPr>
              <a:t>не совершать действий, порочащих и (или) дискредитирующих молодежное парламентское движение.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805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9" y="-1"/>
            <a:ext cx="122027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727" y="10508"/>
            <a:ext cx="9144000" cy="106154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комиссии, действующие в Молодежном совете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26477" r="-314" b="26171"/>
          <a:stretch/>
        </p:blipFill>
        <p:spPr>
          <a:xfrm rot="16200000">
            <a:off x="-2643691" y="2632932"/>
            <a:ext cx="6858000" cy="1592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8953" y="2974428"/>
            <a:ext cx="14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02" y="2896813"/>
            <a:ext cx="3566469" cy="197527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581377" y="1256662"/>
            <a:ext cx="2355137" cy="1355384"/>
            <a:chOff x="1596753" y="1516248"/>
            <a:chExt cx="2355137" cy="135538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596753" y="1516248"/>
              <a:ext cx="2355137" cy="13553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2776" y="1590957"/>
              <a:ext cx="2123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международным делам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249171" y="1250572"/>
            <a:ext cx="2416048" cy="1389218"/>
            <a:chOff x="4449459" y="1439917"/>
            <a:chExt cx="2416048" cy="138921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9459" y="1439917"/>
              <a:ext cx="2416048" cy="13624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536803" y="1536473"/>
              <a:ext cx="226928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по социальной политике и здравоохранению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942983" y="1261934"/>
            <a:ext cx="2390030" cy="1642188"/>
            <a:chOff x="7363076" y="1439917"/>
            <a:chExt cx="2390030" cy="164218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3076" y="1439917"/>
              <a:ext cx="2390030" cy="13478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68402" y="1481667"/>
              <a:ext cx="2381273" cy="16004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по вопросам культуры и межнациональных отношений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610777" y="1240169"/>
            <a:ext cx="2428625" cy="1369568"/>
            <a:chOff x="10005065" y="1453763"/>
            <a:chExt cx="2428625" cy="136956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5065" y="1453763"/>
              <a:ext cx="2428625" cy="13695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207814" y="1530669"/>
              <a:ext cx="194132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по вопросам спорта и туризма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722068" y="3001171"/>
            <a:ext cx="2904330" cy="1927616"/>
            <a:chOff x="1612840" y="3254964"/>
            <a:chExt cx="2904330" cy="1927616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2840" y="3254964"/>
              <a:ext cx="2904330" cy="16231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47315" y="3274365"/>
              <a:ext cx="272831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по региональной политике и взаимодействию с органами местного самоуправления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062097" y="3030841"/>
            <a:ext cx="2977305" cy="1714528"/>
            <a:chOff x="9501487" y="3315828"/>
            <a:chExt cx="2977305" cy="171452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0865" y="3315828"/>
              <a:ext cx="2912825" cy="16041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501487" y="3429918"/>
              <a:ext cx="297730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по вопросам экологии, волонтерскому движению и устойчивому развитию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522339" y="5174084"/>
            <a:ext cx="2636743" cy="1620598"/>
            <a:chOff x="1641443" y="5354959"/>
            <a:chExt cx="2636743" cy="162059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1512" y="5354959"/>
              <a:ext cx="2516608" cy="137171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41443" y="5375119"/>
              <a:ext cx="263674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по экономике, инновационному развитию и </a:t>
              </a:r>
              <a:r>
                <a:rPr lang="ru-RU" sz="2000" b="1" spc="-50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предпринимательству</a:t>
              </a:r>
              <a:endParaRPr lang="ru-RU" sz="2000" b="1" spc="-50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310632" y="5214484"/>
            <a:ext cx="2426418" cy="1432085"/>
            <a:chOff x="4718990" y="5389584"/>
            <a:chExt cx="2426418" cy="143208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8990" y="5389584"/>
              <a:ext cx="2426418" cy="137171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860143" y="5529007"/>
              <a:ext cx="21441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по вопросам науки и образования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879860" y="5216934"/>
            <a:ext cx="2546907" cy="1409222"/>
            <a:chOff x="7252930" y="5405193"/>
            <a:chExt cx="2546907" cy="140922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1529" y="5405193"/>
              <a:ext cx="2426418" cy="137171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252930" y="5521753"/>
              <a:ext cx="254690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по вопросам </a:t>
              </a:r>
              <a:r>
                <a:rPr lang="ru-RU" sz="2000" b="1" spc="-50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агропромышленного</a:t>
              </a: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комплекса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468840" y="5175492"/>
            <a:ext cx="2630695" cy="1637941"/>
            <a:chOff x="9884068" y="5354957"/>
            <a:chExt cx="2630695" cy="1637941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213" y="5354957"/>
              <a:ext cx="2510579" cy="137171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884068" y="5392460"/>
              <a:ext cx="263069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по информационной политике,</a:t>
              </a:r>
              <a:b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</a:br>
              <a:r>
                <a:rPr lang="ru-RU" sz="2000" b="1" spc="-50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технологиям и связям </a:t>
              </a: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с общественностью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0785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928" y="-51849"/>
            <a:ext cx="8050925" cy="77119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Молодежного совета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6" b="26981"/>
          <a:stretch/>
        </p:blipFill>
        <p:spPr>
          <a:xfrm rot="16200000">
            <a:off x="-2651231" y="2651232"/>
            <a:ext cx="6858000" cy="1555532"/>
          </a:xfrm>
          <a:prstGeom prst="rect">
            <a:avLst/>
          </a:prstGeom>
        </p:spPr>
      </p:pic>
      <p:pic>
        <p:nvPicPr>
          <p:cNvPr id="7" name="Рисунок 6" descr="Каким СМИ доверяют белорусы? Провели опрос-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95" b="90101" l="79434" r="94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75" t="78863" r="5692" b="9194"/>
          <a:stretch/>
        </p:blipFill>
        <p:spPr bwMode="auto">
          <a:xfrm>
            <a:off x="5907390" y="791418"/>
            <a:ext cx="2249897" cy="1096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12507" t="20524" r="54623" b="23603"/>
          <a:stretch/>
        </p:blipFill>
        <p:spPr bwMode="auto">
          <a:xfrm>
            <a:off x="9457380" y="315310"/>
            <a:ext cx="2476851" cy="2104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229" r="6308"/>
          <a:stretch/>
        </p:blipFill>
        <p:spPr>
          <a:xfrm>
            <a:off x="1775564" y="2746084"/>
            <a:ext cx="3166193" cy="1912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565" y="4730802"/>
            <a:ext cx="3166193" cy="1910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5565" y="791418"/>
            <a:ext cx="3179929" cy="1882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1787" y="4740166"/>
            <a:ext cx="3166193" cy="1883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/>
          <a:srcRect l="6670" r="9676" b="12685"/>
          <a:stretch/>
        </p:blipFill>
        <p:spPr>
          <a:xfrm>
            <a:off x="8670791" y="4731861"/>
            <a:ext cx="3263440" cy="1889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/>
          <a:srcRect l="11904" r="12112" b="4957"/>
          <a:stretch/>
        </p:blipFill>
        <p:spPr>
          <a:xfrm>
            <a:off x="8797159" y="2656418"/>
            <a:ext cx="3137072" cy="200231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9355" y="2177868"/>
            <a:ext cx="3566469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18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599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Тема занятия:  «Молодежные советы при Национальном собрании Республики Беларусь»  (11 класс)</vt:lpstr>
      <vt:lpstr>Презентация PowerPoint</vt:lpstr>
      <vt:lpstr>Презентация PowerPoint</vt:lpstr>
      <vt:lpstr>Цель деятельности Молодежного совета – содействие законодательной деятельности в области обеспечения прав и законных интересов молодежи</vt:lpstr>
      <vt:lpstr>Задачи Молодежного совета </vt:lpstr>
      <vt:lpstr>Член Молодежного совета имеет право:</vt:lpstr>
      <vt:lpstr>Член Молодежного совета обязан:</vt:lpstr>
      <vt:lpstr>Постоянные комиссии, действующие в Молодежном совете</vt:lpstr>
      <vt:lpstr>Проекты Молодежного совета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User</cp:lastModifiedBy>
  <cp:revision>95</cp:revision>
  <dcterms:created xsi:type="dcterms:W3CDTF">2025-09-04T09:14:18Z</dcterms:created>
  <dcterms:modified xsi:type="dcterms:W3CDTF">2025-10-14T08:16:51Z</dcterms:modified>
</cp:coreProperties>
</file>