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61" r:id="rId5"/>
    <p:sldId id="262" r:id="rId6"/>
    <p:sldId id="266" r:id="rId7"/>
    <p:sldId id="275" r:id="rId8"/>
    <p:sldId id="277" r:id="rId9"/>
    <p:sldId id="278" r:id="rId10"/>
    <p:sldId id="267" r:id="rId11"/>
    <p:sldId id="269" r:id="rId12"/>
    <p:sldId id="271" r:id="rId13"/>
    <p:sldId id="26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9884350393701"/>
          <c:y val="4.9248274529510659E-2"/>
          <c:w val="0.51277743602362202"/>
          <c:h val="0.76916610671960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5-422A-AE28-74BB91290C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DD-4319-B14B-40E89A2670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35-422A-AE28-74BB91290C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35-422A-AE28-74BB91290C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35-422A-AE28-74BB91290C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Здоровье</c:v>
                </c:pt>
                <c:pt idx="1">
                  <c:v>Семья</c:v>
                </c:pt>
                <c:pt idx="2">
                  <c:v>Материальный достаток</c:v>
                </c:pt>
                <c:pt idx="3">
                  <c:v>Родные и близкие</c:v>
                </c:pt>
                <c:pt idx="4">
                  <c:v>Друзья и дружба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58.6</c:v>
                </c:pt>
                <c:pt idx="2">
                  <c:v>55.4</c:v>
                </c:pt>
                <c:pt idx="3">
                  <c:v>52.9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D-4319-B14B-40E89A267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946" y="3166580"/>
            <a:ext cx="6099672" cy="1653316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– буду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2071170" y="99113"/>
            <a:ext cx="903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83" y="2232252"/>
            <a:ext cx="4762500" cy="4691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630D17-C027-40C1-8B04-F6CA14799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98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580710" y="1466268"/>
            <a:ext cx="55109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кредитование жилья (5% годовых)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видов государственных пособий на детей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 (+ 145 300 семей за 10 лет)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до 20% от суммы кредита при рождении второго ребенка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сроки кредитования (на 20 лет)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и льготы в сфере трудовых отношений и занятости, социального обеспечения, здравоохранения, образования,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F7C6B-CF6F-4FAA-8FDF-62B2373A7E43}"/>
              </a:ext>
            </a:extLst>
          </p:cNvPr>
          <p:cNvSpPr txBox="1"/>
          <p:nvPr/>
        </p:nvSpPr>
        <p:spPr>
          <a:xfrm>
            <a:off x="2630525" y="237361"/>
            <a:ext cx="85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молодых семей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C0121-AF33-4393-9AE8-7EE39B987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2966850"/>
            <a:ext cx="5061426" cy="32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46"/>
            <a:ext cx="12257868" cy="70756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F7C6B-CF6F-4FAA-8FDF-62B2373A7E43}"/>
              </a:ext>
            </a:extLst>
          </p:cNvPr>
          <p:cNvSpPr txBox="1"/>
          <p:nvPr/>
        </p:nvSpPr>
        <p:spPr>
          <a:xfrm>
            <a:off x="2631561" y="8773"/>
            <a:ext cx="885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объединения, формирующие будущее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4D56EF-951E-4139-B4AD-A5B4316691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2"/>
          <a:stretch/>
        </p:blipFill>
        <p:spPr>
          <a:xfrm>
            <a:off x="8676639" y="2134749"/>
            <a:ext cx="2946401" cy="4362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73D95-EC48-4650-ABEA-7067D736D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78" y="2134749"/>
            <a:ext cx="1757362" cy="17573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B5628A-D9E6-436E-AF21-32F6059C4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9" y="3050767"/>
            <a:ext cx="4762500" cy="417929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95972EF-C06C-4948-AF12-A3D15EA89AA0}"/>
              </a:ext>
            </a:extLst>
          </p:cNvPr>
          <p:cNvSpPr/>
          <p:nvPr/>
        </p:nvSpPr>
        <p:spPr>
          <a:xfrm>
            <a:off x="4733010" y="1997124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БРСМ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B703668-EBD0-4577-B12E-0C94C8F4B1E9}"/>
              </a:ext>
            </a:extLst>
          </p:cNvPr>
          <p:cNvSpPr/>
          <p:nvPr/>
        </p:nvSpPr>
        <p:spPr>
          <a:xfrm>
            <a:off x="4132754" y="2731309"/>
            <a:ext cx="428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421 963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участника (26% молодежи)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+22 000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новых членов за год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9 833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первичных организации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59C1310-AD80-4372-B72B-E3B56717AD39}"/>
              </a:ext>
            </a:extLst>
          </p:cNvPr>
          <p:cNvSpPr/>
          <p:nvPr/>
        </p:nvSpPr>
        <p:spPr>
          <a:xfrm>
            <a:off x="4468099" y="4346476"/>
            <a:ext cx="2440103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БРПО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8E2EF40-B384-4A6D-A131-30A8A8B26B2F}"/>
              </a:ext>
            </a:extLst>
          </p:cNvPr>
          <p:cNvSpPr/>
          <p:nvPr/>
        </p:nvSpPr>
        <p:spPr>
          <a:xfrm>
            <a:off x="4132754" y="5171535"/>
            <a:ext cx="3974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+ 630 000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активных участников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17032BC-C646-461A-A161-7AE43C3FD0F0}"/>
              </a:ext>
            </a:extLst>
          </p:cNvPr>
          <p:cNvSpPr/>
          <p:nvPr/>
        </p:nvSpPr>
        <p:spPr>
          <a:xfrm>
            <a:off x="2156657" y="620657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F7C6B-CF6F-4FAA-8FDF-62B2373A7E43}"/>
              </a:ext>
            </a:extLst>
          </p:cNvPr>
          <p:cNvSpPr txBox="1"/>
          <p:nvPr/>
        </p:nvSpPr>
        <p:spPr>
          <a:xfrm>
            <a:off x="1610457" y="550658"/>
            <a:ext cx="971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идей для Беларуси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78E282-DB51-4AFD-ABA1-3994E48B1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40" y="2292277"/>
            <a:ext cx="5750560" cy="413195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E11C5AC-F5F7-4A14-B743-1D09BFFCEC71}"/>
              </a:ext>
            </a:extLst>
          </p:cNvPr>
          <p:cNvSpPr/>
          <p:nvPr/>
        </p:nvSpPr>
        <p:spPr>
          <a:xfrm>
            <a:off x="1799653" y="2148348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ДЛЯ БЕЛАРУСИ» СТАРТОВАЛ В 2011 ГОДУ ПО ИНИЦИАТИВЕ БРСМ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8EEC2F5-FEEC-412A-B7A7-A1210290D988}"/>
              </a:ext>
            </a:extLst>
          </p:cNvPr>
          <p:cNvCxnSpPr/>
          <p:nvPr/>
        </p:nvCxnSpPr>
        <p:spPr>
          <a:xfrm>
            <a:off x="1910607" y="422029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52B5C87-A281-406C-94CD-D219BB720304}"/>
              </a:ext>
            </a:extLst>
          </p:cNvPr>
          <p:cNvSpPr/>
          <p:nvPr/>
        </p:nvSpPr>
        <p:spPr>
          <a:xfrm>
            <a:off x="1910607" y="4508432"/>
            <a:ext cx="4608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 2025 года: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1 300+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заявок со всей страны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финалистов в 10 номинациях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победителей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детский технопарк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8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98"/>
            <a:ext cx="12257868" cy="69105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F7C6B-CF6F-4FAA-8FDF-62B2373A7E43}"/>
              </a:ext>
            </a:extLst>
          </p:cNvPr>
          <p:cNvSpPr txBox="1"/>
          <p:nvPr/>
        </p:nvSpPr>
        <p:spPr>
          <a:xfrm>
            <a:off x="1647005" y="1324644"/>
            <a:ext cx="5079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опроса, проведенного в 2024 году Институтом социологии НАН Беларуси, свое будущее с Беларусью связывает 93,3% молодых людей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40AFB0-FC4B-4821-A160-FDC3FE94F762}"/>
              </a:ext>
            </a:extLst>
          </p:cNvPr>
          <p:cNvSpPr/>
          <p:nvPr/>
        </p:nvSpPr>
        <p:spPr>
          <a:xfrm>
            <a:off x="1983490" y="244623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C28546-084E-44AD-9A37-ECA6B79BBB74}"/>
              </a:ext>
            </a:extLst>
          </p:cNvPr>
          <p:cNvSpPr/>
          <p:nvPr/>
        </p:nvSpPr>
        <p:spPr>
          <a:xfrm>
            <a:off x="8840358" y="2466678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F56107-A1CD-44E3-844A-6A733F30FFCC}"/>
              </a:ext>
            </a:extLst>
          </p:cNvPr>
          <p:cNvSpPr/>
          <p:nvPr/>
        </p:nvSpPr>
        <p:spPr>
          <a:xfrm>
            <a:off x="1591959" y="36687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9705BE-2D79-43AD-8A84-FC45965FE130}"/>
              </a:ext>
            </a:extLst>
          </p:cNvPr>
          <p:cNvSpPr/>
          <p:nvPr/>
        </p:nvSpPr>
        <p:spPr>
          <a:xfrm>
            <a:off x="8809896" y="3913741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40723B-1096-4988-AED1-C1293EB1F824}"/>
              </a:ext>
            </a:extLst>
          </p:cNvPr>
          <p:cNvSpPr/>
          <p:nvPr/>
        </p:nvSpPr>
        <p:spPr>
          <a:xfrm>
            <a:off x="8444314" y="6031483"/>
            <a:ext cx="3528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373" y="673547"/>
            <a:ext cx="5518627" cy="47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pic>
        <p:nvPicPr>
          <p:cNvPr id="7" name="Picture 4" descr="D:\Академия управления\2025\Молодежная политтика\иконки\YQR1.png">
            <a:extLst>
              <a:ext uri="{FF2B5EF4-FFF2-40B4-BE49-F238E27FC236}">
                <a16:creationId xmlns:a16="http://schemas.microsoft.com/office/drawing/2014/main" id="{87068A4B-8256-4E30-B3D2-C3FF9704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91" y="1252833"/>
            <a:ext cx="3179349" cy="3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Академия управления\2025\Молодежная политтика\иконки\YQR2.png">
            <a:extLst>
              <a:ext uri="{FF2B5EF4-FFF2-40B4-BE49-F238E27FC236}">
                <a16:creationId xmlns:a16="http://schemas.microsoft.com/office/drawing/2014/main" id="{5612D416-C091-4D90-B8A6-57689CE5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23" y="1252833"/>
            <a:ext cx="3179349" cy="3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B9186A-6CAF-4F55-A680-4508C522E3EC}"/>
              </a:ext>
            </a:extLst>
          </p:cNvPr>
          <p:cNvSpPr/>
          <p:nvPr/>
        </p:nvSpPr>
        <p:spPr>
          <a:xfrm>
            <a:off x="1783579" y="48381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БЕЛАРУСИ»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A69B54-3981-47E5-B709-86315C41E95C}"/>
              </a:ext>
            </a:extLst>
          </p:cNvPr>
          <p:cNvSpPr/>
          <p:nvPr/>
        </p:nvSpPr>
        <p:spPr>
          <a:xfrm>
            <a:off x="7796423" y="5073465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СЕРВИС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ПРОФЕССИЮ» </a:t>
            </a:r>
          </a:p>
        </p:txBody>
      </p:sp>
    </p:spTree>
    <p:extLst>
      <p:ext uri="{BB962C8B-B14F-4D97-AF65-F5344CB8AC3E}">
        <p14:creationId xmlns:p14="http://schemas.microsoft.com/office/powerpoint/2010/main" val="164085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D5B70-99EB-4898-A1DB-FAC824A56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906" y="1931593"/>
            <a:ext cx="8353425" cy="49001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D8FE59-EC0C-4011-B150-329FCE617F97}"/>
              </a:ext>
            </a:extLst>
          </p:cNvPr>
          <p:cNvSpPr txBox="1"/>
          <p:nvPr/>
        </p:nvSpPr>
        <p:spPr>
          <a:xfrm>
            <a:off x="6063066" y="461753"/>
            <a:ext cx="5425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айтишников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Вовлеченность молодых людей во все сферы деятельности государства станет решающей»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B60E28A-C08A-401B-8E19-AF3125611E6E}"/>
              </a:ext>
            </a:extLst>
          </p:cNvPr>
          <p:cNvSpPr/>
          <p:nvPr/>
        </p:nvSpPr>
        <p:spPr>
          <a:xfrm>
            <a:off x="6268002" y="5463254"/>
            <a:ext cx="486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Республики Беларусь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66150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33456" y="1747838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480772" y="863893"/>
            <a:ext cx="4421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Академия управления\2025\Молодежная политтика\иконки\Слой 6 копия 12.png">
            <a:extLst>
              <a:ext uri="{FF2B5EF4-FFF2-40B4-BE49-F238E27FC236}">
                <a16:creationId xmlns:a16="http://schemas.microsoft.com/office/drawing/2014/main" id="{3C4AC193-0E30-45C2-8112-7F8E6F8F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61" y="3589778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3EA79B-8D77-438F-8D97-6FE35BE887C0}"/>
              </a:ext>
            </a:extLst>
          </p:cNvPr>
          <p:cNvSpPr/>
          <p:nvPr/>
        </p:nvSpPr>
        <p:spPr>
          <a:xfrm>
            <a:off x="2100942" y="2572549"/>
            <a:ext cx="344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79177C-9A0C-447B-8379-34628BC19FFB}"/>
              </a:ext>
            </a:extLst>
          </p:cNvPr>
          <p:cNvSpPr/>
          <p:nvPr/>
        </p:nvSpPr>
        <p:spPr>
          <a:xfrm>
            <a:off x="2316368" y="3479685"/>
            <a:ext cx="2566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2316777" y="4509932"/>
            <a:ext cx="313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4BF0E-F952-44D3-9088-F6CFE646D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17" y="806761"/>
            <a:ext cx="557832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71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750616" y="145561"/>
            <a:ext cx="988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белорусской молодежи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1934495" y="4457457"/>
            <a:ext cx="313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007130F-8332-472A-BD1E-471090BE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073482"/>
              </p:ext>
            </p:extLst>
          </p:nvPr>
        </p:nvGraphicFramePr>
        <p:xfrm>
          <a:off x="1934494" y="999008"/>
          <a:ext cx="9350277" cy="567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631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707680" y="26298"/>
            <a:ext cx="1048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 в учреждениях образования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2024/2025 учебном году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3D2155B-B310-469C-A45B-EC6BB66FA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87565"/>
              </p:ext>
            </p:extLst>
          </p:nvPr>
        </p:nvGraphicFramePr>
        <p:xfrm>
          <a:off x="2032000" y="2060028"/>
          <a:ext cx="9855200" cy="442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650918396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877351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02109744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14806241"/>
                    </a:ext>
                  </a:extLst>
                </a:gridCol>
              </a:tblGrid>
              <a:tr h="1343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учащихся, студентов и магистрантов (тыс.)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53643"/>
                  </a:ext>
                </a:extLst>
              </a:tr>
              <a:tr h="111584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(профессионально-технического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91721"/>
                  </a:ext>
                </a:extLst>
              </a:tr>
              <a:tr h="115329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(среднего специального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36557"/>
                  </a:ext>
                </a:extLst>
              </a:tr>
              <a:tr h="8073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(высшего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3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98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529706" y="1282924"/>
            <a:ext cx="53811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люди, имеющие определенные достижения в учебе, спорте, общественной деятельности, могут претендовать на: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при поступлении в учреждения высшего и среднего специального образования;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стимулирование;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жилого помещения в общежитии;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выбора первого рабочего места;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стипендий Президента Республики Беларусь.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945BF-4C1C-4854-B704-71FB38481815}"/>
              </a:ext>
            </a:extLst>
          </p:cNvPr>
          <p:cNvSpPr txBox="1"/>
          <p:nvPr/>
        </p:nvSpPr>
        <p:spPr>
          <a:xfrm>
            <a:off x="1950720" y="5197534"/>
            <a:ext cx="923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F7C6B-CF6F-4FAA-8FDF-62B2373A7E43}"/>
              </a:ext>
            </a:extLst>
          </p:cNvPr>
          <p:cNvSpPr txBox="1"/>
          <p:nvPr/>
        </p:nvSpPr>
        <p:spPr>
          <a:xfrm>
            <a:off x="2591888" y="70599"/>
            <a:ext cx="859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одаренных учащихся и студентов, талантливой молодежи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06B522-61C3-47B1-A186-6875EBF45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24" y="1666558"/>
            <a:ext cx="5141337" cy="28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1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687360" y="270138"/>
            <a:ext cx="4997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талантливой и одаренной молодежи в Беларуси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2024 год советом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принято решение о поощрении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738 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архиве банка данных одаренных учащихся и студентов содержатся сведения о 20 699 одаренных учащихся и студентах.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1A4D65-7BCB-496A-BF58-A9239BC1477B}"/>
              </a:ext>
            </a:extLst>
          </p:cNvPr>
          <p:cNvSpPr/>
          <p:nvPr/>
        </p:nvSpPr>
        <p:spPr>
          <a:xfrm>
            <a:off x="7793372" y="270138"/>
            <a:ext cx="392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29 ЛЕТ РАБОТЫ СПЕЦИАЛЬНОГО ФОНДА ПРЕЗИДЕНТА РЕСПУБЛИКИ БЕЛАРУСЬ ПО ПОДДЕРЖКЕ ТАЛАНТЛИВОЙ МОЛОДЕЖИ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04B597-471D-4C1C-9732-F7DA7F7C1EC7}"/>
              </a:ext>
            </a:extLst>
          </p:cNvPr>
          <p:cNvSpPr/>
          <p:nvPr/>
        </p:nvSpPr>
        <p:spPr>
          <a:xfrm>
            <a:off x="7793372" y="1685910"/>
            <a:ext cx="446449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лауреата, стипендиата и дипломанта удостоены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4 590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талантов.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 коллектив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Материальную помощь получили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1 742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FD8F5-9CD0-40B8-A726-DCEFE9DE2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90" y="4271954"/>
            <a:ext cx="3920960" cy="2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71C99-B00B-4E22-BA3D-9AB4303B3529}"/>
              </a:ext>
            </a:extLst>
          </p:cNvPr>
          <p:cNvSpPr/>
          <p:nvPr/>
        </p:nvSpPr>
        <p:spPr>
          <a:xfrm>
            <a:off x="1635513" y="2712048"/>
            <a:ext cx="44934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профессиональные склонности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карьерную траекторию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подходящие учебные заведения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0A472-036E-43FA-AC81-C5BD6F2FD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"/>
          <a:stretch/>
        </p:blipFill>
        <p:spPr>
          <a:xfrm>
            <a:off x="5964804" y="3029869"/>
            <a:ext cx="6185155" cy="3146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2945BF-4C1C-4854-B704-71FB38481815}"/>
              </a:ext>
            </a:extLst>
          </p:cNvPr>
          <p:cNvSpPr txBox="1"/>
          <p:nvPr/>
        </p:nvSpPr>
        <p:spPr>
          <a:xfrm>
            <a:off x="2439488" y="290139"/>
            <a:ext cx="85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сервис «Шаг в профессию»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6551" y="874914"/>
            <a:ext cx="10258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Масштабный бесплатный онлайн-ресурс по профессиональной ориентации. Включает интерактивную онлайн-диагностику с тестами для определения склонностей и способностей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77737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032"/>
            <a:ext cx="12257868" cy="72150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36041" y="1556171"/>
            <a:ext cx="7188733" cy="3362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F7C6B-CF6F-4FAA-8FDF-62B2373A7E43}"/>
              </a:ext>
            </a:extLst>
          </p:cNvPr>
          <p:cNvSpPr txBox="1"/>
          <p:nvPr/>
        </p:nvSpPr>
        <p:spPr>
          <a:xfrm>
            <a:off x="1692209" y="200602"/>
            <a:ext cx="9712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белорусские студенческие</a:t>
            </a:r>
          </a:p>
          <a:p>
            <a:pPr lvl="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– это мощное движение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D3F0E6-2CFC-474B-8C73-BD3742465F24}"/>
              </a:ext>
            </a:extLst>
          </p:cNvPr>
          <p:cNvSpPr/>
          <p:nvPr/>
        </p:nvSpPr>
        <p:spPr>
          <a:xfrm>
            <a:off x="6230523" y="1835454"/>
            <a:ext cx="5994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трудоустроено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58082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4086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отрядах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AED7C75-86D8-47D3-8B96-A0D0AE3789C6}"/>
              </a:ext>
            </a:extLst>
          </p:cNvPr>
          <p:cNvCxnSpPr/>
          <p:nvPr/>
        </p:nvCxnSpPr>
        <p:spPr>
          <a:xfrm>
            <a:off x="6402606" y="3136351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75D2959-DB49-46D7-BDBD-2D1523062799}"/>
              </a:ext>
            </a:extLst>
          </p:cNvPr>
          <p:cNvSpPr/>
          <p:nvPr/>
        </p:nvSpPr>
        <p:spPr>
          <a:xfrm>
            <a:off x="6248677" y="3402701"/>
            <a:ext cx="546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возродилось в 2003 году с восстановления мемориалов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«Хатынь» и «Курган Славы»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5929D32-287C-4065-B9E7-69496356AC87}"/>
              </a:ext>
            </a:extLst>
          </p:cNvPr>
          <p:cNvSpPr/>
          <p:nvPr/>
        </p:nvSpPr>
        <p:spPr>
          <a:xfrm rot="5400000">
            <a:off x="8143577" y="2909741"/>
            <a:ext cx="1768973" cy="54660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32F480B-74BF-4562-A954-2C1382720872}"/>
              </a:ext>
            </a:extLst>
          </p:cNvPr>
          <p:cNvSpPr/>
          <p:nvPr/>
        </p:nvSpPr>
        <p:spPr>
          <a:xfrm>
            <a:off x="6402606" y="4904073"/>
            <a:ext cx="5312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FB7050-CAAC-4D7B-A1F6-A42DA326D2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>
          <a:xfrm>
            <a:off x="1924029" y="2509129"/>
            <a:ext cx="3657600" cy="3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0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608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Тема занятия:  «Молодежь – будущее страны»  (11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33</cp:revision>
  <dcterms:created xsi:type="dcterms:W3CDTF">2025-09-04T09:14:18Z</dcterms:created>
  <dcterms:modified xsi:type="dcterms:W3CDTF">2025-09-12T12:12:15Z</dcterms:modified>
</cp:coreProperties>
</file>