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2"/>
  </p:notesMasterIdLst>
  <p:sldIdLst>
    <p:sldId id="257" r:id="rId2"/>
    <p:sldId id="314" r:id="rId3"/>
    <p:sldId id="311" r:id="rId4"/>
    <p:sldId id="313" r:id="rId5"/>
    <p:sldId id="315" r:id="rId6"/>
    <p:sldId id="303" r:id="rId7"/>
    <p:sldId id="304" r:id="rId8"/>
    <p:sldId id="312" r:id="rId9"/>
    <p:sldId id="310" r:id="rId10"/>
    <p:sldId id="316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autami" panose="020B0502040204020203" pitchFamily="34" charset="0"/>
      <p:regular r:id="rId18"/>
      <p:bold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  <p:embeddedFont>
      <p:font typeface="Segoe Print" panose="020006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FD11B"/>
    <a:srgbClr val="D3E7F8"/>
    <a:srgbClr val="84BDE8"/>
    <a:srgbClr val="53A3DF"/>
    <a:srgbClr val="E29468"/>
    <a:srgbClr val="BE5A25"/>
    <a:srgbClr val="F4BC4F"/>
    <a:srgbClr val="FFFFFF"/>
    <a:srgbClr val="AEA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4784" autoAdjust="0"/>
  </p:normalViewPr>
  <p:slideViewPr>
    <p:cSldViewPr snapToGrid="0">
      <p:cViewPr varScale="1">
        <p:scale>
          <a:sx n="49" d="100"/>
          <a:sy n="49" d="100"/>
        </p:scale>
        <p:origin x="36" y="7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06.05.2025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50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89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21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1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3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5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6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7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7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9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5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0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31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1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2025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351100" y="1819457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20" y="1415870"/>
            <a:ext cx="3819525" cy="3590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01B97E-6810-4D28-AA92-82616821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267" y="1520646"/>
            <a:ext cx="4229100" cy="33813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073C52-830E-4C40-976B-7A7EE6490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1100" y="1692527"/>
            <a:ext cx="3166712" cy="18758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15 МАЯ – ДЕНЬ СЕМЬИ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2025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351100" y="1819457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20" y="1415870"/>
            <a:ext cx="3819525" cy="3590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01B97E-6810-4D28-AA92-82616821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267" y="1520646"/>
            <a:ext cx="4229100" cy="3381375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2073C52-830E-4C40-976B-7A7EE6490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1100" y="1692527"/>
            <a:ext cx="3166712" cy="18758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15 МАЯ – ДЕНЬ СЕМЬИ</a:t>
            </a:r>
          </a:p>
        </p:txBody>
      </p:sp>
    </p:spTree>
    <p:extLst>
      <p:ext uri="{BB962C8B-B14F-4D97-AF65-F5344CB8AC3E}">
        <p14:creationId xmlns:p14="http://schemas.microsoft.com/office/powerpoint/2010/main" val="428219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2025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351100" y="1819457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1616928" y="322255"/>
            <a:ext cx="9340196" cy="55977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«Крепкая семья — залог процветания общества, поэтому такое большое значение в нашей стране уделяется охране материнства и детства, повышению престижа семейных ценностей и укреплению у молодежи авторитета родителей».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2400" b="1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А.Г. Лукашенко</a:t>
            </a:r>
          </a:p>
        </p:txBody>
      </p:sp>
    </p:spTree>
    <p:extLst>
      <p:ext uri="{BB962C8B-B14F-4D97-AF65-F5344CB8AC3E}">
        <p14:creationId xmlns:p14="http://schemas.microsoft.com/office/powerpoint/2010/main" val="373092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1521"/>
            <a:ext cx="10515600" cy="483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A81E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как колыбель общечеловеческих ценностей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6603" y="1344377"/>
            <a:ext cx="3483429" cy="48237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Семейные ценности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/>
              <a:t>–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любовь и уважение, дружба и взаимопомощь, уют и тепло. 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b="1" dirty="0">
              <a:latin typeface="Segoe Print" panose="02000600000000000000" pitchFamily="2" charset="0"/>
              <a:cs typeface="Gautami" panose="020B0502040204020203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Segoe Print" panose="02000600000000000000" pitchFamily="2" charset="0"/>
                <a:cs typeface="Gautami" panose="020B0502040204020203" pitchFamily="34" charset="0"/>
              </a:rPr>
              <a:t>Семья – это счастье, семья – это дом!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grpSp>
        <p:nvGrpSpPr>
          <p:cNvPr id="8" name="Группа 7"/>
          <p:cNvGrpSpPr/>
          <p:nvPr/>
        </p:nvGrpSpPr>
        <p:grpSpPr>
          <a:xfrm>
            <a:off x="4463593" y="853947"/>
            <a:ext cx="7391068" cy="1132128"/>
            <a:chOff x="4395886" y="1177693"/>
            <a:chExt cx="7391068" cy="1132128"/>
          </a:xfrm>
        </p:grpSpPr>
        <p:pic>
          <p:nvPicPr>
            <p:cNvPr id="9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" t="14549" r="1658" b="53500"/>
            <a:stretch/>
          </p:blipFill>
          <p:spPr bwMode="auto">
            <a:xfrm>
              <a:off x="4395886" y="1181224"/>
              <a:ext cx="435095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" t="14549" r="1658" b="53500"/>
            <a:stretch/>
          </p:blipFill>
          <p:spPr bwMode="auto">
            <a:xfrm>
              <a:off x="7436004" y="1181224"/>
              <a:ext cx="435095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6772958" y="1177693"/>
              <a:ext cx="420648" cy="113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13120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41978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70836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799694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828552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857410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010" b="53500"/>
            <a:stretch/>
          </p:blipFill>
          <p:spPr bwMode="auto">
            <a:xfrm>
              <a:off x="8862684" y="1181632"/>
              <a:ext cx="304800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ouse with garage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44" t="14549" r="44803" b="53500"/>
            <a:stretch/>
          </p:blipFill>
          <p:spPr bwMode="auto">
            <a:xfrm>
              <a:off x="9148089" y="1181632"/>
              <a:ext cx="268961" cy="1126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346181" y="1393198"/>
              <a:ext cx="3693169" cy="128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463593" y="2100601"/>
            <a:ext cx="3744000" cy="122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dirty="0"/>
              <a:t>Главная семейная ценность — это </a:t>
            </a:r>
            <a:r>
              <a:rPr lang="ru-RU" sz="1600" b="1" dirty="0"/>
              <a:t>ЛЮБОВЬ</a:t>
            </a:r>
            <a:r>
              <a:rPr lang="ru-RU" sz="1600" dirty="0"/>
              <a:t>. Она проявляется в нежности по отношению к родным, желании о них заботиться, защищать, быть постоянно рядом.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63593" y="3410428"/>
            <a:ext cx="3744000" cy="780655"/>
          </a:xfrm>
          <a:prstGeom prst="rect">
            <a:avLst/>
          </a:prstGeom>
          <a:solidFill>
            <a:srgbClr val="DFD11B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spc="-50" dirty="0"/>
              <a:t>ЧЕСТНОСТЬ.</a:t>
            </a:r>
            <a:r>
              <a:rPr lang="ru-RU" sz="1600" spc="-50" dirty="0"/>
              <a:t> Семья — это место, где тебе </a:t>
            </a:r>
            <a:br>
              <a:rPr lang="ru-RU" sz="1600" spc="-50" dirty="0"/>
            </a:br>
            <a:r>
              <a:rPr lang="ru-RU" sz="1600" spc="-50" dirty="0"/>
              <a:t>не соврут. Отсутствие лицемерия и лжи— основа семейных ценностей.</a:t>
            </a:r>
            <a:endParaRPr lang="en-US" sz="1600" spc="-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63593" y="4265638"/>
            <a:ext cx="3744000" cy="918175"/>
          </a:xfrm>
          <a:prstGeom prst="rect">
            <a:avLst/>
          </a:prstGeom>
          <a:solidFill>
            <a:srgbClr val="84BD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spc="-50" dirty="0"/>
              <a:t>УВАЖЕНИЕ </a:t>
            </a:r>
            <a:r>
              <a:rPr lang="ru-RU" sz="1600" spc="-50" dirty="0"/>
              <a:t>в семье к старшим, и </a:t>
            </a:r>
            <a:br>
              <a:rPr lang="ru-RU" sz="1600" spc="-50" dirty="0"/>
            </a:br>
            <a:r>
              <a:rPr lang="ru-RU" sz="1600" spc="-50" dirty="0"/>
              <a:t>к младшим. При этом страх наказания не культивируется в семье.</a:t>
            </a:r>
          </a:p>
          <a:p>
            <a:pPr algn="just">
              <a:lnSpc>
                <a:spcPct val="90000"/>
              </a:lnSpc>
            </a:pPr>
            <a:r>
              <a:rPr lang="ru-RU" sz="1600" spc="-50" dirty="0"/>
              <a:t>Уважать — не значит бояться. </a:t>
            </a:r>
            <a:endParaRPr lang="en-US" sz="1600" spc="-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63593" y="5263753"/>
            <a:ext cx="3744000" cy="914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dirty="0"/>
              <a:t>ДОВЕРИТЕЛЬНОЕ ОБЩЕНИЕ. </a:t>
            </a:r>
            <a:r>
              <a:rPr lang="ru-RU" sz="1600" dirty="0"/>
              <a:t>В кругу родных можно без опасений поделиться проблемой и услышать дельный совет и слова поддержки.</a:t>
            </a:r>
            <a:endParaRPr lang="en-US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23813" y="2026045"/>
            <a:ext cx="3693737" cy="1330860"/>
          </a:xfrm>
          <a:prstGeom prst="rect">
            <a:avLst/>
          </a:prstGeom>
          <a:solidFill>
            <a:srgbClr val="D3E7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dirty="0"/>
              <a:t>ЩЕДРОСТЬ.</a:t>
            </a:r>
            <a:r>
              <a:rPr lang="ru-RU" sz="1600" dirty="0"/>
              <a:t> Не только материальная, но и любая другая — духовная, чувственная. Щедрость на слова одобрения, на время, на внимание, подразумевающая искусство делиться и отдавать.</a:t>
            </a:r>
            <a:endParaRPr lang="en-US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32133" y="3434769"/>
            <a:ext cx="3719007" cy="1661738"/>
          </a:xfrm>
          <a:prstGeom prst="rect">
            <a:avLst/>
          </a:prstGeom>
          <a:solidFill>
            <a:srgbClr val="F4BC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700" b="1" dirty="0"/>
              <a:t>ВЗАИМОПОНИМАНИЕ.</a:t>
            </a:r>
            <a:r>
              <a:rPr lang="ru-RU" sz="1700" dirty="0"/>
              <a:t> Понимание друг друга с полуслова, уважение интересов и стремлений всех членов семьи. Чувствуя поддержку, человек развивается не только духовно, но и достигает высоких результатов в карьере, учебе, спорте и др.</a:t>
            </a:r>
            <a:endParaRPr lang="en-US" sz="17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23813" y="5167321"/>
            <a:ext cx="3744000" cy="1010540"/>
          </a:xfrm>
          <a:prstGeom prst="rect">
            <a:avLst/>
          </a:prstGeom>
          <a:solidFill>
            <a:srgbClr val="E294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ru-RU" sz="1600" b="1" dirty="0"/>
              <a:t>ДОБРОТА. </a:t>
            </a:r>
            <a:r>
              <a:rPr lang="ru-RU" sz="1600" dirty="0"/>
              <a:t>Желание помочь слабому, беззащитному, оказать поддержку, потребность быть полезным. Такие отношения делают семью гармоничной.</a:t>
            </a:r>
            <a:endParaRPr lang="en-US" sz="16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9" y="689856"/>
            <a:ext cx="7504826" cy="670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7" y="2859304"/>
            <a:ext cx="3330349" cy="2058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061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78420" y="1405066"/>
            <a:ext cx="7326351" cy="47838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Семейные традиции:</a:t>
            </a: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/>
              <a:t>уважение и почитание старшего поколения;</a:t>
            </a:r>
          </a:p>
          <a:p>
            <a:r>
              <a:rPr lang="ru-RU" sz="2400" dirty="0"/>
              <a:t>семейные экскурсии по памятным местам (посещение мемориальных комплексов, музеев, кинотеатров, театров, зоопарка и т.д.); </a:t>
            </a:r>
          </a:p>
          <a:p>
            <a:pPr algn="just"/>
            <a:r>
              <a:rPr lang="ru-RU" sz="2400" dirty="0"/>
              <a:t>семейный вечерний досуг (игра в настольные игры,  и др.);</a:t>
            </a:r>
          </a:p>
          <a:p>
            <a:pPr algn="just"/>
            <a:r>
              <a:rPr lang="ru-RU" sz="2400" dirty="0"/>
              <a:t>семейный активный отдых (катание на велосипедах, роликах, коньках, санках  и др.);</a:t>
            </a:r>
          </a:p>
          <a:p>
            <a:pPr algn="just"/>
            <a:r>
              <a:rPr lang="ru-RU" sz="2400" dirty="0"/>
              <a:t>семейное чаепитие;</a:t>
            </a:r>
          </a:p>
          <a:p>
            <a:pPr algn="just"/>
            <a:r>
              <a:rPr lang="ru-RU" sz="2400" dirty="0"/>
              <a:t>семейный трудовой десант  и др.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76" y="81279"/>
            <a:ext cx="1170533" cy="109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1948620"/>
            <a:ext cx="2107580" cy="137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052" y="1404901"/>
            <a:ext cx="1989157" cy="1326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999" y="3648885"/>
            <a:ext cx="2107580" cy="1631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Объект 6"/>
          <p:cNvSpPr txBox="1">
            <a:spLocks/>
          </p:cNvSpPr>
          <p:nvPr/>
        </p:nvSpPr>
        <p:spPr>
          <a:xfrm>
            <a:off x="1762660" y="83512"/>
            <a:ext cx="10132864" cy="132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Семейные ценности </a:t>
            </a:r>
          </a:p>
          <a:p>
            <a:pPr marL="0" indent="0" algn="ct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это ещё и традиции, которые передаются из поколения в поколение.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501" y="4780590"/>
            <a:ext cx="2027768" cy="1345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685" y="5204437"/>
            <a:ext cx="1906407" cy="125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530" y="842833"/>
            <a:ext cx="7504826" cy="67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398" y="1121309"/>
            <a:ext cx="1918088" cy="1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151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700B0F-53CA-4397-9DC7-08BF9DAFB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23" t="13642" r="29228" b="4897"/>
          <a:stretch/>
        </p:blipFill>
        <p:spPr>
          <a:xfrm>
            <a:off x="5423488" y="261218"/>
            <a:ext cx="5631366" cy="579226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77D5D7-68C4-41F0-AE72-23D2A631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7" name="Google Shape;194;p25">
            <a:extLst>
              <a:ext uri="{FF2B5EF4-FFF2-40B4-BE49-F238E27FC236}">
                <a16:creationId xmlns:a16="http://schemas.microsoft.com/office/drawing/2014/main" id="{387B7E7D-BF5C-4A4A-9730-960234F50EC2}"/>
              </a:ext>
            </a:extLst>
          </p:cNvPr>
          <p:cNvSpPr txBox="1">
            <a:spLocks/>
          </p:cNvSpPr>
          <p:nvPr/>
        </p:nvSpPr>
        <p:spPr>
          <a:xfrm>
            <a:off x="265734" y="2335477"/>
            <a:ext cx="5042246" cy="16437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Семья — опора государства,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оплот свершений и побед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67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-40936"/>
            <a:ext cx="10918371" cy="1325563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семьи – национальный приоритет Республики Беларуси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27" y="2155663"/>
            <a:ext cx="4090987" cy="3075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7" name="Прямоугольник 6"/>
          <p:cNvSpPr/>
          <p:nvPr/>
        </p:nvSpPr>
        <p:spPr>
          <a:xfrm>
            <a:off x="4354286" y="1955145"/>
            <a:ext cx="76091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000" dirty="0"/>
              <a:t>Указом Президента Республики Беларусь № 157 от 26 марта 1998 «О государственных праздниках, праздничных днях и памятных датах в Республике Беларусь» в Беларуси установлен </a:t>
            </a:r>
            <a:r>
              <a:rPr lang="ru-RU" sz="2000" b="1" dirty="0"/>
              <a:t>День семьи – 15 мая</a:t>
            </a:r>
            <a:r>
              <a:rPr lang="ru-RU" sz="2000" dirty="0"/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2000" dirty="0"/>
              <a:t>Согласно Конституции Республики Беларусь (статья 32), брак как союз женщины и мужчины, семья, материнство, отцовство и детство находятся под защитой государства.</a:t>
            </a:r>
          </a:p>
          <a:p>
            <a:pPr algn="just">
              <a:spcBef>
                <a:spcPts val="1200"/>
              </a:spcBef>
            </a:pPr>
            <a:r>
              <a:rPr lang="ru-RU" sz="2000" b="1" dirty="0"/>
              <a:t>«Крепкая семья — сильное государство»</a:t>
            </a:r>
            <a:br>
              <a:rPr lang="ru-RU" sz="2000" b="1" dirty="0"/>
            </a:br>
            <a:r>
              <a:rPr lang="ru-RU" sz="2000" dirty="0"/>
              <a:t>Данная идея реализуется в Кодексе Республики Беларусь о браке и семье, Законе Республики Беларусь «О правах ребенка», Законе «О здравоохранении», Государственной программе «Здоровье народа и демографическая безопасность» и др.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100" y="202489"/>
            <a:ext cx="1171034" cy="1100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387" y="1732484"/>
            <a:ext cx="7504826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50" y="60155"/>
            <a:ext cx="11125199" cy="1325563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семьи – национальный приоритет Республики Беларусь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762" y="1050762"/>
            <a:ext cx="7696465" cy="4351338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200" b="1" dirty="0"/>
              <a:t>Государственные меры поддержки семьи: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200" b="1" dirty="0"/>
          </a:p>
          <a:p>
            <a:pPr algn="just">
              <a:spcAft>
                <a:spcPts val="0"/>
              </a:spcAft>
            </a:pPr>
            <a:r>
              <a:rPr lang="ru-RU" sz="2200" dirty="0"/>
              <a:t>выплаты пособий семьям, воспитывающим детей: пособия по материнству, семейные, по уходу за ребёнком;</a:t>
            </a:r>
          </a:p>
          <a:p>
            <a:pPr algn="just">
              <a:spcAft>
                <a:spcPts val="0"/>
              </a:spcAft>
            </a:pPr>
            <a:r>
              <a:rPr lang="ru-RU" sz="2200" dirty="0"/>
              <a:t>строительство жилья на льготных условиях;</a:t>
            </a:r>
          </a:p>
          <a:p>
            <a:pPr algn="just">
              <a:spcAft>
                <a:spcPts val="0"/>
              </a:spcAft>
            </a:pPr>
            <a:r>
              <a:rPr lang="ru-RU" sz="2200" dirty="0"/>
              <a:t>предоставление налоговых и социальных льгот;</a:t>
            </a:r>
          </a:p>
          <a:p>
            <a:pPr algn="just">
              <a:spcAft>
                <a:spcPts val="0"/>
              </a:spcAft>
            </a:pPr>
            <a:r>
              <a:rPr lang="ru-RU" sz="2200" dirty="0"/>
              <a:t>оказание адресной социальной помощи тем, кто в ней нуждается;</a:t>
            </a:r>
          </a:p>
          <a:p>
            <a:pPr algn="just">
              <a:spcAft>
                <a:spcPts val="0"/>
              </a:spcAft>
            </a:pPr>
            <a:r>
              <a:rPr lang="ru-RU" sz="2200" dirty="0"/>
              <a:t>гарантии в сфере образования, здравоохранения, пенсионного, трудового, налогового и жилищного законодательства.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516" y="162624"/>
            <a:ext cx="1171034" cy="1100062"/>
          </a:xfrm>
          <a:prstGeom prst="rect">
            <a:avLst/>
          </a:prstGeom>
        </p:spPr>
      </p:pic>
      <p:pic>
        <p:nvPicPr>
          <p:cNvPr id="6" name="Picture 2" descr="Законным представителям - Гимназия 74 г.Минска">
            <a:extLst>
              <a:ext uri="{FF2B5EF4-FFF2-40B4-BE49-F238E27FC236}">
                <a16:creationId xmlns:a16="http://schemas.microsoft.com/office/drawing/2014/main" id="{7809E916-8BD3-42DF-BBC6-818DF88B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1" y="2083071"/>
            <a:ext cx="3389211" cy="33892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393084" y="1555970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77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37618"/>
            <a:ext cx="11092543" cy="52750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семьи – национальный приоритет Республики Беларусь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633195"/>
              </p:ext>
            </p:extLst>
          </p:nvPr>
        </p:nvGraphicFramePr>
        <p:xfrm>
          <a:off x="250370" y="3145971"/>
          <a:ext cx="9285515" cy="321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686">
                <a:tc rowSpan="3">
                  <a:txBody>
                    <a:bodyPr/>
                    <a:lstStyle/>
                    <a:p>
                      <a:pPr algn="l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В Республике Беларусь особой поддержкой, вниманием и заботой пользуются: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многодетные семьи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1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/>
                        <a:t>семьи, принявшие на воспитание детей-сирот, детей, оставшихся без попечения родителей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5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семьи, воспитывающие детей-инвалидов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67" y="89869"/>
            <a:ext cx="1170533" cy="1097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446" y="3626346"/>
            <a:ext cx="2179184" cy="2049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06" y="1013128"/>
            <a:ext cx="5589134" cy="196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16" y="819543"/>
            <a:ext cx="7504826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4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114753"/>
            <a:ext cx="11179629" cy="766989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семьи – национальный приоритет Республики Беларусь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00" y="2725933"/>
            <a:ext cx="6519941" cy="4100261"/>
          </a:xfrm>
        </p:spPr>
        <p:txBody>
          <a:bodyPr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533" y="0"/>
            <a:ext cx="1170533" cy="1097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059" y="3844452"/>
            <a:ext cx="735055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ru-RU" sz="2400" dirty="0">
                <a:solidFill>
                  <a:prstClr val="black"/>
                </a:solidFill>
              </a:rPr>
              <a:t>Для матерей, достойно воспитавших </a:t>
            </a:r>
            <a:r>
              <a:rPr lang="ru-RU" sz="2400" b="1" dirty="0">
                <a:solidFill>
                  <a:prstClr val="black"/>
                </a:solidFill>
              </a:rPr>
              <a:t>пятерых и более детей</a:t>
            </a:r>
            <a:r>
              <a:rPr lang="ru-RU" sz="2400" dirty="0">
                <a:solidFill>
                  <a:prstClr val="black"/>
                </a:solidFill>
              </a:rPr>
              <a:t>, предусмотрена государственная награда — 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орден Матери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>
                <a:solidFill>
                  <a:prstClr val="black"/>
                </a:solidFill>
              </a:rPr>
              <a:t>С 1996 года в стране награждено более 13,8  тыс. матерей. </a:t>
            </a:r>
          </a:p>
        </p:txBody>
      </p:sp>
      <p:pic>
        <p:nvPicPr>
          <p:cNvPr id="2050" name="Picture 2" descr="Орденом Матери награждены 7 бобруйчанок. Кто они? — Бобруйский новостной  портал BOBR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266" y="2999679"/>
            <a:ext cx="4373209" cy="2915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79" y="929153"/>
            <a:ext cx="3682365" cy="24530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171" y="1162988"/>
            <a:ext cx="7504826" cy="670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AD7684-3AC1-49D4-AB99-2C6DD488FE0D}"/>
              </a:ext>
            </a:extLst>
          </p:cNvPr>
          <p:cNvSpPr/>
          <p:nvPr/>
        </p:nvSpPr>
        <p:spPr>
          <a:xfrm>
            <a:off x="5257798" y="1968803"/>
            <a:ext cx="668126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600"/>
              </a:spcBef>
            </a:pPr>
            <a:r>
              <a:rPr lang="ru-RU" sz="2400" dirty="0">
                <a:solidFill>
                  <a:prstClr val="black"/>
                </a:solidFill>
              </a:rPr>
              <a:t>Труд материнства высоко оценивается на государственном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422325863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3302</TotalTime>
  <Words>645</Words>
  <Application>Microsoft Office PowerPoint</Application>
  <PresentationFormat>Широкоэкранный</PresentationFormat>
  <Paragraphs>73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Segoe Print</vt:lpstr>
      <vt:lpstr>Gautami</vt:lpstr>
      <vt:lpstr>Gill Sans MT</vt:lpstr>
      <vt:lpstr>Arial</vt:lpstr>
      <vt:lpstr>Calibri</vt:lpstr>
      <vt:lpstr>Arial Black</vt:lpstr>
      <vt:lpstr>Times New Roman</vt:lpstr>
      <vt:lpstr>Галерея</vt:lpstr>
      <vt:lpstr>15 МАЯ – ДЕНЬ СЕМЬИ</vt:lpstr>
      <vt:lpstr>Презентация PowerPoint</vt:lpstr>
      <vt:lpstr>Семья как колыбель общечеловеческих ценностей</vt:lpstr>
      <vt:lpstr>Презентация PowerPoint</vt:lpstr>
      <vt:lpstr>Презентация PowerPoint</vt:lpstr>
      <vt:lpstr>Поддержка семьи – национальный приоритет Республики Беларуси</vt:lpstr>
      <vt:lpstr>Поддержка семьи – национальный приоритет Республики Беларусь</vt:lpstr>
      <vt:lpstr>Поддержка семьи – национальный приоритет Республики Беларусь</vt:lpstr>
      <vt:lpstr>Поддержка семьи – национальный приоритет Республики Беларусь</vt:lpstr>
      <vt:lpstr>15 МАЯ – ДЕНЬ СЕМЬИ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Пилипенко М.Н.</cp:lastModifiedBy>
  <cp:revision>264</cp:revision>
  <cp:lastPrinted>2018-12-07T06:48:34Z</cp:lastPrinted>
  <dcterms:created xsi:type="dcterms:W3CDTF">2018-12-03T10:14:15Z</dcterms:created>
  <dcterms:modified xsi:type="dcterms:W3CDTF">2025-05-06T08:19:24Z</dcterms:modified>
</cp:coreProperties>
</file>