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06" r:id="rId4"/>
    <p:sldId id="257" r:id="rId5"/>
    <p:sldId id="305" r:id="rId6"/>
    <p:sldId id="308" r:id="rId7"/>
    <p:sldId id="309" r:id="rId8"/>
    <p:sldId id="310" r:id="rId9"/>
    <p:sldId id="304" r:id="rId10"/>
    <p:sldId id="303" r:id="rId11"/>
    <p:sldId id="311" r:id="rId12"/>
    <p:sldId id="312" r:id="rId13"/>
    <p:sldId id="313" r:id="rId14"/>
    <p:sldId id="314" r:id="rId15"/>
    <p:sldId id="315" r:id="rId16"/>
    <p:sldId id="261" r:id="rId17"/>
    <p:sldId id="31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3" autoAdjust="0"/>
    <p:restoredTop sz="95789" autoAdjust="0"/>
  </p:normalViewPr>
  <p:slideViewPr>
    <p:cSldViewPr snapToGrid="0">
      <p:cViewPr varScale="1">
        <p:scale>
          <a:sx n="110" d="100"/>
          <a:sy n="110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22CDC-8E44-4DBB-B9D3-1EC5F5604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CD8998-9B74-49BC-AA30-07C5983ED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9B75B1-0CA3-4CDA-A4BD-03906EC0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30BDDD-9910-40BA-979A-F48A56648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9D7DB6-9BB8-433C-810E-39517546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2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06D19-E80F-4CE1-8B92-D6B1B7CF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62ACDC-EBBD-4656-BFEC-CC47551BA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6BE2A-16F1-4169-BFAE-32AF1F89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705A4-37EA-4F32-AF3F-68A228D6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DD708-696D-414A-95DA-2B51561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46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3BBCD3-3080-497F-9FB5-EAF9020AA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234153-89D3-4B03-BA2B-2C65298B2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84054A-C3D9-475B-89DC-C2D9243D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E9C329-D164-4B03-85A6-EAAEAC59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C4F05-EB2B-4566-AD7D-16E1DC0F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57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F6216-FAAA-471C-AB64-B8D26685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D04580-6073-4BF4-A3B9-40F5073B0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EC7D2-47BA-4EE1-B88A-6BC21583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408D76-997C-4093-8A66-349C68DD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15096-040E-4D6E-9854-204CF16F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63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81759-C1DC-43F8-8D04-08A93EC3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387B2-8159-406E-9E96-2B906A98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BD872-5F8D-4A9C-AB85-42787F6C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20EEAE-5B2C-448E-AAC5-969B91FE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42E9C-0DE0-4CE7-AE6C-0B09AB05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4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7A023-EEA5-4227-BCBA-DB474CF2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9883F-89AA-418C-BA85-36EE7477A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9940D7-04CA-49D4-AE16-0B5C42ECE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9144D-0B57-40F3-AC6D-2E955D03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FF2E4-37A9-4F81-8307-673AD6C7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6E231B-6ABC-4D39-8315-8304A4A4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86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E6BB7-6FEE-4585-A775-14AFFF4F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AF5C15-F635-4F15-832D-40C7EA6BF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4945B4-C46B-4ECA-AA5F-F8348F79A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E5E50F-E1A6-40AC-9D79-8D2F1C3ED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A29D0C-A780-465A-A97E-7A1BEDDAD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765898-BC56-4E8E-BD0B-15D26BA2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AE5C3D-D8AC-49DB-AFDD-5C7F9D5A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F4EFB1-1606-42C5-8264-5913D635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36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4C10C-0F94-4DA3-967B-9057BB4C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0F93C2-2028-44CE-AFF3-8336DEA9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BEB918-5431-40B9-8EAE-17F4D5D92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05E92D-8A09-40BB-A29A-3F6243AC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16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1A1DA7-9200-45C0-AFE2-F30D8A8C3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BA20D9-03BF-4AE6-B61A-3B038C97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96BF45-DD2D-4D74-B85F-5ED606E6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34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C83E-38EA-448B-8A1A-7126305E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8D75E0-8034-4CBB-B4D6-3AB871C1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6B66A-044C-4F77-96C2-3EFFAF363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6EE3B-8DC9-47A0-8BEC-DCBFCA1A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0F88DD-462A-48CC-8648-D7298657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50BFD8-52B9-483E-8F30-4F3F7B4D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32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6258E-D742-4AC7-9CD8-82626864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C48F7-FFCD-44D0-85D0-3B58E6727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17484A-74EA-48D0-A95B-92D034D86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7A4B6D-C7AC-4857-9899-1F6C5AFA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EF2C1A-F4C3-4239-A2D6-B280D9F1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BDEA8-3728-4A26-8EA4-2506EB1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1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27239-E652-4659-971F-FDA51715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E3573-E0C4-4670-AB93-BB3F30AA3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99B16-FD2C-4E5F-8F99-E3DEC9685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10.04.2025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37CC59-5312-4819-A783-76BA031E2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AACC6-AD7F-494B-8A31-1FFBE58DE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18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&#1087;&#1086;&#1089;&#1090;&#1082;&#1086;&#1084;&#1089;&#1075;.&#1088;&#1092;/news/migration_situati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D315823-0BB1-4004-AF8D-0A4DA460C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128" y="2879072"/>
            <a:ext cx="7847461" cy="1331208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be-BY" sz="4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Беларусь </a:t>
            </a: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 Россия. </a:t>
            </a:r>
            <a:b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История становления и развития Союзного государства»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3788" y="191764"/>
            <a:ext cx="7084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Программа «Я. МОЯ СЕМЬЯ. МОЯ РОДИНА».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8 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6C0FA-DEEA-453C-B66F-309DC117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76" y="179961"/>
            <a:ext cx="1734718" cy="14826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6E731F-AF50-4AE3-9153-DF19EB86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921" y="220981"/>
            <a:ext cx="2000071" cy="10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1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12018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487270" y="864234"/>
            <a:ext cx="8470368" cy="5324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В экономической сфере: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реализация совместных инвестиционных проектов, например, строительство Белорусской АЭС в Островце.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В космической сфере: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cs typeface="Times New Roman" panose="02020603050405020304" pitchFamily="18" charset="0"/>
              </a:rPr>
              <a:t>полет первой белорусской женщины-космонавта М.В.Василевской на Международную космическую станцию;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cs typeface="Times New Roman" panose="02020603050405020304" pitchFamily="18" charset="0"/>
              </a:rPr>
              <a:t>разработка, модернизация и гармонизация обеспечения целевого применения космических систем дистанционного зондирования Земли (российско-белорусская группировка в составе Белорусского космического аппарата и российского спутника «Канопус В»).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Сохранение исторической памяти: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cs typeface="Times New Roman" panose="02020603050405020304" pitchFamily="18" charset="0"/>
              </a:rPr>
              <a:t>реставрация и музеефикация сооружений мемориального комплекса «Брестская крепость»;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cs typeface="Times New Roman" panose="02020603050405020304" pitchFamily="18" charset="0"/>
              </a:rPr>
              <a:t>создание Ржевского мемориала советскому солдату в Тверской области.</a:t>
            </a:r>
          </a:p>
          <a:p>
            <a:endParaRPr lang="ru-RU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29 января 2024 г.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подписана </a:t>
            </a:r>
            <a:r>
              <a:rPr lang="ru-RU" sz="20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Стратегия научно-технологического развития Союзного государства до 2035 г.</a:t>
            </a:r>
          </a:p>
        </p:txBody>
      </p:sp>
      <p:pic>
        <p:nvPicPr>
          <p:cNvPr id="7172" name="Picture 4" descr="Гимназия № 38 г. Минска">
            <a:extLst>
              <a:ext uri="{FF2B5EF4-FFF2-40B4-BE49-F238E27FC236}">
                <a16:creationId xmlns:a16="http://schemas.microsoft.com/office/drawing/2014/main" id="{98E326AE-7955-40B9-8E87-9011CD0E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59" y="594554"/>
            <a:ext cx="1355072" cy="19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БелАЭС уже выработала 35 млрд кВт‧ч электроэнергии - 24.09.2024, Sputnik  Беларусь">
            <a:extLst>
              <a:ext uri="{FF2B5EF4-FFF2-40B4-BE49-F238E27FC236}">
                <a16:creationId xmlns:a16="http://schemas.microsoft.com/office/drawing/2014/main" id="{EE3B8056-C383-4176-A5C0-04C775B1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5" y="1802903"/>
            <a:ext cx="2355530" cy="132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ГУ «Мемориальный комплекс «Брестская крепость-герой»: место силы и правды">
            <a:extLst>
              <a:ext uri="{FF2B5EF4-FFF2-40B4-BE49-F238E27FC236}">
                <a16:creationId xmlns:a16="http://schemas.microsoft.com/office/drawing/2014/main" id="{30C35190-A214-44F3-AFD9-89373927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2" y="3272578"/>
            <a:ext cx="2340363" cy="15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Ржевский мемориал Советскому Солдату">
            <a:extLst>
              <a:ext uri="{FF2B5EF4-FFF2-40B4-BE49-F238E27FC236}">
                <a16:creationId xmlns:a16="http://schemas.microsoft.com/office/drawing/2014/main" id="{7415697D-F7E1-4CEA-BD59-F8A48B8B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33" y="4188556"/>
            <a:ext cx="1477097" cy="22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57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111" y="66942"/>
            <a:ext cx="10119360" cy="108830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Белорусско-российское сотрудничество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 сфере здравоохранения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276405" cy="10883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490734-0757-4EF2-A8FC-7CBD6723E274}"/>
              </a:ext>
            </a:extLst>
          </p:cNvPr>
          <p:cNvSpPr/>
          <p:nvPr/>
        </p:nvSpPr>
        <p:spPr>
          <a:xfrm>
            <a:off x="3589361" y="1153319"/>
            <a:ext cx="8157621" cy="4801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реализуются программы по разработке и внедрению новых медицинских технологий, проводятся мероприятия по лечению и оздоровлению людей, проживающих на радиоактивно загрязненных территориях. За счет средств бюджета Союзного государства обеспечивается доступность протонной терапии взрослым пациентам и детям с онкологическими заболеваниями;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оказание медицинской помощи гражданам Беларуси и России, подвергшимся радиационному воздействию (ликвидаторам аварии на Чернобыльской АЭС и гражданам, проживавшим и проживающим на загрязненных территориях);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учеными двух стран синтезирован препарат против одной из разновидностей рака молочной железы;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подписан меморандум между правительством Российской Федерации и правительством Республики Беларусь об углублении стратегического сотрудничества в области использования атомной энергии в мирных целях и смежных высоких технологий. Он предполагает создание на территории Беларуси многоцелевого исследовательского ядерного реактора, комплекса лабораторий, многофункционального центра облучения и центра ядерной медицины, производство медицинского оборудования.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156" y="3646309"/>
            <a:ext cx="2891691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Согласно межправительственному Соглашению от 24 января 2006 года граждане одной страны, проживая в другой, имеют равные с ее собственными гражданами права на получение медицинской помощи.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1334641"/>
            <a:ext cx="2113127" cy="21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14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023" y="585823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сфере трудовых отношений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833677" y="2210163"/>
            <a:ext cx="7728466" cy="3477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граждане любой из двух стран, которые работают на территории Союзного государства, имеют равные права в оплате труда, режиме рабочего времени и времени отдыха, других вопросах трудовых отношений;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оформление на работу происходит на равных правах и в том же порядке; при назначении и выплате пенсии учитывается стаж работы на территории обеих стран;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наличие единого рынка труда - неотъемлемая часть Союзного государства предполагает свободное перемещение рабочей силы между странами, отсутствие каких-либо ограничений и барьеров, а также гарантию равных прав и возможностей.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981" y="3845061"/>
            <a:ext cx="2847833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Обеспечены равные права в сфере социально-трудовых отношений: </a:t>
            </a:r>
            <a:r>
              <a:rPr lang="ru-RU" b="1" dirty="0"/>
              <a:t>регулирование трудовых отношений в обеих странах практически одинаково</a:t>
            </a:r>
            <a:endParaRPr lang="ru-RU" dirty="0"/>
          </a:p>
        </p:txBody>
      </p:sp>
      <p:pic>
        <p:nvPicPr>
          <p:cNvPr id="1026" name="Picture 2" descr="Союзное государство – образец подготовки интеллектуальной ...">
            <a:extLst>
              <a:ext uri="{FF2B5EF4-FFF2-40B4-BE49-F238E27FC236}">
                <a16:creationId xmlns:a16="http://schemas.microsoft.com/office/drawing/2014/main" id="{599D6B88-D98F-480F-B8A3-ADA74742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4" y="1650029"/>
            <a:ext cx="3142018" cy="19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0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489586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сфере образования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971499" y="1571461"/>
            <a:ext cx="7728466" cy="50783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граждане двух стран могут получить в учебных заведениях любой из стран профессионально-техническое и высшее образование, а также послевузовское образование на общих основаниях в магистратуре, аспирантуре, докторантуре и посредством прикрепления в качестве соискателя для подготовки кандидатских и докторских диссертаций;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сотрудничество высших учебных заведений Беларуси и России в рамках совместных научных договоров и программ: развитие научных и студенческих связей, разработка содержания, форм и методов подготовки специалистов, выполнение совместных научно-исследовательских работ, подготовка научных кадров;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принято решение о создании Ассоциации колледжей Союзного государства;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совместных мероприятий: олимпиады и тематические слеты для школьников, форумы вузов;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функционирует совместный «Белорусско-Российский университет» (г. Могилев);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принято решение о создании нового Университета высоких технологий Союзного государства.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6849" y="4201870"/>
            <a:ext cx="3256939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Возможность получения образования на равных правах </a:t>
            </a:r>
            <a:r>
              <a:rPr lang="ru-RU" dirty="0">
                <a:solidFill>
                  <a:prstClr val="black"/>
                </a:solidFill>
              </a:rPr>
              <a:t>жителям обеих стран гарантировал подписанный в 1997 году Договор о создании Союза Беларуси и России.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" y="1571461"/>
            <a:ext cx="3549316" cy="23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92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09" y="40034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области культуры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3886287" y="1457989"/>
            <a:ext cx="7728466" cy="48013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международных мероприятий в сфере искусства (выставки, кино- и театральные фестивали: «Славянский базар в Витебске», «Александрия собирает друзей» и др.);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возобновил работу коллектив белорусско-российского молодежного симфонического оркестра под руководством народного артиста СССР Ю.Башмета;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сотрудничество в музейной сфере и в области книгоиздания. Первый Белорусско-Российский музейный форум (2023 г.);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вещание телеканала «БелРос»;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распространение журнала «Союзное государство»;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в январе 2024 г. принято решение о создании Медиакомпании Союзного государства;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Дней культуры, совместных музейных, выставочных проектов, мастер-классов в сфере искусства (гастроли театральных и музыкальных коллективов);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присуждение премий Союзного государства в области литературы и искусства, науки и техники талантливым россиянам и белорусам.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5" y="2293065"/>
            <a:ext cx="2953419" cy="1848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68" y="448539"/>
            <a:ext cx="2113878" cy="2232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65" y="4525526"/>
            <a:ext cx="3149339" cy="174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4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3" y="39710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Экономическое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регионов Беларуси и России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5500049" y="1436119"/>
            <a:ext cx="5991367" cy="4401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 кооперация и совместная реализация импортозамещающих проектов;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взаимодействие в сфере строительства;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использование в регионах России опыта белорусских дорожных компаний в проектировании и строительстве автомобильных дорог;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увеличение количества авиарейсов между городами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за 2024 год экспорт товаров Беларуси в Россию увеличился на 6,3 %, импорт на 8,0%;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оборот внешней торговли услугами по итогам 2024 года увеличился на 17%.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546" y="4435522"/>
            <a:ext cx="444917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Россия продолжает оставаться основным торговым партнером Беларуси</a:t>
            </a:r>
            <a:r>
              <a:rPr lang="ru-RU" dirty="0"/>
              <a:t>: на долю России в 2024 году пришлось более 60 процентов стоимостного объема внешней торговли товарами, почти 55 процентов – экспорта, более 65 процентов – импорта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9" y="1319841"/>
            <a:ext cx="3792712" cy="29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1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53129-0673-46CF-70E2-1FF8CDF8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55" y="138502"/>
            <a:ext cx="9442937" cy="11710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Взаимная торговля – основа экономической безопасности двух стран</a:t>
            </a:r>
          </a:p>
        </p:txBody>
      </p:sp>
      <p:pic>
        <p:nvPicPr>
          <p:cNvPr id="5" name="Объект 4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F60D80A7-776F-6AF9-81F1-80853B739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386" y="1464750"/>
            <a:ext cx="9304184" cy="52103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2C4D1-7772-4C00-8F5E-EB1A96095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78" y="138502"/>
            <a:ext cx="1555477" cy="13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1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23" y="397104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Молодежные проекты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335334" cy="113854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4990011" y="1203563"/>
            <a:ext cx="6501406" cy="4401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Молодежная палата при Парламентском Собрании Союза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Форум молодежи Союзного государства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туристский слет учащихся Союзного государства Беларуси и России;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слет юных экологов Беларуси и России «Экология без границ»;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гражданско-патриотическая кадетская смена учащихся Союзного государства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российско-белорусский образовательный проект «Курган-2024»;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«Поезд Памяти»;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студенческий отряд Союзного государства.</a:t>
            </a:r>
          </a:p>
        </p:txBody>
      </p:sp>
      <p:pic>
        <p:nvPicPr>
          <p:cNvPr id="4098" name="Picture 2" descr="Молодежная палата при Парламентском Собрании расширяет формы работы по  вовлечению молодежи в процесс строительства Союзного государства">
            <a:extLst>
              <a:ext uri="{FF2B5EF4-FFF2-40B4-BE49-F238E27FC236}">
                <a16:creationId xmlns:a16="http://schemas.microsoft.com/office/drawing/2014/main" id="{4DA74C65-719D-4878-B10B-D2008EC67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1799784"/>
            <a:ext cx="2273051" cy="170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C5BE0-ED85-40A4-AFA5-6ADCC6A52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81" b="7688"/>
          <a:stretch/>
        </p:blipFill>
        <p:spPr>
          <a:xfrm>
            <a:off x="2063898" y="1178401"/>
            <a:ext cx="2563338" cy="1354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C641C0-26CE-4531-9593-A2FCB64F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06" y="4028983"/>
            <a:ext cx="2468880" cy="18516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74CC4-A5A3-475D-AF4F-6915AEB3C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783" y="3116396"/>
            <a:ext cx="2371453" cy="1570499"/>
          </a:xfrm>
          <a:prstGeom prst="rect">
            <a:avLst/>
          </a:prstGeom>
        </p:spPr>
      </p:pic>
      <p:pic>
        <p:nvPicPr>
          <p:cNvPr id="4100" name="Picture 4" descr="Первый студенческий отряд Союзного государства будет создан в 2024 году">
            <a:extLst>
              <a:ext uri="{FF2B5EF4-FFF2-40B4-BE49-F238E27FC236}">
                <a16:creationId xmlns:a16="http://schemas.microsoft.com/office/drawing/2014/main" id="{2096E6A1-2EF6-4AC0-9DCF-70949B30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82" y="5090158"/>
            <a:ext cx="2371453" cy="158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68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064" y="290755"/>
            <a:ext cx="9194913" cy="5556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История создания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2834" y="1530689"/>
            <a:ext cx="8865327" cy="44935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21 февраля 1995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 дружбе, добрососедстве и сотрудничестве между Российской Федерацией и Республикой Беларусь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14 мая 1995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республиканский референдум по вопросу: «Поддерживаете ли Вы действия Президента Республики Беларусь, направленные на экономическую интеграцию с Российской Федерацией?» 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2 апреля 1996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об образовании Сообщества Беларуси и России. 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2 апреля 1997 г. </a:t>
            </a:r>
            <a:r>
              <a:rPr lang="ru-RU" sz="2200" dirty="0"/>
              <a:t>подписан Договор о Союзе Беларуси и России. 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8 декабря 1999 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 создании </a:t>
            </a:r>
            <a:r>
              <a:rPr lang="ru-RU" sz="2200" b="1" dirty="0">
                <a:solidFill>
                  <a:srgbClr val="FF0000"/>
                </a:solidFill>
              </a:rPr>
              <a:t>Союзного государства,</a:t>
            </a:r>
            <a:r>
              <a:rPr lang="ru-RU" sz="2200" dirty="0"/>
              <a:t> которым декларируется образование Союзного государства как нового этапа в единении народов двух стран в демократическое правовое государство.</a:t>
            </a:r>
            <a:endParaRPr lang="x-none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DF9F0D-C81B-44E5-A7CE-FE33F4540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3" t="5415" r="8617" b="8427"/>
          <a:stretch/>
        </p:blipFill>
        <p:spPr>
          <a:xfrm>
            <a:off x="162540" y="1458263"/>
            <a:ext cx="2624202" cy="17871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0" y="275055"/>
            <a:ext cx="1108543" cy="94517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748AAC-39EA-4EDD-A9E1-EB2FC5EF1AB2}"/>
              </a:ext>
            </a:extLst>
          </p:cNvPr>
          <p:cNvSpPr/>
          <p:nvPr/>
        </p:nvSpPr>
        <p:spPr>
          <a:xfrm>
            <a:off x="162540" y="3612590"/>
            <a:ext cx="2624203" cy="29546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550" dirty="0"/>
              <a:t>На республиканском референдуме 14 мая 1995 г. на вопрос «Поддерживаете ли Вы действия Президента Республики Беларусь, направленные на экономическую интеграцию с Российской Федерацией?» </a:t>
            </a:r>
            <a:r>
              <a:rPr lang="ru-RU" sz="1550" b="1" dirty="0">
                <a:solidFill>
                  <a:srgbClr val="FF0000"/>
                </a:solidFill>
              </a:rPr>
              <a:t>83,3% граждан Беларуси, принявших участие в референдуме, ответили «да». </a:t>
            </a:r>
            <a:endParaRPr lang="ru-RU" sz="15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6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264" y="275679"/>
            <a:ext cx="7033847" cy="5556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Цели Союзного государства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6" y="275679"/>
            <a:ext cx="1108543" cy="9451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BED794-D243-4854-AEB6-732988850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6" y="1459566"/>
            <a:ext cx="3042960" cy="21806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F305D2-DCE2-44D1-A086-1CFE3F138ADB}"/>
              </a:ext>
            </a:extLst>
          </p:cNvPr>
          <p:cNvSpPr/>
          <p:nvPr/>
        </p:nvSpPr>
        <p:spPr>
          <a:xfrm>
            <a:off x="3474720" y="1305363"/>
            <a:ext cx="8181655" cy="45397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мирного и демократического развития братских народов государств-участников, укрепление дружбы, повышение благосостояния и уровня жизни;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единого экономического пространства для обеспечения социально-экономического развития на основе объединения материального и интеллектуального потенциалов государств-участников и использования рыночных механизмов функционирования экономики;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неуклонное соблюдение основных прав и свобод человека и гражданина в соответствии с общепризнанными принципами и нормами международного права;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согласованной внешней политики и политики в области обороны;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единой правовой системы демократического государства;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согласованной социальной политики, направленной на создание условий, обеспечивающих достойную жизнь и свободное развитие человека;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безопасности Союзного государства и борьба с преступностью;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мира, безопасности и взаимовыгодного сотрудничества в Европе и  во всем мире, развитие СНГ. </a:t>
            </a:r>
            <a:endParaRPr lang="ru-RU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0A2BF7-92B7-4D6C-BF37-8734BEEE2175}"/>
              </a:ext>
            </a:extLst>
          </p:cNvPr>
          <p:cNvSpPr/>
          <p:nvPr/>
        </p:nvSpPr>
        <p:spPr>
          <a:xfrm>
            <a:off x="328381" y="3878892"/>
            <a:ext cx="285933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Достижение целей Союзного государства осуществляется поэтапно с учетом приоритета решения экономических и социальных задач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77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3588" y="1193074"/>
            <a:ext cx="6884421" cy="2404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Союзное государство базируется на принципах: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суверенное равенство государств-участников;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добровольность;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добросовестное выполнение взаимных обязательств;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разграничение предметов ведения и полномочий между Союзным государством и государствами-участниками. </a:t>
            </a:r>
          </a:p>
          <a:p>
            <a:pPr indent="457200" algn="ctr">
              <a:lnSpc>
                <a:spcPct val="107000"/>
              </a:lnSpc>
              <a:spcAft>
                <a:spcPts val="800"/>
              </a:spcAft>
            </a:pPr>
            <a:endParaRPr lang="ru-RU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E21CB-8273-4003-A107-F1E0F4C48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4" y="144864"/>
            <a:ext cx="1147673" cy="978542"/>
          </a:xfrm>
          <a:prstGeom prst="rect">
            <a:avLst/>
          </a:prstGeom>
        </p:spPr>
      </p:pic>
      <p:pic>
        <p:nvPicPr>
          <p:cNvPr id="2050" name="Picture 2" descr="Путин пообещал вступиться за Белоруссию">
            <a:extLst>
              <a:ext uri="{FF2B5EF4-FFF2-40B4-BE49-F238E27FC236}">
                <a16:creationId xmlns:a16="http://schemas.microsoft.com/office/drawing/2014/main" id="{B4247A5D-1E38-49E9-8A1B-E82341D3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4" y="1195588"/>
            <a:ext cx="4189240" cy="25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F6C758-222A-48B2-AB6E-AF3D45043DD4}"/>
              </a:ext>
            </a:extLst>
          </p:cNvPr>
          <p:cNvSpPr/>
          <p:nvPr/>
        </p:nvSpPr>
        <p:spPr>
          <a:xfrm>
            <a:off x="1656229" y="195681"/>
            <a:ext cx="8454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создания Союзного государства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81D28D-5AE6-49E5-8E51-3629BE1F0424}"/>
              </a:ext>
            </a:extLst>
          </p:cNvPr>
          <p:cNvSpPr/>
          <p:nvPr/>
        </p:nvSpPr>
        <p:spPr>
          <a:xfrm>
            <a:off x="118914" y="3948257"/>
            <a:ext cx="5611326" cy="16636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«На пространстве от Бреста до Владивостока существует одно Отечество, но два государства» 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Президент Республики Беларусь А.Г. Лукашенко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E3E76F-E07C-48D0-8C3C-79A546BDE273}"/>
              </a:ext>
            </a:extLst>
          </p:cNvPr>
          <p:cNvSpPr/>
          <p:nvPr/>
        </p:nvSpPr>
        <p:spPr>
          <a:xfrm>
            <a:off x="5982790" y="3779840"/>
            <a:ext cx="5834740" cy="20588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«Союзное государство России и Белоруссии представляет из себя разновидность интеграции при полном сохранении суверенитета».</a:t>
            </a:r>
          </a:p>
          <a:p>
            <a:pPr indent="457200" algn="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 Российской Федерации В.В. Путин</a:t>
            </a:r>
          </a:p>
        </p:txBody>
      </p:sp>
    </p:spTree>
    <p:extLst>
      <p:ext uri="{BB962C8B-B14F-4D97-AF65-F5344CB8AC3E}">
        <p14:creationId xmlns:p14="http://schemas.microsoft.com/office/powerpoint/2010/main" val="1820053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9680" y="1269267"/>
            <a:ext cx="6679474" cy="45543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Высший Государственный Совет </a:t>
            </a:r>
            <a:r>
              <a:rPr lang="ru-RU" b="1" dirty="0"/>
              <a:t>– </a:t>
            </a:r>
            <a:r>
              <a:rPr lang="ru-RU" dirty="0"/>
              <a:t>главный орган Союзного государства. </a:t>
            </a:r>
          </a:p>
          <a:p>
            <a:r>
              <a:rPr lang="ru-RU" dirty="0"/>
              <a:t>В его состав входят главы государств, главы правительств, руководители палат парламентов государств-участников.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Вопросы, находящиеся в его компетенции: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утверждение бюджета Союзного государства и годовых отчетов о его исполнении;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кадровые вопросы (в том числе, назначение Государственного секретаря);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координация внутренней и внешней политики как Союзного государства в целом, так и государств, входящих в его состав, в отдельности.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утверждение международных договоров Союзного государства, государственной символики Союзного государства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437326" cy="1225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27705" y="3976996"/>
            <a:ext cx="4473111" cy="1846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900" dirty="0"/>
              <a:t>Председателем </a:t>
            </a:r>
          </a:p>
          <a:p>
            <a:pPr algn="just"/>
            <a:r>
              <a:rPr lang="ru-RU" sz="1900" dirty="0"/>
              <a:t>Высшего Государственного Совета является один из президентов – России или Беларуси – на основе ротации. </a:t>
            </a:r>
          </a:p>
          <a:p>
            <a:pPr algn="just"/>
            <a:r>
              <a:rPr lang="ru-RU" sz="1900" b="1" dirty="0">
                <a:solidFill>
                  <a:srgbClr val="C00000"/>
                </a:solidFill>
              </a:rPr>
              <a:t>С 2000 года эту должность занимает Александр Лукашенко</a:t>
            </a:r>
            <a:r>
              <a:rPr lang="ru-RU" sz="1900" dirty="0"/>
              <a:t>. </a:t>
            </a:r>
          </a:p>
        </p:txBody>
      </p:sp>
      <p:pic>
        <p:nvPicPr>
          <p:cNvPr id="1026" name="Picture 2" descr="Лукашенко: каждый белорус и россиянин должен на деле ощутить все  преимущества Союзного государства">
            <a:extLst>
              <a:ext uri="{FF2B5EF4-FFF2-40B4-BE49-F238E27FC236}">
                <a16:creationId xmlns:a16="http://schemas.microsoft.com/office/drawing/2014/main" id="{7FB9F5CC-3857-432A-AD38-26C5C0442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7" b="8189"/>
          <a:stretch/>
        </p:blipFill>
        <p:spPr bwMode="auto">
          <a:xfrm>
            <a:off x="127706" y="1402080"/>
            <a:ext cx="4473111" cy="230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0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1966" y="868805"/>
            <a:ext cx="7097485" cy="53853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Парламентское Собрание Союза Беларуси и России </a:t>
            </a:r>
            <a:r>
              <a:rPr lang="ru-RU" b="1" dirty="0"/>
              <a:t>– г</a:t>
            </a:r>
            <a:r>
              <a:rPr lang="ru-RU" dirty="0"/>
              <a:t>лавный законодательный орган Союзного государства. </a:t>
            </a:r>
          </a:p>
          <a:p>
            <a:r>
              <a:rPr lang="ru-RU" dirty="0"/>
              <a:t>Состоит из 72 человек – по 36 делегатов от парламентов двух стран. </a:t>
            </a:r>
          </a:p>
          <a:p>
            <a:r>
              <a:rPr lang="ru-RU" dirty="0"/>
              <a:t>Принятые в этом органе решения подтверждаются Федеральным Собранием Российской Федерации и Национальным Собранием Республики Беларусь. 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Помимо общих заседаний проводятся заседания комиссий: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законодательству и Регламенту;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экономической политике;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бюджету и финансам;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социальной политике, науке, культуре и гуманитарным вопросам;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вопросам внешней политики;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безопасности, обороне и борьбе с преступностью;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вопросам экологии, природопользования и ликвидации последствий аварии; 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x-none" dirty="0"/>
              <a:t>по информационной политике и взаимодействию с общественными объединениями. </a:t>
            </a:r>
            <a:endParaRPr lang="ru-RU" dirty="0"/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437326" cy="1225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27706" y="4882896"/>
            <a:ext cx="4473111" cy="12157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Главой Парламентского Собрания является Председатель Государственной Думы </a:t>
            </a:r>
            <a:r>
              <a:rPr lang="ru-RU" b="1" dirty="0">
                <a:solidFill>
                  <a:srgbClr val="C00000"/>
                </a:solidFill>
              </a:rPr>
              <a:t>Вячеслав Володин.</a:t>
            </a:r>
          </a:p>
          <a:p>
            <a:pPr algn="just"/>
            <a:endParaRPr lang="ru-RU" sz="1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A18A42-35D3-4329-B26D-47A4FBB2F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06" y="1367245"/>
            <a:ext cx="4473111" cy="30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1966" y="868805"/>
            <a:ext cx="7097485" cy="50160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Совет Министров Союзного государства </a:t>
            </a:r>
            <a:r>
              <a:rPr lang="ru-RU" sz="2000" b="1" dirty="0"/>
              <a:t>– </a:t>
            </a:r>
            <a:r>
              <a:rPr lang="ru-RU" sz="2000" dirty="0"/>
              <a:t>исполнительный орган Союзного государства. </a:t>
            </a:r>
          </a:p>
          <a:p>
            <a:r>
              <a:rPr lang="ru-RU" sz="2000" dirty="0"/>
              <a:t>Включает в свой состав Председателя, глав правительств Беларуси и России, Государственного секретаря, министров иностранных дел, экономики и финансов государств-участников, а также руководителей основных отраслевых и функциональных органов управления Союзного государства. </a:t>
            </a:r>
          </a:p>
          <a:p>
            <a:r>
              <a:rPr lang="ru-RU" sz="2000" dirty="0"/>
              <a:t>На заседания Совета Министров могут приглашаться руководители центральных банков и министры государств-участников.</a:t>
            </a:r>
          </a:p>
          <a:p>
            <a:endParaRPr lang="ru-RU" sz="2000" dirty="0"/>
          </a:p>
          <a:p>
            <a:r>
              <a:rPr lang="ru-RU" sz="2000" dirty="0"/>
              <a:t>Совмин разрабатывает основные направления общей политики по вопросам развития Союзного государства, вносит на рассмотрение Парламентского Собрания союзные законы и разрабатывает проект бюджета Союзного государства. 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437326" cy="1225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27706" y="4247412"/>
            <a:ext cx="4124597" cy="14927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Председателем Совета Министров Союзного государства является глава Правительства Российской Федерации </a:t>
            </a:r>
            <a:r>
              <a:rPr lang="ru-RU" b="1" dirty="0">
                <a:solidFill>
                  <a:srgbClr val="C00000"/>
                </a:solidFill>
              </a:rPr>
              <a:t>Михаил Мишустин</a:t>
            </a:r>
            <a:r>
              <a:rPr lang="ru-RU" dirty="0"/>
              <a:t>.</a:t>
            </a:r>
          </a:p>
          <a:p>
            <a:pPr algn="just"/>
            <a:endParaRPr lang="ru-RU" sz="1900" dirty="0"/>
          </a:p>
        </p:txBody>
      </p:sp>
      <p:pic>
        <p:nvPicPr>
          <p:cNvPr id="2050" name="Picture 2" descr="На заседании Совета министров Союзного государства подписан ...">
            <a:extLst>
              <a:ext uri="{FF2B5EF4-FFF2-40B4-BE49-F238E27FC236}">
                <a16:creationId xmlns:a16="http://schemas.microsoft.com/office/drawing/2014/main" id="{840867BE-ED34-439B-8D14-5171B75EA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1354526"/>
            <a:ext cx="4124597" cy="27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Руководящие органы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1966" y="868805"/>
            <a:ext cx="7097485" cy="54168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Постоянный Комитет Союзного государства: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отвечает за подготовку заседаний Высшего Государственного Совета и Совета Министров;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координирует работу отраслевых и функциональных органов Союзного государства и их взаимодействие с национальными органами государств-участников;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контролирует выполнение принятых Высшим Государственным Советом и Советом Министров решений;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информирует Совет Министров о положении дел в сферах деятельности отраслевых и функциональных органов Союзного государства;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/>
              <a:t>вносит предложения в Совет Министров по выполнению текущих задач развития Союзного государства.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 состав Постоянного Комитета входят:</a:t>
            </a:r>
          </a:p>
          <a:p>
            <a:r>
              <a:rPr lang="ru-RU" dirty="0"/>
              <a:t>Государственный секретарь Союзного государства и четыре заместителя Госсекретаря. </a:t>
            </a:r>
          </a:p>
          <a:p>
            <a:r>
              <a:rPr lang="ru-RU" dirty="0"/>
              <a:t>Два члена Постоянного Комитета представляют Белорусскую сторону, два члена – Российскую сторону.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9C331-4D51-4A69-A224-C27FED2E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6" y="65016"/>
            <a:ext cx="1437326" cy="1225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88667" y="3992737"/>
            <a:ext cx="4345234" cy="1769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Главой Постоянного Комитета является Государственный секретарь Союзного государства. С 19 марта 2021 года Государственным секретарем Союзного государства является </a:t>
            </a:r>
            <a:r>
              <a:rPr lang="ru-RU" b="1" dirty="0">
                <a:solidFill>
                  <a:srgbClr val="FF0000"/>
                </a:solidFill>
              </a:rPr>
              <a:t>Дмитрий Мезенцев</a:t>
            </a:r>
            <a:r>
              <a:rPr lang="ru-RU" dirty="0"/>
              <a:t>. </a:t>
            </a:r>
          </a:p>
          <a:p>
            <a:pPr algn="just"/>
            <a:endParaRPr lang="ru-RU" sz="1900" dirty="0"/>
          </a:p>
        </p:txBody>
      </p:sp>
      <p:pic>
        <p:nvPicPr>
          <p:cNvPr id="4098" name="Picture 2" descr="Парламентское Собрание Союза Беларуси и России">
            <a:extLst>
              <a:ext uri="{FF2B5EF4-FFF2-40B4-BE49-F238E27FC236}">
                <a16:creationId xmlns:a16="http://schemas.microsoft.com/office/drawing/2014/main" id="{D6A63D74-A386-46E6-A505-1DAA80E3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6" y="1355249"/>
            <a:ext cx="4242234" cy="12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029545-F703-4494-B51C-7588617932CA}"/>
              </a:ext>
            </a:extLst>
          </p:cNvPr>
          <p:cNvSpPr/>
          <p:nvPr/>
        </p:nvSpPr>
        <p:spPr>
          <a:xfrm>
            <a:off x="127706" y="2821209"/>
            <a:ext cx="43452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Официальный сайт Постоянного комитета Союзного государства</a:t>
            </a:r>
            <a:endParaRPr lang="ru-RU" sz="1400" dirty="0">
              <a:solidFill>
                <a:srgbClr val="C00000"/>
              </a:solidFill>
            </a:endParaRPr>
          </a:p>
          <a:p>
            <a:r>
              <a:rPr lang="ru-RU" sz="1400" b="1" u="sng" dirty="0">
                <a:hlinkClick r:id="rId4"/>
              </a:rPr>
              <a:t>https://посткомсг.рф/news/migration_situation/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6792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9101" y="133463"/>
            <a:ext cx="8902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Как еще определяются пути развития Союзного государства?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6C0FA-DEEA-453C-B66F-309DC117B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1" y="133463"/>
            <a:ext cx="1349981" cy="115383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AB41EB-1E64-4E21-B61A-6A0C3BF46B61}"/>
              </a:ext>
            </a:extLst>
          </p:cNvPr>
          <p:cNvSpPr/>
          <p:nvPr/>
        </p:nvSpPr>
        <p:spPr>
          <a:xfrm>
            <a:off x="9004285" y="5213656"/>
            <a:ext cx="2993258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Совместные выставки достижений на площадке ВДНХ (г. Москва).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37DA2EF-2340-4E93-A163-727D5C8CB5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124" name="Picture 4" descr="27-28 июня 2024 состоится XI форум регионов Беларуси и России | Новости |  Министерство экономики Республики Беларусь">
            <a:extLst>
              <a:ext uri="{FF2B5EF4-FFF2-40B4-BE49-F238E27FC236}">
                <a16:creationId xmlns:a16="http://schemas.microsoft.com/office/drawing/2014/main" id="{AC31CC4B-4A3D-4819-AEA9-95831D9F5B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12499" b="327"/>
          <a:stretch/>
        </p:blipFill>
        <p:spPr bwMode="auto">
          <a:xfrm>
            <a:off x="5041286" y="1469624"/>
            <a:ext cx="2237451" cy="170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О ВДНХ на ВДНХ">
            <a:extLst>
              <a:ext uri="{FF2B5EF4-FFF2-40B4-BE49-F238E27FC236}">
                <a16:creationId xmlns:a16="http://schemas.microsoft.com/office/drawing/2014/main" id="{9925993E-CC8A-45AB-B118-91C8E7EA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23" y="1469624"/>
            <a:ext cx="2751028" cy="183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F73657-1B35-4930-A4C8-221BEA5C4473}"/>
              </a:ext>
            </a:extLst>
          </p:cNvPr>
          <p:cNvSpPr/>
          <p:nvPr/>
        </p:nvSpPr>
        <p:spPr>
          <a:xfrm>
            <a:off x="226271" y="4452616"/>
            <a:ext cx="7620152" cy="1855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видим, что год от года увеличивается объем тех средств, которые закрепляются в контрактах, которые подписывают главы субъектов Федерации и руководители областей Беларуси на Форуме. Это тоже ради людей. Не контракты ради контрактов, не расходы и инвестиции ради инвестиций, это вклад в развитие экономики»</a:t>
            </a:r>
          </a:p>
          <a:p>
            <a:pPr indent="450215" algn="r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Дмитрий Мезенцев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6BE6963-6063-4FCD-9127-3EAF933BC1CE}"/>
              </a:ext>
            </a:extLst>
          </p:cNvPr>
          <p:cNvSpPr/>
          <p:nvPr/>
        </p:nvSpPr>
        <p:spPr>
          <a:xfrm>
            <a:off x="217360" y="3767147"/>
            <a:ext cx="4101529" cy="31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Встречи глав государств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C24F7E-D17A-4BF4-A901-D8CA982426E1}"/>
              </a:ext>
            </a:extLst>
          </p:cNvPr>
          <p:cNvSpPr/>
          <p:nvPr/>
        </p:nvSpPr>
        <p:spPr>
          <a:xfrm>
            <a:off x="4635409" y="3219317"/>
            <a:ext cx="3211014" cy="10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Форум регионов Беларуси и России.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2025 г. </a:t>
            </a:r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ХII Форум регионов Беларуси и России состоится в Нижнем Новгороде</a:t>
            </a:r>
            <a:endParaRPr lang="ru-RU" sz="1400" dirty="0"/>
          </a:p>
        </p:txBody>
      </p:sp>
      <p:pic>
        <p:nvPicPr>
          <p:cNvPr id="5128" name="Picture 8" descr="Беларусь представила свои экспонаты на выставке-форуме &quot;Россия&quot; в Москве -  Российская газета">
            <a:extLst>
              <a:ext uri="{FF2B5EF4-FFF2-40B4-BE49-F238E27FC236}">
                <a16:creationId xmlns:a16="http://schemas.microsoft.com/office/drawing/2014/main" id="{74E2A998-108C-4ABE-9699-AFB3EF7A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49" y="2990985"/>
            <a:ext cx="3047194" cy="203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Итоги переговоров Путина и Лукашенко в Сочи. Главное – Коммерсантъ">
            <a:extLst>
              <a:ext uri="{FF2B5EF4-FFF2-40B4-BE49-F238E27FC236}">
                <a16:creationId xmlns:a16="http://schemas.microsoft.com/office/drawing/2014/main" id="{1CF46404-D2B9-4530-96CA-595EA24BA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 b="9154"/>
          <a:stretch/>
        </p:blipFill>
        <p:spPr bwMode="auto">
          <a:xfrm>
            <a:off x="217360" y="1402476"/>
            <a:ext cx="4101529" cy="23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066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1498</Words>
  <Application>Microsoft Office PowerPoint</Application>
  <PresentationFormat>Широкоэкранный</PresentationFormat>
  <Paragraphs>139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«Беларусь и Россия.  История становления и развития Союзного государства»</vt:lpstr>
      <vt:lpstr>История создания Союзного государства</vt:lpstr>
      <vt:lpstr>Цели Союзного государства</vt:lpstr>
      <vt:lpstr>Презентация PowerPoint</vt:lpstr>
      <vt:lpstr>Руководящие органы Союзного государства</vt:lpstr>
      <vt:lpstr>Руководящие органы Союзного государства</vt:lpstr>
      <vt:lpstr>Руководящие органы Союзного государства</vt:lpstr>
      <vt:lpstr>Руководящие органы Союзного государства</vt:lpstr>
      <vt:lpstr>Презентация PowerPoint</vt:lpstr>
      <vt:lpstr>Белорусско-российское сотрудничество </vt:lpstr>
      <vt:lpstr>Белорусско-российское сотрудничество  в сфере здравоохранения</vt:lpstr>
      <vt:lpstr>Белорусско-российское сотрудничество  в сфере трудовых отношений </vt:lpstr>
      <vt:lpstr>Белорусско-российское сотрудничество  в сфере образования</vt:lpstr>
      <vt:lpstr>Белорусско-российское сотрудничество  в области культуры</vt:lpstr>
      <vt:lpstr>Экономическое сотрудничество  регионов Беларуси и России</vt:lpstr>
      <vt:lpstr>Взаимная торговля – основа экономической безопасности двух стран</vt:lpstr>
      <vt:lpstr>Молодежные проекты Союзного государства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Конституции Республики Беларусь</dc:title>
  <dc:creator>В.Н. Ковалева</dc:creator>
  <cp:lastModifiedBy>User</cp:lastModifiedBy>
  <cp:revision>138</cp:revision>
  <dcterms:created xsi:type="dcterms:W3CDTF">2025-02-21T08:43:24Z</dcterms:created>
  <dcterms:modified xsi:type="dcterms:W3CDTF">2025-04-10T05:59:18Z</dcterms:modified>
</cp:coreProperties>
</file>