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0"/>
  </p:notesMasterIdLst>
  <p:sldIdLst>
    <p:sldId id="307" r:id="rId2"/>
    <p:sldId id="308" r:id="rId3"/>
    <p:sldId id="309" r:id="rId4"/>
    <p:sldId id="313" r:id="rId5"/>
    <p:sldId id="314" r:id="rId6"/>
    <p:sldId id="311" r:id="rId7"/>
    <p:sldId id="315" r:id="rId8"/>
    <p:sldId id="316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Харевич" initials="ИХ" lastIdx="1" clrIdx="0">
    <p:extLst>
      <p:ext uri="{19B8F6BF-5375-455C-9EA6-DF929625EA0E}">
        <p15:presenceInfo xmlns:p15="http://schemas.microsoft.com/office/powerpoint/2012/main" userId="S-1-5-21-1550027116-1376463256-1133838943-1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9966FF"/>
    <a:srgbClr val="9999FF"/>
    <a:srgbClr val="FEFEFE"/>
    <a:srgbClr val="863D0C"/>
    <a:srgbClr val="C55A11"/>
    <a:srgbClr val="7E0504"/>
    <a:srgbClr val="252B37"/>
    <a:srgbClr val="75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3662" autoAdjust="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70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64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55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84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88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66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3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315823-0BB1-4004-AF8D-0A4DA460C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4659" y="2664953"/>
            <a:ext cx="7847461" cy="105704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«Я -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гражданин 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Республики Беларусь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D6A9EAE-B407-47D6-AE6E-85E1686E9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015" y="5548238"/>
            <a:ext cx="2906750" cy="72184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 2025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2507" y="512458"/>
            <a:ext cx="8229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«Я. МОЯ СЕМЬЯ. МОЯ РОДИНА».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 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6C0FA-DEEA-453C-B66F-309DC117B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2" y="220905"/>
            <a:ext cx="1610809" cy="1376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1457" t="12108" r="12400" b="13641"/>
          <a:stretch/>
        </p:blipFill>
        <p:spPr>
          <a:xfrm>
            <a:off x="2353162" y="3002259"/>
            <a:ext cx="2362994" cy="30596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F9F008-E039-4C32-9490-2190B0287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8" r="21929"/>
          <a:stretch/>
        </p:blipFill>
        <p:spPr>
          <a:xfrm>
            <a:off x="321022" y="1836217"/>
            <a:ext cx="2648291" cy="215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5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Паспорт – главный документ гражданина Республики Беларусь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Паспор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3" y="923987"/>
            <a:ext cx="9092485" cy="5695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спорт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5" t="14995" r="37434" b="7359"/>
          <a:stretch/>
        </p:blipFill>
        <p:spPr bwMode="auto">
          <a:xfrm>
            <a:off x="348424" y="923987"/>
            <a:ext cx="1630861" cy="2347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37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079" y="5188437"/>
            <a:ext cx="11320938" cy="8398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bg1"/>
                </a:solidFill>
              </a:rPr>
              <a:t>Паспорт – документ, удостоверяющий личность и подтверждающий гражданство. До 14 лет иметь паспорт – право гражданина. После 14 – обязанность</a:t>
            </a:r>
            <a:r>
              <a:rPr lang="be-BY" sz="2200" b="1" dirty="0">
                <a:solidFill>
                  <a:schemeClr val="bg1"/>
                </a:solidFill>
              </a:rPr>
              <a:t>!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Паспорт – главный документ гражданина Республики Беларусь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613" y="1053828"/>
            <a:ext cx="8677404" cy="320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Гражданин Республики Беларусь обязан: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ea typeface="Arial" panose="020B0604020202020204" pitchFamily="34" charset="0"/>
              </a:rPr>
              <a:t>бережно хранить и использовать документ, удостоверяющий личность;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ea typeface="Arial" panose="020B0604020202020204" pitchFamily="34" charset="0"/>
              </a:rPr>
              <a:t>передавать его по требованию должностных лиц государственных органов, уполномоченных на проверку документов, удостоверяющих личность;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ea typeface="Arial" panose="020B0604020202020204" pitchFamily="34" charset="0"/>
              </a:rPr>
              <a:t>сдать подлежащий изъятию или временному изъятию документ, удостоверяющий личность, в орган внутренних дел;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ea typeface="Arial" panose="020B0604020202020204" pitchFamily="34" charset="0"/>
              </a:rPr>
              <a:t>незамедлительно обратиться с заявлением об утрате (хищении) документа, удостоверяющего личность, в орган внутренних дел.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806" y="3034372"/>
            <a:ext cx="2648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Паспорт является собственностью Республики Беларусь. Запрещается принимать и передавать паспорт в залог!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Паспорт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5" t="14995" r="37434" b="7359"/>
          <a:stretch/>
        </p:blipFill>
        <p:spPr bwMode="auto">
          <a:xfrm>
            <a:off x="316806" y="782318"/>
            <a:ext cx="1499116" cy="215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99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Что значит быть гражданином Республики Беларусь?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3052" y="958484"/>
            <a:ext cx="806217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гражданином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значит находиться под защитой белорусского государства, знать и соблюдать его законы, уважать институты государственной власти и государственные символы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831562"/>
            <a:ext cx="2539016" cy="12695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3052" y="2203180"/>
            <a:ext cx="81780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гражданином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значит грамотно пользоваться своими правами, честно и добросовестно исполнять свои обязанности. Бы</a:t>
            </a:r>
            <a:r>
              <a:rPr lang="ru-RU" sz="2000" dirty="0"/>
              <a:t>ть патриотом, быть готовым в любую минуту встать на защиту Родины.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341412"/>
            <a:ext cx="2539016" cy="1046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9" y="3672674"/>
            <a:ext cx="2620549" cy="1299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35249" y="5387436"/>
            <a:ext cx="814588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гражданином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значит беречь историко-культурное наследие белорусского народа, разделять его духовные ценности, которые являются основой сплочения нации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9" y="5091859"/>
            <a:ext cx="2620549" cy="16068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03052" y="3904630"/>
            <a:ext cx="81780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гражданином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значит знать историю нашей страны, сохранять память о героическом прошлом белорусского народа, учиться на ярких примерах из жизни прославленных белорусов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420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Что значит быть гражданином Республики Беларусь?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40" y="2604862"/>
            <a:ext cx="2504065" cy="1668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39" y="2741663"/>
            <a:ext cx="1419340" cy="20457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" b="8678"/>
          <a:stretch/>
        </p:blipFill>
        <p:spPr>
          <a:xfrm>
            <a:off x="3095685" y="2531433"/>
            <a:ext cx="3142446" cy="16259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9" y="914226"/>
            <a:ext cx="1777284" cy="17447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690968" y="5045751"/>
            <a:ext cx="793865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гражданином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значит занимать активную гражданскую позицию, словом и делом доказывать свою любовь к Родине и народу, добросовестным трудом поддерживать достойный уровень своей жизни, заботиться о тех, кто нуждается в помощи и защите.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1" y="5045751"/>
            <a:ext cx="2847975" cy="1600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90968" y="983870"/>
            <a:ext cx="79386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гражданином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значит интересоваться и гордиться достижениями нашей страны, своими стараниями и усилиями, талантами и мастерством приумножать её богатства и благосостояние Беларуси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43" y="2020976"/>
            <a:ext cx="1918025" cy="19180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3" y="2604862"/>
            <a:ext cx="2653047" cy="1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Изменения и дополнения Конституции Республики Беларусь – закрепление ценностных ориентаций белорусского общества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7391" y="4761286"/>
            <a:ext cx="907102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         </a:t>
            </a:r>
            <a:r>
              <a:rPr lang="ru-RU" sz="2000" b="1" i="1" dirty="0">
                <a:solidFill>
                  <a:srgbClr val="C00000"/>
                </a:solidFill>
              </a:rPr>
              <a:t>Стремление решать важнейшие вопросы коллективно</a:t>
            </a:r>
            <a:endParaRPr lang="ru-RU" sz="2000" dirty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Статья 89</a:t>
            </a:r>
            <a:r>
              <a:rPr lang="ru-RU" sz="2000" baseline="30000" dirty="0"/>
              <a:t>1</a:t>
            </a:r>
            <a:r>
              <a:rPr lang="ru-RU" sz="2000" dirty="0"/>
              <a:t>. Всебелорусское народное собрание – </a:t>
            </a:r>
            <a:r>
              <a:rPr lang="ru-RU" sz="2000" b="1" i="1" dirty="0"/>
              <a:t>высший представительный орган народовластия</a:t>
            </a:r>
            <a:r>
              <a:rPr lang="ru-RU" sz="2000" dirty="0"/>
              <a:t>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7391" y="1153964"/>
            <a:ext cx="907102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памяти об истории Великой Отечественной войны, героизме и самоотверженности белорусского народа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15. «Государство ответственно за сохранение историко-культурного и духовного наследия, свободное развитие культур всех национальных общностей, проживающих в Республике Беларусь.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Государство обеспечивает сохранение исторической правды и памяти о героическом подвиге белорусского народа в годы Великой Отечественной войны».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 54. «Каждый обязан беречь историко-культурное, духовное наследие и другие национальные ценности.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Проявление патриотизма, сохранение исторической памяти о героическом прошлом белорусского народа является долгом каждого гражданина Республики Беларусь».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id="{2730823A-5FD3-4573-84C2-D5DA7DDCE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7" y="4418710"/>
            <a:ext cx="1534315" cy="1973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9" y="1707756"/>
            <a:ext cx="2275939" cy="15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Изменения и дополнения Конституции Республики Беларусь – закрепление ценностных ориентаций белорусского общества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984" y="3842843"/>
            <a:ext cx="11597426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/>
              <a:t>          </a:t>
            </a:r>
            <a:r>
              <a:rPr lang="ru-RU" sz="2000" b="1" i="1" dirty="0">
                <a:solidFill>
                  <a:srgbClr val="C00000"/>
                </a:solidFill>
              </a:rPr>
              <a:t>Здоровье белорусской нации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/>
              <a:t>Статья 45. Гражданам Республики Беларусь гарантируется право на охрану здоровья, включая </a:t>
            </a:r>
            <a:r>
              <a:rPr lang="ru-RU" sz="2000" b="1" i="1" dirty="0"/>
              <a:t>бесплатное лечение за счет государственных средств </a:t>
            </a:r>
            <a:r>
              <a:rPr lang="ru-RU" sz="2000" dirty="0"/>
              <a:t>в порядке, установленном законом. </a:t>
            </a:r>
            <a:r>
              <a:rPr lang="ru-RU" sz="2000" b="1" i="1" dirty="0"/>
              <a:t>Граждане заботятся о сохранении собственного здоровья</a:t>
            </a:r>
            <a:r>
              <a:rPr lang="ru-RU" sz="2000" dirty="0"/>
              <a:t>. Государство создает условия доступного для всех граждан медицинского обслуживания. Право граждан Республики Беларусь на охрану здоровья обеспечивается также развитием физической культуры и спорта, мерами по оздоровлению окружающей среды, возможностью пользования оздоровительными учреждениями, совершенствованием охраны труда.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1233" y="1153964"/>
            <a:ext cx="848717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           Традиционные семейные ценности</a:t>
            </a:r>
            <a:endParaRPr lang="ru-RU" sz="2000" dirty="0"/>
          </a:p>
          <a:p>
            <a:pPr algn="just"/>
            <a:r>
              <a:rPr lang="ru-RU" sz="2000" dirty="0"/>
              <a:t>Статья 32. «</a:t>
            </a:r>
            <a:r>
              <a:rPr lang="ru-RU" sz="2000" b="1" i="1" dirty="0"/>
              <a:t>Брак как союз женщины и мужчины</a:t>
            </a:r>
            <a:r>
              <a:rPr lang="ru-RU" sz="2000" dirty="0"/>
              <a:t>, семья, материнство, отцовство и детство находятся под защитой государства. …Супруги имеют равные права в браке и семье. Родители или лица, их заменяющие, имеют право и обязаны воспитывать детей, заботиться об их здоровье, развитии и обучении, готовить к общественно полезному труду, прививать культуру и уважение к законам, историческим и национальным традициям Беларуси. … </a:t>
            </a:r>
            <a:r>
              <a:rPr lang="ru-RU" sz="2000" b="1" i="1" dirty="0"/>
              <a:t>Государство обеспечивает приоритет воспитания детей в семье</a:t>
            </a:r>
            <a:r>
              <a:rPr lang="ru-RU" sz="2000" dirty="0"/>
              <a:t>…»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4" y="1153964"/>
            <a:ext cx="2913207" cy="20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Изменения и дополнения Конституции Республики Беларусь – закрепление ценностных ориентаций белорусского общества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5628" y="1374142"/>
            <a:ext cx="8306872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         </a:t>
            </a:r>
            <a:r>
              <a:rPr lang="ru-RU" sz="2400" b="1" i="1" dirty="0">
                <a:solidFill>
                  <a:srgbClr val="C00000"/>
                </a:solidFill>
              </a:rPr>
              <a:t>Взаимная ответственность гражданина и государства</a:t>
            </a:r>
            <a:endParaRPr lang="ru-RU" sz="2400" dirty="0"/>
          </a:p>
          <a:p>
            <a:pPr algn="just"/>
            <a:r>
              <a:rPr lang="ru-RU" sz="2400" dirty="0"/>
              <a:t>Статья 2. Человек, его права, свободы и гарантии их реализации являются высшей ценностью и целью общества и государства. </a:t>
            </a:r>
            <a:r>
              <a:rPr lang="ru-RU" sz="2400" b="1" i="1" dirty="0"/>
              <a:t>Государство ответственно перед гражданином за создание условий для свободного и достойного развития личности. Гражданин ответствен перед государством за неукоснительное исполнение обязанностей, возложенных на него Конституцией.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457" t="12108" r="12400" b="13641"/>
          <a:stretch/>
        </p:blipFill>
        <p:spPr>
          <a:xfrm>
            <a:off x="334849" y="1486590"/>
            <a:ext cx="2362994" cy="30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12518</TotalTime>
  <Words>683</Words>
  <Application>Microsoft Office PowerPoint</Application>
  <PresentationFormat>Широкоэкранный</PresentationFormat>
  <Paragraphs>42</Paragraphs>
  <Slides>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Wingdings</vt:lpstr>
      <vt:lpstr>Arial Black</vt:lpstr>
      <vt:lpstr>Arial Narrow</vt:lpstr>
      <vt:lpstr>Times New Roman</vt:lpstr>
      <vt:lpstr>Calibri</vt:lpstr>
      <vt:lpstr>Arial</vt:lpstr>
      <vt:lpstr>Office Theme</vt:lpstr>
      <vt:lpstr>«Я - гражданин  Республики Беларусь»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Ольга Гончарик</cp:lastModifiedBy>
  <cp:revision>943</cp:revision>
  <cp:lastPrinted>2018-12-07T06:48:34Z</cp:lastPrinted>
  <dcterms:created xsi:type="dcterms:W3CDTF">2018-12-03T10:14:15Z</dcterms:created>
  <dcterms:modified xsi:type="dcterms:W3CDTF">2025-03-18T10:17:21Z</dcterms:modified>
</cp:coreProperties>
</file>