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62" r:id="rId2"/>
    <p:sldId id="264" r:id="rId3"/>
    <p:sldId id="270" r:id="rId4"/>
    <p:sldId id="267" r:id="rId5"/>
    <p:sldId id="278" r:id="rId6"/>
    <p:sldId id="272" r:id="rId7"/>
    <p:sldId id="280" r:id="rId8"/>
    <p:sldId id="276" r:id="rId9"/>
    <p:sldId id="279" r:id="rId10"/>
    <p:sldId id="275" r:id="rId11"/>
    <p:sldId id="277" r:id="rId12"/>
    <p:sldId id="281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A7F3DA-DB47-4ABA-86D7-09755ECD9892}">
          <p14:sldIdLst>
            <p14:sldId id="262"/>
            <p14:sldId id="264"/>
            <p14:sldId id="270"/>
            <p14:sldId id="267"/>
            <p14:sldId id="278"/>
            <p14:sldId id="272"/>
            <p14:sldId id="280"/>
            <p14:sldId id="276"/>
            <p14:sldId id="279"/>
            <p14:sldId id="275"/>
            <p14:sldId id="27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3AFA-84D8-43B5-B5E4-05C69D8453D2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96F8-3C52-4804-AB42-6ED2B8CFDA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5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F96F8-3C52-4804-AB42-6ED2B8CFDA6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013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AD4C5-EB41-42A7-9A67-69F0251B7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F813F-3C71-4A41-B42D-63F40BE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BC689-AEAE-423E-AFC9-83E729E9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897D-ED66-40CB-B3DD-976DF6D6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C1C07-9B33-40FA-B172-AD4ECCE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74DB8-3D99-4EB2-90D6-1B6EE77F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812E5-A944-44DC-8FCB-05405240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F5143-8713-4041-BFCF-0BF9DADF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A72D4-9F91-4BC2-92F2-DD264442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E000C-B1D5-4DB2-9114-0DEFCB54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EC988-137A-4C77-9591-9DFF97D81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D68A0B-3677-4FAF-8EE0-53C4A7E4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A8553-08E5-45AE-AA40-482119AC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B579E-C9C7-4DFD-8166-613F225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20D61-9A02-4EC4-865B-90D0893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BA442-42BB-4AA8-BEE5-C15EB4E8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0CC8B-D771-482F-A138-F5D5AD79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DB1D-9CEC-440E-93AA-F84BA20F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AA3F9-2F9D-4F04-B5C0-064B4750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26DDE-B365-4D09-AF1D-26B7304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51A5-7D1B-4919-ACD4-45E0E58B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5EAB7-CEED-4984-AB82-AE500C87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4DA94-0AB0-41C9-88A2-8129102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54CD2-ABC0-41C3-BD1E-5AB398DF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F036A-5A9C-4D70-8AAE-4305C505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792A-3046-4C47-B710-28A9B51B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9D556-D968-4B09-AFD5-248F3D61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A3BBF-69EF-4065-91FC-62C88137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5E00A3-59EC-403E-B274-75E70A72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554D9-43C4-4333-80CD-0D211103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BA3A0-3877-4224-976E-2A5378C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5295-A5A7-4B7F-BD2C-5FE1F47B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BFCF2-B723-419D-BB7A-02F2D410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19C42-F248-481E-9614-37EFC614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1FCF7C-39D3-4863-ACC1-865B6F343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5413B-EEA4-4D71-8452-67D8EDB28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46F301-D42E-497B-B2F3-9A802DD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95C79-F0A9-46B8-9C2C-050C71CF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E17F88-CB56-42E8-89E3-BC7AB401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5A117-B5CF-4219-8769-23A798B1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129B5-4D7C-43E5-A532-47C0A81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6D171-8A3D-4258-A6B4-11B4EB35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D3559A-26BC-41E6-BB54-61E06847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B0737E-0498-49E5-BF9A-EE14576A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56BC5-63A8-4A3B-BB21-534A7B3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0193E-C04A-4E70-9CED-F22EF4CD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E83F4-1F21-4586-AE5D-E4309B49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8F1F6-E36F-4D3F-B805-AD16D842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DF55EF-E67A-4037-A9C8-C0820F9A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DF223-FE2A-447C-A518-B7250DD5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870BFE-DCA2-45DD-B10A-2A2CAFF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3D1A3-5BE6-4EA0-A5CC-8E7CE422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70D-A128-4A13-BFAD-C49996E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F58581-1C5B-48C4-9BB3-59B4C7AA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38054-2745-4700-9463-DB1C2C8E0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BAF1D-998A-4DCB-B15D-AB0DA22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866D2-690C-4732-BDCD-A1D44AD3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D7E7A-29B3-4DBE-82D8-52E742EE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92C8-CF2D-40E9-96E3-4F425442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3754C-E0DE-4CB8-8893-8158CE51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3132-F97F-4304-875C-F13263AB6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pPr/>
              <a:t>18.03.2025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E1E96-8B6E-4121-863D-38C8C6F1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5E159-3350-4782-8E44-6B50C1096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r.pravo.b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vo.by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orld_of_law.pravo.by/text.asp?RN=HK2100091#&amp;Article=4.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A46267D-F2D0-4143-B53A-76754FDC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086" y="3422155"/>
            <a:ext cx="5882186" cy="115118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>
                <a:solidFill>
                  <a:srgbClr val="003300"/>
                </a:solidFill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r>
              <a:rPr lang="ru-RU" sz="7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Закон и право</a:t>
            </a: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012892D-4DDE-4272-A7F3-D8ED91EFFB2D}"/>
              </a:ext>
            </a:extLst>
          </p:cNvPr>
          <p:cNvSpPr/>
          <p:nvPr/>
        </p:nvSpPr>
        <p:spPr>
          <a:xfrm>
            <a:off x="2347858" y="455671"/>
            <a:ext cx="84979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Программа занятий </a:t>
            </a:r>
          </a:p>
          <a:p>
            <a:pPr algn="ctr"/>
            <a:r>
              <a:rPr lang="ru-RU" sz="3200" b="1" dirty="0">
                <a:solidFill>
                  <a:srgbClr val="0033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«Я. МОЯ СЕМЬЯ. МОЯ РОДИНА»</a:t>
            </a:r>
          </a:p>
          <a:p>
            <a:pPr algn="ctr"/>
            <a:r>
              <a:rPr lang="ru-RU" sz="3200" b="1" dirty="0">
                <a:solidFill>
                  <a:srgbClr val="0033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9 класс</a:t>
            </a:r>
            <a:br>
              <a:rPr lang="ru-RU" sz="3200" b="1" dirty="0">
                <a:latin typeface="Arial Narrow" panose="020B0606020202030204" pitchFamily="34" charset="0"/>
                <a:cs typeface="Aharoni" panose="02010803020104030203" pitchFamily="2" charset="-79"/>
              </a:rPr>
            </a:br>
            <a:endParaRPr lang="x-none" sz="3200" b="1" dirty="0"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26C0FA-DEEA-453C-B66F-309DC117B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4" y="316805"/>
            <a:ext cx="2269479" cy="19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743" y="213620"/>
            <a:ext cx="10081196" cy="83725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Особенности уголовной ответственности несовершеннолетних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8" y="213620"/>
            <a:ext cx="1274174" cy="1085182"/>
          </a:xfrm>
          <a:prstGeom prst="rect">
            <a:avLst/>
          </a:prstGeom>
        </p:spPr>
      </p:pic>
      <p:pic>
        <p:nvPicPr>
          <p:cNvPr id="8" name="Picture 2" descr="Новшества уголовной ответственности • Славгород. Новости. BY">
            <a:extLst>
              <a:ext uri="{FF2B5EF4-FFF2-40B4-BE49-F238E27FC236}">
                <a16:creationId xmlns:a16="http://schemas.microsoft.com/office/drawing/2014/main" id="{7C93C570-C23B-4527-867C-45959AFA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8" y="1541392"/>
            <a:ext cx="2347301" cy="15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1779" y="1050878"/>
            <a:ext cx="8772841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лицу, совершившему преступление в возрасте до 18 лет, могут быть применены следующие наказания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общественные работы;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штраф;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лишение права заниматься определенной деятельностью;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исправительные работы;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арест;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свободы;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лишение свободы.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938" y="3878791"/>
            <a:ext cx="11449682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 может применить следующие принудительные меры воспитательного характера: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предостережение (разъяснение последствий повторного совершения преступлений);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возложение обязанности публично или в иной форме принести извинение потерпевшему;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возложение на несовершеннолетнего, достигшего 15-летнего возраста, обязанности возместить своими средствами или устранить своим трудом причиненный ущерб;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ограничение свободы досуга несовершеннолетнего на срок от одного до шести месяцев; запрет посещения определенных мест, использования определенных форм досуга;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несовершеннолетнего на срок до двух лет в специальное воспитательное учреждение. 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5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1371600" y="2066783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latin typeface="+mn-lt"/>
              </a:rPr>
              <a:t>1.</a:t>
            </a:r>
            <a:r>
              <a:rPr lang="ru-RU" sz="2000" dirty="0">
                <a:latin typeface="+mn-lt"/>
              </a:rPr>
              <a:t> Роман и Саша, учащиеся 9 класса, ехали в автобусе, громко разговаривали, смеялись, нецензурно выражались, показывали непристойные жесты людям, делавшим им замечания. </a:t>
            </a:r>
          </a:p>
          <a:p>
            <a:pPr algn="just"/>
            <a:r>
              <a:rPr lang="ru-RU" sz="2000" b="1" dirty="0">
                <a:latin typeface="+mn-lt"/>
              </a:rPr>
              <a:t>2.</a:t>
            </a:r>
            <a:r>
              <a:rPr lang="ru-RU" sz="2000" dirty="0">
                <a:latin typeface="+mn-lt"/>
              </a:rPr>
              <a:t> Трое учеников 8 класса в выходной день собрались на дискотеку. По дороге зашли в магазин и купили бутылку пива, и в аллее, напротив дома культуры, распили ее.</a:t>
            </a:r>
          </a:p>
          <a:p>
            <a:pPr algn="just"/>
            <a:r>
              <a:rPr lang="ru-RU" sz="2000" b="1" dirty="0">
                <a:latin typeface="+mn-lt"/>
              </a:rPr>
              <a:t>3.</a:t>
            </a:r>
            <a:r>
              <a:rPr lang="ru-RU" sz="2000" dirty="0">
                <a:latin typeface="+mn-lt"/>
              </a:rPr>
              <a:t> Группа подростков в возрасте 14 лет подожгла почтовые ящики, разбила лампочки на столбах. </a:t>
            </a:r>
          </a:p>
          <a:p>
            <a:pPr algn="just"/>
            <a:r>
              <a:rPr lang="ru-RU" sz="2000" b="1" dirty="0">
                <a:latin typeface="+mn-lt"/>
              </a:rPr>
              <a:t>4</a:t>
            </a:r>
            <a:r>
              <a:rPr lang="ru-RU" sz="2000" dirty="0">
                <a:latin typeface="+mn-lt"/>
              </a:rPr>
              <a:t>. 15-летний Олег у себя дома, желая похвастаться ружьём отца, которое оказалось заряженным, случайно нажал на спусковой крючок. В результате выстрела он тяжело ранил своего одноклассника, который через 2 часа умер. </a:t>
            </a:r>
          </a:p>
          <a:p>
            <a:pPr algn="just"/>
            <a:r>
              <a:rPr lang="ru-RU" sz="2000" b="1" dirty="0">
                <a:latin typeface="+mn-lt"/>
              </a:rPr>
              <a:t>5</a:t>
            </a:r>
            <a:r>
              <a:rPr lang="ru-RU" sz="2000" dirty="0">
                <a:latin typeface="+mn-lt"/>
              </a:rPr>
              <a:t>. 16-летнего Филиппа, находящегося в состоянии опьянения на территории железнодорожного вокзала, задержали сотрудники милиции. При нём обнаружили пакетик с веществом неизвестного происхождения. Проверка установила, что состояние опьянения несовершеннолетнего было наркотическим, а обнаруженный порошок содержал в своём составе запрещенные к употреблению психоактивные вещества. </a:t>
            </a:r>
          </a:p>
          <a:p>
            <a:pPr algn="just"/>
            <a:r>
              <a:rPr lang="ru-RU" sz="2000" b="1" dirty="0">
                <a:latin typeface="+mn-lt"/>
              </a:rPr>
              <a:t>6. </a:t>
            </a:r>
            <a:r>
              <a:rPr lang="ru-RU" sz="2000" dirty="0">
                <a:latin typeface="+mn-lt"/>
              </a:rPr>
              <a:t>На дискотеке 16-летние Михаил и Николай принимали наркотические вещества. Затем между ними произошла драка, в результате которой Николай был доставлен в больницу с переломом ребер и сотрясением головного мозга. В кабинете следователя Михаил пояснил: «Честное слово, я ничего не помню! Мы собрались на дискотеку, потом употребили наркотики, и все. Я отключился и ничего не помню!».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42BED87-862F-4004-8B9F-B04007A402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7850" y="271292"/>
            <a:ext cx="9563100" cy="71134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Решение практических задач</a:t>
            </a:r>
            <a:endParaRPr lang="x-none" sz="32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2" y="166747"/>
            <a:ext cx="1274174" cy="108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80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42BED87-862F-4004-8B9F-B04007A402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47850" y="271292"/>
            <a:ext cx="9563100" cy="71134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Решение практических задач</a:t>
            </a:r>
            <a:endParaRPr lang="x-none" sz="32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2" y="166747"/>
            <a:ext cx="1274174" cy="108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82640" y="982639"/>
            <a:ext cx="107271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связи с тем, что Виктория рассказывала посторонним о проблемах в семье Александры, между ними произошёл конфликт. Александра решила наказать Викторию, однако, побоялась делать это в одиночку. За помощью она обратилась к своим знакомым 14-летним Семёну и Арине, 12-летним Анастасии и Кристине. После уроков они подкараулили Викторию в малолюдном месте и избивали её в течение часа.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Девятиклассники Сергей и Роман поссорились на перемене. В ходе конфликта Сергей ударил Романа кулаком по лицу. В результате медицинскими работниками было установлено, что у Романа закрытая черепно-мозговая травма и сотрясение головного мозга. Роман неделю проходил стационарное лечение.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16-летние Игорь и Денис гуляли за городом в поле. Чтобы развлечься, подростки решили поджечь сухую траву. Однако, порывы ветра повлекли резкое распространение огня, который в результате перекинулся на дом гражданина Иванова, стоявший на окраине посёлка. Дом и надворные постройки сгорели полностью, материальный ущерб составил 3 000 000 рублей.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15-летний Сергей, учащийся 8 класса, еженедельно, на протяжении нескольких месяцев, вымогал денежные средства и угрожал физической расправой второкласснику Пете.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Подростки (16 лет), возвращаясь на электричке с футбольного матча, порезали ножом 12 сидений в вагоне.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12.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окончания футбольного матча фанаты противоборствующих команд устроили массовую драку, в качестве орудий используя палки, камни, цепи и другое. Среди задержанных – 16-летние учащиеся, причинившие своим соперникам телесные повреждения средней тяжести.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B68140D-470B-48D1-A512-E57396E6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571" y="286543"/>
            <a:ext cx="9129215" cy="7233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  <a:cs typeface="Aharoni" panose="02010803020104030203" pitchFamily="2" charset="-79"/>
              </a:rPr>
              <a:t>Что такое закон?</a:t>
            </a:r>
            <a:endParaRPr lang="x-none" sz="40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DCDA24-0DAE-480A-AC65-4F172F5D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825625"/>
            <a:ext cx="1112519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>
                <a:solidFill>
                  <a:srgbClr val="003300"/>
                </a:solidFill>
              </a:rPr>
              <a:t>Закон – это система правил, обязательных для исполнения, которые регулируют отношения в обществе</a:t>
            </a:r>
            <a:endParaRPr lang="x-none" sz="44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60F7FC-6E13-4747-A711-8B889B40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61" y="230188"/>
            <a:ext cx="1268078" cy="1085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2A0B82-C42C-4624-942F-B1EAFA1B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2744942"/>
            <a:ext cx="4097154" cy="29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4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160338"/>
            <a:ext cx="10248900" cy="108518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Акты законодательства Республики Беларусь</a:t>
            </a:r>
            <a:endParaRPr lang="x-none" sz="4000" b="1" dirty="0">
              <a:solidFill>
                <a:srgbClr val="800000"/>
              </a:solidFill>
              <a:latin typeface="+mn-lt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C80BB1-427E-4F7C-B61D-A3DF3014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3" y="163721"/>
            <a:ext cx="1274174" cy="1085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5084" y="1245520"/>
            <a:ext cx="10051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Конституция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решения, принятые республиканским референдумом;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законы (кодексы)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декреты, указы Президента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Всебелорусского народного собрания;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постановления Совета Министров Республики Беларусь;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постановления Палаты представителей Национального собрания Республики Беларусь, Совета Республики Национального собрания Республики Беларусь;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правовые акты Верховного Суда Республики Беларусь, Генеральной прокуратуры,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правовые акты министерств, иных республиканских органов государственного управления;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решения, принятые местным референдумом, решения местных Советов депутатов, исполнительных и распорядительных органов;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нормативные правовые акты.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8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75" y="172992"/>
            <a:ext cx="8796408" cy="131024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Конституция Республики Беларусь</a:t>
            </a:r>
            <a:endParaRPr lang="x-none" sz="40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03D3A8A-719F-4F08-96DF-D9BBE63A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04974"/>
            <a:ext cx="11544300" cy="51530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3300"/>
                </a:solidFill>
              </a:rPr>
              <a:t>Основной Закон Республики Беларусь, имеющий высшую юридическую силу, прямое действие на всей территории Республики Беларусь и закрепляющий основополагающие принципы и нормы правового регулирования важнейших общественных отношений. </a:t>
            </a:r>
            <a:endParaRPr lang="x-none" sz="2400" b="1" dirty="0">
              <a:solidFill>
                <a:srgbClr val="00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F40630-6A5C-48A3-9D1E-C8E4C280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179" y="3183597"/>
            <a:ext cx="4143375" cy="292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B2AC6-ABF8-4E95-82B3-750C67B9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267663"/>
            <a:ext cx="1274174" cy="1085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F9F008-E039-4C32-9490-2190B0287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3" y="3642834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68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3" y="186431"/>
            <a:ext cx="9974805" cy="121374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ru-RU" sz="3600" b="1" dirty="0">
                <a:solidFill>
                  <a:srgbClr val="800000"/>
                </a:solidFill>
              </a:rPr>
              <a:t>Законодательство – основа, обеспечивающая порядок и справедливость в обществе</a:t>
            </a:r>
            <a:endParaRPr lang="x-none" sz="36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03D3A8A-719F-4F08-96DF-D9BBE63A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493" y="1395681"/>
            <a:ext cx="10155782" cy="88741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Ежегодно белорусское законодательство пополняется более чем на 10 000 правовых актов.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Нормативные правовые акты вступают в силу после их официального опубликования.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x-none" sz="2700" b="1" dirty="0">
              <a:solidFill>
                <a:srgbClr val="003300"/>
              </a:solidFill>
            </a:endParaRP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CE6408-0E50-48D6-A5B3-94B75A06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2" y="250712"/>
            <a:ext cx="1274174" cy="1085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12337" y="4240914"/>
            <a:ext cx="27000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 о нормативных правовых актах, касающихся несовершеннолетних, можно найти на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 правовом сайте: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https://mir.pravo.by/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" y="2545144"/>
            <a:ext cx="2697344" cy="1268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5" y="2446812"/>
            <a:ext cx="3920098" cy="44111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4215" y="3974768"/>
            <a:ext cx="41564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Официальным опубликованием правовых актов является доведение этих правовых актов до всеобщего сведения путем размещения их текстов в полном соответствии с подписанными подлинниками на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Национальном правовом Интернет-портале Республики Беларусь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https://pravo.by/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2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4941"/>
            <a:ext cx="10515600" cy="11564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Административная ответственность несовершеннолетних за правонарушения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303D3A8A-719F-4F08-96DF-D9BBE63A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975" y="1331357"/>
            <a:ext cx="9075760" cy="292541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Административная ответственность наступает </a:t>
            </a:r>
            <a:r>
              <a:rPr lang="ru-RU" sz="2000" b="1" dirty="0">
                <a:solidFill>
                  <a:srgbClr val="FF0000"/>
                </a:solidFill>
              </a:rPr>
              <a:t>с 16 лет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</a:rPr>
              <a:t>За отдельные виды правонарушений, перечисленные в </a:t>
            </a:r>
            <a:r>
              <a:rPr lang="ru-RU" sz="2000" b="1" u="sng" dirty="0">
                <a:solidFill>
                  <a:schemeClr val="tx1"/>
                </a:solidFill>
                <a:hlinkClick r:id="rId2"/>
              </a:rPr>
              <a:t>статье 4.2</a:t>
            </a:r>
            <a:r>
              <a:rPr lang="ru-RU" sz="2000" b="1" dirty="0">
                <a:solidFill>
                  <a:schemeClr val="tx1"/>
                </a:solidFill>
              </a:rPr>
              <a:t> Кодекса об административных правонарушениях, </a:t>
            </a:r>
            <a:r>
              <a:rPr lang="ru-RU" sz="2000" b="1" dirty="0">
                <a:solidFill>
                  <a:srgbClr val="FF0000"/>
                </a:solidFill>
              </a:rPr>
              <a:t>с 14 лет: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умышленное причинение телесного повреждения и иные насильственные действия либо нарушение защитного предписания (</a:t>
            </a:r>
            <a:r>
              <a:rPr lang="ru-RU" sz="2000" b="1" dirty="0">
                <a:solidFill>
                  <a:schemeClr val="tx1"/>
                </a:solidFill>
              </a:rPr>
              <a:t>статья 10.1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оскорбление (</a:t>
            </a:r>
            <a:r>
              <a:rPr lang="ru-RU" sz="2000" b="1" dirty="0">
                <a:solidFill>
                  <a:schemeClr val="tx1"/>
                </a:solidFill>
              </a:rPr>
              <a:t>статья 10.2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мелкое хищение (</a:t>
            </a:r>
            <a:r>
              <a:rPr lang="ru-RU" sz="2000" b="1" dirty="0">
                <a:solidFill>
                  <a:schemeClr val="tx1"/>
                </a:solidFill>
              </a:rPr>
              <a:t>статья 11.1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умышленные уничтожение либо повреждение чужого имущества (</a:t>
            </a:r>
            <a:r>
              <a:rPr lang="ru-RU" sz="2000" b="1" dirty="0">
                <a:solidFill>
                  <a:schemeClr val="tx1"/>
                </a:solidFill>
              </a:rPr>
              <a:t>статья 11.3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жестокое обращение с животным или избавление от животного (</a:t>
            </a:r>
            <a:r>
              <a:rPr lang="ru-RU" sz="2000" b="1" dirty="0">
                <a:solidFill>
                  <a:schemeClr val="tx1"/>
                </a:solidFill>
              </a:rPr>
              <a:t>статья 16.29)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</a:rPr>
              <a:t>мелкое хулиганство </a:t>
            </a:r>
            <a:r>
              <a:rPr lang="ru-RU" sz="2000" b="1" dirty="0">
                <a:solidFill>
                  <a:schemeClr val="tx1"/>
                </a:solidFill>
              </a:rPr>
              <a:t>(статья 19.1)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8" y="213620"/>
            <a:ext cx="1274174" cy="1085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90DF1-6826-4409-997F-93ECA442A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" y="1132790"/>
            <a:ext cx="2677610" cy="1916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8796" y="5497165"/>
            <a:ext cx="11603204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несовершеннолетний до 16 лет совершил правонарушение, не установленное статьей 4.2. Кодекса об административных правонарушениях, то ответственность будут нести его законные представители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630" y="3130579"/>
            <a:ext cx="2130509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Ответственность несовершеннолетнего при совершении противоправных действий уставлена нормами </a:t>
            </a:r>
            <a:r>
              <a:rPr lang="ru-RU" sz="1600" b="1" dirty="0"/>
              <a:t>Кодекса об административных правонарушениях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419529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989" y="256827"/>
            <a:ext cx="9545032" cy="81100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Особенности административной ответственности несовершеннолетних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8" y="213620"/>
            <a:ext cx="1274174" cy="1085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90DF1-6826-4409-997F-93ECA442A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2" y="1613706"/>
            <a:ext cx="2677610" cy="1916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7786" y="1314190"/>
            <a:ext cx="9144697" cy="2723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лицу, совершившему административное правонарушение в возрасте от 14 до 18 лет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административные взыскания применяются на общих основаниях с учетом следующих особенностей: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отношении него не могут применяться общественные работы, административный арест;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налагаемого на него штрафа не может превышать двух базовых величин;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санкция предусматривает административное взыскание только в виде штрафа, а у несовершеннолетнего отсутствуют заработок, стипендия или иной доход, к нему применяются меры воспитательного воздействия.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184" y="4546233"/>
            <a:ext cx="11210481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Меры воспитательного воздействия, которые могут применяться к несовершеннолетнему, совершившему административное правонарушение: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разъяснение законодательства;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возложение обязанности принести извинения потерпевшему;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возложение обязанности загладить причиненный вред;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ограничение досуга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3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202255" y="3389109"/>
            <a:ext cx="2592666" cy="1524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/>
              <a:t>Уголовная ответственность несовершеннолетних регулируется нормами </a:t>
            </a:r>
            <a:r>
              <a:rPr lang="ru-RU" sz="1800" b="1" dirty="0"/>
              <a:t>Уголовного кодекса </a:t>
            </a:r>
            <a:r>
              <a:rPr lang="ru-RU" sz="1800" dirty="0"/>
              <a:t>Республики Беларусь.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78" y="213620"/>
            <a:ext cx="9862680" cy="11564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Уголовная ответственность несовершеннолетних за правонарушения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8" y="213620"/>
            <a:ext cx="1274174" cy="1085182"/>
          </a:xfrm>
          <a:prstGeom prst="rect">
            <a:avLst/>
          </a:prstGeom>
        </p:spPr>
      </p:pic>
      <p:pic>
        <p:nvPicPr>
          <p:cNvPr id="7" name="Picture 2" descr="Новшества уголовной ответственности • Славгород. Новости. BY">
            <a:extLst>
              <a:ext uri="{FF2B5EF4-FFF2-40B4-BE49-F238E27FC236}">
                <a16:creationId xmlns:a16="http://schemas.microsoft.com/office/drawing/2014/main" id="{7C93C570-C23B-4527-867C-45959AFA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8" y="1561522"/>
            <a:ext cx="2347301" cy="15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8404" y="1370036"/>
            <a:ext cx="8789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Уголовной ответственности подлежит лицо, достигшее ко времени совершения преступления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 лет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исключением случаев, предусмотренных настоящим Кодексом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8403" y="2293366"/>
            <a:ext cx="87846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совершившие запрещенные настоящим Кодексом деяния в возрасте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14 до 16 лет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подлежат уголовной ответственности за: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убийство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139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 причинение смерти по неосторожности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 умышленное причинение тяжкого телесного повреждения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 умышленное причинение менее тяжкого телесного повреждения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149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 изнасилование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166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 насильственные действия сексуального характера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167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 похищение человека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182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8) кражу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205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9) грабеж 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206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10) разбой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(статья 207)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11) вымогательство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(статья 208);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 хищение имущества путем модификации компьютерной информации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(статья 212);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202255" y="3389109"/>
            <a:ext cx="2592666" cy="1524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/>
              <a:t>Уголовная ответственность несовершеннолетних регулируется нормами </a:t>
            </a:r>
            <a:r>
              <a:rPr lang="ru-RU" sz="1800" b="1" dirty="0"/>
              <a:t>Уголовного кодекса </a:t>
            </a:r>
            <a:r>
              <a:rPr lang="ru-RU" sz="1800" dirty="0"/>
              <a:t>Республики Беларусь.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8303C2C-19BA-4946-87B4-7ADD470D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278" y="213620"/>
            <a:ext cx="9862680" cy="115641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ru-RU" sz="3200" b="1" dirty="0">
                <a:solidFill>
                  <a:srgbClr val="800000"/>
                </a:solidFill>
              </a:rPr>
              <a:t>Уголовная ответственность несовершеннолетних за правонарушения в Республике Беларусь </a:t>
            </a:r>
            <a:endParaRPr lang="x-none" sz="3200" b="1" dirty="0">
              <a:solidFill>
                <a:srgbClr val="800000"/>
              </a:solidFill>
              <a:cs typeface="Aharoni" panose="02010803020104030203" pitchFamily="2" charset="-79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E78183-26A9-44EC-8EA8-C390B50E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8" y="213620"/>
            <a:ext cx="1274174" cy="1085182"/>
          </a:xfrm>
          <a:prstGeom prst="rect">
            <a:avLst/>
          </a:prstGeom>
        </p:spPr>
      </p:pic>
      <p:pic>
        <p:nvPicPr>
          <p:cNvPr id="7" name="Picture 2" descr="Новшества уголовной ответственности • Славгород. Новости. BY">
            <a:extLst>
              <a:ext uri="{FF2B5EF4-FFF2-40B4-BE49-F238E27FC236}">
                <a16:creationId xmlns:a16="http://schemas.microsoft.com/office/drawing/2014/main" id="{7C93C570-C23B-4527-867C-45959AFA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8" y="1561522"/>
            <a:ext cx="2347301" cy="156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573" y="1370036"/>
            <a:ext cx="89123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Лица, совершившие запрещенные настоящим Кодексом деяния в возрасте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от 14 до 16 лет</a:t>
            </a:r>
            <a:r>
              <a:rPr lang="ru-RU" dirty="0">
                <a:ea typeface="Times New Roman" panose="02020603050405020304" pitchFamily="18" charset="0"/>
              </a:rPr>
              <a:t>, подлежат уголовной ответственности за:</a:t>
            </a:r>
          </a:p>
          <a:p>
            <a:pPr algn="just"/>
            <a:r>
              <a:rPr lang="ru-RU" dirty="0"/>
              <a:t>12) угон транспортного средства или маломерного судна (</a:t>
            </a:r>
            <a:r>
              <a:rPr lang="ru-RU" b="1" dirty="0"/>
              <a:t>статья 214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13) умышленные уничтожение либо повреждение чужого имущества (</a:t>
            </a:r>
            <a:r>
              <a:rPr lang="ru-RU" b="1" dirty="0"/>
              <a:t>части 2 и 3 статьи 218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14) захват заложника (</a:t>
            </a:r>
            <a:r>
              <a:rPr lang="ru-RU" b="1" dirty="0"/>
              <a:t>статья 291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15) хищение огнестрельного оружия, боеприпасов или взрывчатых веществ (</a:t>
            </a:r>
            <a:r>
              <a:rPr lang="ru-RU" b="1" dirty="0"/>
              <a:t>статья 294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16) умышленное приведение в негодность транспортного средства или путей сообщения (</a:t>
            </a:r>
            <a:r>
              <a:rPr lang="ru-RU" b="1" dirty="0"/>
              <a:t>статья 309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17) хищение наркотических средств, психотропных веществ, их прекурсоров и аналогов (</a:t>
            </a:r>
            <a:r>
              <a:rPr lang="ru-RU" b="1" dirty="0"/>
              <a:t>статья 327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17</a:t>
            </a:r>
            <a:r>
              <a:rPr lang="ru-RU" baseline="30000" dirty="0"/>
              <a:t>1</a:t>
            </a:r>
            <a:r>
              <a:rPr lang="ru-RU" dirty="0"/>
              <a:t>) незаконный оборот наркотических средств, психотропных веществ, их прекурсоров или аналогов </a:t>
            </a:r>
            <a:r>
              <a:rPr lang="ru-RU" b="1" dirty="0"/>
              <a:t>(части 2–5 статьи 328);</a:t>
            </a:r>
          </a:p>
          <a:p>
            <a:pPr algn="just"/>
            <a:r>
              <a:rPr lang="ru-RU" dirty="0"/>
              <a:t>18) хулиганство (</a:t>
            </a:r>
            <a:r>
              <a:rPr lang="ru-RU" b="1" dirty="0"/>
              <a:t>статья 339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19) заведомо ложное сообщение об опасности (</a:t>
            </a:r>
            <a:r>
              <a:rPr lang="ru-RU" b="1" dirty="0"/>
              <a:t>статья 340);</a:t>
            </a:r>
          </a:p>
          <a:p>
            <a:pPr algn="just"/>
            <a:r>
              <a:rPr lang="ru-RU" dirty="0"/>
              <a:t>20) осквернение сооружений и порчу имущества (</a:t>
            </a:r>
            <a:r>
              <a:rPr lang="ru-RU" b="1" dirty="0"/>
              <a:t>статья 341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21) побег из исправительного учреждения, исполняющего наказание в виде лишения свободы, арестного дома или из-под стражи (</a:t>
            </a:r>
            <a:r>
              <a:rPr lang="ru-RU" b="1" dirty="0"/>
              <a:t>статья 413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02861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1217</Words>
  <Application>Microsoft Office PowerPoint</Application>
  <PresentationFormat>Широкоэкранный</PresentationFormat>
  <Paragraphs>120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          Закон и право</vt:lpstr>
      <vt:lpstr>Что такое закон?</vt:lpstr>
      <vt:lpstr>Акты законодательства Республики Беларусь</vt:lpstr>
      <vt:lpstr>Конституция Республики Беларусь</vt:lpstr>
      <vt:lpstr>Законодательство – основа, обеспечивающая порядок и справедливость в обществе</vt:lpstr>
      <vt:lpstr>Административная ответственность несовершеннолетних за правонарушения в Республике Беларусь </vt:lpstr>
      <vt:lpstr>Особенности административной ответственности несовершеннолетних в Республике Беларусь </vt:lpstr>
      <vt:lpstr>Уголовная ответственность несовершеннолетних за правонарушения в Республике Беларусь </vt:lpstr>
      <vt:lpstr>Уголовная ответственность несовершеннолетних за правонарушения в Республике Беларусь </vt:lpstr>
      <vt:lpstr>Особенности уголовной ответственности несовершеннолетних в Республике Беларусь </vt:lpstr>
      <vt:lpstr>Решение практических задач</vt:lpstr>
      <vt:lpstr>Решение практических задач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Ольга Гончарик</cp:lastModifiedBy>
  <cp:revision>102</cp:revision>
  <dcterms:created xsi:type="dcterms:W3CDTF">2021-05-15T06:21:26Z</dcterms:created>
  <dcterms:modified xsi:type="dcterms:W3CDTF">2025-03-18T10:21:02Z</dcterms:modified>
</cp:coreProperties>
</file>