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27"/>
  </p:notesMasterIdLst>
  <p:sldIdLst>
    <p:sldId id="329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21" r:id="rId18"/>
    <p:sldId id="322" r:id="rId19"/>
    <p:sldId id="330" r:id="rId20"/>
    <p:sldId id="323" r:id="rId21"/>
    <p:sldId id="324" r:id="rId22"/>
    <p:sldId id="325" r:id="rId23"/>
    <p:sldId id="326" r:id="rId24"/>
    <p:sldId id="327" r:id="rId25"/>
    <p:sldId id="328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>
    <p:extLst>
      <p:ext uri="{19B8F6BF-5375-455C-9EA6-DF929625EA0E}">
        <p15:presenceInfo xmlns:p15="http://schemas.microsoft.com/office/powerpoint/2012/main" userId="S-1-5-21-1550027116-1376463256-1133838943-1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9966FF"/>
    <a:srgbClr val="9999FF"/>
    <a:srgbClr val="FEFEFE"/>
    <a:srgbClr val="863D0C"/>
    <a:srgbClr val="C55A11"/>
    <a:srgbClr val="7E0504"/>
    <a:srgbClr val="252B37"/>
    <a:srgbClr val="75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662" autoAdjust="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72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30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17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83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15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0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18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375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624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54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64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3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3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761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779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121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506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25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30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58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01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19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79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14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62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4519691" y="2951299"/>
            <a:ext cx="5911404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– это выбор будущего!</a:t>
            </a:r>
          </a:p>
          <a:p>
            <a:pPr algn="ctr">
              <a:lnSpc>
                <a:spcPct val="80000"/>
              </a:lnSpc>
            </a:pPr>
            <a:endParaRPr lang="ru-RU" sz="36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0169" y="264623"/>
            <a:ext cx="8590209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«Я. МОЯ СЕМЬЯ. МОЯ РОДИНА».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11 класс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26C0FA-DEEA-453C-B66F-309DC117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4" y="264623"/>
            <a:ext cx="1558851" cy="1332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" y="2951299"/>
            <a:ext cx="32289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ПРАКТИЧЕСКИХ СИТУАЦИЙ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9273" y="1184857"/>
            <a:ext cx="6995196" cy="5478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500" b="1" dirty="0"/>
              <a:t>Ситуация 3. </a:t>
            </a:r>
            <a:endParaRPr lang="ru-RU" sz="2500" dirty="0"/>
          </a:p>
          <a:p>
            <a:r>
              <a:rPr lang="ru-RU" sz="2500" dirty="0"/>
              <a:t>Гражданин К., имеющий право участвовать в выборах, пришёл на участок для голосования по месту жительства и обнаружил, что его фамилия отсутствует в списках для голосования. </a:t>
            </a:r>
          </a:p>
          <a:p>
            <a:r>
              <a:rPr lang="ru-RU" sz="2500" dirty="0"/>
              <a:t>Член участковой избирательной комиссии попросил гражданина К. предоставить паспорт и удостоверился, что гражданин зарегистрирован на территории участка для голосования. </a:t>
            </a:r>
          </a:p>
          <a:p>
            <a:r>
              <a:rPr lang="ru-RU" sz="2500" dirty="0"/>
              <a:t>В итоге участковая комиссия дополнительно включила гражданина К. в список для голосования.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500" b="1" i="1" dirty="0"/>
              <a:t>Является ли данная ситуация нарушением избирательного законодательства?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8004" r="21975"/>
          <a:stretch/>
        </p:blipFill>
        <p:spPr>
          <a:xfrm>
            <a:off x="257577" y="1455313"/>
            <a:ext cx="4069723" cy="28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ПРАКТИЧЕСКИХ СИТУАЦИЙ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2304" y="1197735"/>
            <a:ext cx="6995196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b="1" dirty="0"/>
              <a:t>Ситуация 4. </a:t>
            </a:r>
            <a:endParaRPr lang="ru-RU" sz="2600" dirty="0"/>
          </a:p>
          <a:p>
            <a:pPr algn="just"/>
            <a:r>
              <a:rPr lang="ru-RU" sz="2800" dirty="0"/>
              <a:t> Избиратель, включённый в список, предъявил члену участковой комиссии студенческий билет для получения бюллетеня. </a:t>
            </a:r>
          </a:p>
          <a:p>
            <a:pPr algn="just"/>
            <a:r>
              <a:rPr lang="ru-RU" sz="2800" dirty="0"/>
              <a:t>Член комиссии отказал в выдаче бюллетеня.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b="1" i="1" dirty="0"/>
              <a:t>Является ли данная ситуация нарушением избирательного законодательства?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" b="10114"/>
          <a:stretch/>
        </p:blipFill>
        <p:spPr>
          <a:xfrm>
            <a:off x="309094" y="1609861"/>
            <a:ext cx="4146998" cy="24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4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ПРАКТИЧЕСКИХ СИТУАЦИЙ</a:t>
            </a:r>
            <a:endParaRPr lang="ru-RU" sz="36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2304" y="1197735"/>
            <a:ext cx="6995196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b="1" dirty="0"/>
              <a:t>Ситуация 5. </a:t>
            </a:r>
            <a:endParaRPr lang="ru-RU" sz="2600" dirty="0"/>
          </a:p>
          <a:p>
            <a:r>
              <a:rPr lang="ru-RU" sz="2800" dirty="0"/>
              <a:t> Максим Л., впервые принимающий участие в голосовании, сфотографировал свой заполненный бюллетень и переслал его друзьям.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/>
              <a:t>Нарушил ли он законодательство?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1476313"/>
            <a:ext cx="3866613" cy="24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ПРАКТИЧЕСКИХ СИТУАЦИЙ</a:t>
            </a:r>
            <a:endParaRPr lang="ru-RU" sz="36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2304" y="1197735"/>
            <a:ext cx="6995196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b="1" dirty="0"/>
              <a:t>Ситуация 6. </a:t>
            </a:r>
            <a:endParaRPr lang="ru-RU" sz="2600" dirty="0"/>
          </a:p>
          <a:p>
            <a:r>
              <a:rPr lang="ru-RU" sz="2800" dirty="0"/>
              <a:t> Гражданин М. в бюллетене для голосования напротив фамилии кандидата, которому он хотел отдать свой голос, поставил «галочку». А напротив других фамилий — крестик.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/>
              <a:t>Правильны ли действия избирателя?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611" t="7685" r="17304" b="-1"/>
          <a:stretch/>
        </p:blipFill>
        <p:spPr>
          <a:xfrm>
            <a:off x="605307" y="1197735"/>
            <a:ext cx="3245476" cy="44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4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ПРЕЗИДЕНТА Республики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95738" y="978025"/>
            <a:ext cx="1301244" cy="18213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0315" y="978025"/>
            <a:ext cx="986718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Согласно статье 80 Конституции Республики Беларусь претендент на пост Президента должен: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быть гражданином Республики Беларусь по рождению;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быть не моложе 40 лет;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обладать избирательным правом;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постоянно проживать в Республике Беларусь не менее 20 лет непосредственно перед выборами;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не иметь в данный момент и ранее гражданства иностранного государства либо вида на жительство или иного документа иностранного государства, дающего право на льготы и другие преимущества.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5634" y="4425123"/>
            <a:ext cx="7561866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Президент вступает в должность после принесения Присяги следующего содержания (статья 83 Конституции Республики Беларусь): </a:t>
            </a:r>
          </a:p>
          <a:p>
            <a:r>
              <a:rPr lang="ru-RU" dirty="0">
                <a:solidFill>
                  <a:schemeClr val="bg1"/>
                </a:solidFill>
              </a:rPr>
              <a:t>«Вступая в должность Президента Республики Беларусь, торжественно клянусь верно служить народу Республики Беларусь, уважать и охранять права и свободы человека и гражданина, соблюдать и защищать Конституцию Республики Беларусь, свято и добросовестно исполнять возложенные на меня высокие обязанности».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9099" y="4665068"/>
            <a:ext cx="267928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Президент избирается народом Республики Беларусь на выборах при тайном голосовании сроком на 5 лет.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58" y="4225062"/>
            <a:ext cx="851338" cy="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ПРЕЗИДЕНТА Республики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95738" y="978025"/>
            <a:ext cx="1301244" cy="18213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0315" y="978025"/>
            <a:ext cx="98671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1. Назначение даты выборов Президента Республики Беларусь.</a:t>
            </a:r>
          </a:p>
          <a:p>
            <a:r>
              <a:rPr lang="ru-RU" sz="2000" dirty="0"/>
              <a:t>Выборы назначает Палата представителей Национального собрания Республики Беларусь. Конкретный день для избрания Президента законодательством не определён, но установлен период, в течение которого выборы должны быть назначены и проведены.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0313" y="2590193"/>
            <a:ext cx="986718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2. На выборах Президента вся территория Республики Беларусь составляет единый избирательный округ.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0314" y="3586808"/>
            <a:ext cx="986718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3. Организация участков для голосования на выборах Президента Республики Беларусь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0312" y="4583423"/>
            <a:ext cx="986718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4. Создание избирательных комиссий на выборах Президента Республики Беларусь</a:t>
            </a:r>
            <a:r>
              <a:rPr lang="ru-RU" sz="2000" dirty="0"/>
              <a:t>. Центральная избирательная комиссия (ЦИК) — постоянно действующий государственный орган, который организует и проводит выборы, руководит деятельностью нижестоящих комиссий. Территориальные и участковые избирательные комиссии организуют проведение выборов на определённых территориях (область, район, город, район в городе, участок)</a:t>
            </a:r>
          </a:p>
        </p:txBody>
      </p:sp>
    </p:spTree>
    <p:extLst>
      <p:ext uri="{BB962C8B-B14F-4D97-AF65-F5344CB8AC3E}">
        <p14:creationId xmlns:p14="http://schemas.microsoft.com/office/powerpoint/2010/main" val="96098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ПРЕЗИДЕНТА РеспубликИ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95738" y="978025"/>
            <a:ext cx="1301244" cy="1821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80315" y="981488"/>
            <a:ext cx="986718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5. Составление списков избирателей на выборах Президента Республики Беларусь</a:t>
            </a:r>
            <a:r>
              <a:rPr lang="ru-RU" sz="2000" dirty="0"/>
              <a:t>. По каждому участку для голосования составляются списки избирателей, где указаны Ф.И.О., адрес регистрации, дата рождения граждан, которые могут участвовать в выборах Президента Республики Беларусь. В списки избирателей включают граждан Республики Беларусь, достигших ко дню или в день выборов 18 лет и проживающих на территории соответствующего участка для голосования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0313" y="3192870"/>
            <a:ext cx="98671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6. Выдвижение кандидатов на должность Президента Республики Беларусь</a:t>
            </a:r>
            <a:r>
              <a:rPr lang="ru-RU" sz="2000" dirty="0"/>
              <a:t>.</a:t>
            </a:r>
          </a:p>
          <a:p>
            <a:r>
              <a:rPr lang="ru-RU" sz="2000" dirty="0"/>
              <a:t>Кандидаты в Президенты Республики Беларусь выдвигаются только гражданами нашей страны, обладающими избирательным правом, путём сбора подписей в количестве не менее 100 тыс.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0313" y="4825094"/>
            <a:ext cx="98671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7. Регистрация кандидатов на должность Президента Республики Беларусь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Кандидаты на должность Президента Республики Беларусь, выдвинутые в установленном порядке, регистрируются ЦИК и после этого приобретают право участвовать в агитации</a:t>
            </a:r>
          </a:p>
        </p:txBody>
      </p:sp>
    </p:spTree>
    <p:extLst>
      <p:ext uri="{BB962C8B-B14F-4D97-AF65-F5344CB8AC3E}">
        <p14:creationId xmlns:p14="http://schemas.microsoft.com/office/powerpoint/2010/main" val="220924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ПРЕЗИДЕНТА Республики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95738" y="1276848"/>
            <a:ext cx="1301244" cy="1821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80313" y="1276848"/>
            <a:ext cx="9867185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8. Предвыборная агитация кандидатов в Президенты Республики Беларусь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Формы предвыборной агитации: массовые мероприятия (встречи вне помещений, митинги, пикеты), встречи с избирателями в специально отведённых помещениях, распространение печатной агитационной продукции (плакаты, листовки). Кандидаты в Президенты вправе выступить бесплатно по телевидению, радио. Во время предвыборной агитации все кандидаты рассказывают о себе и своих идеях, изложенных в предвыборных программах.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0314" y="3905869"/>
            <a:ext cx="986718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9. Голосование на выборах Президента Республики Беларусь.</a:t>
            </a:r>
          </a:p>
          <a:p>
            <a:r>
              <a:rPr lang="ru-RU" sz="2000" dirty="0"/>
              <a:t>Граждане могут посетить избирательные участки в основной день выборов или проголосовать досрочно</a:t>
            </a:r>
          </a:p>
        </p:txBody>
      </p:sp>
    </p:spTree>
    <p:extLst>
      <p:ext uri="{BB962C8B-B14F-4D97-AF65-F5344CB8AC3E}">
        <p14:creationId xmlns:p14="http://schemas.microsoft.com/office/powerpoint/2010/main" val="236782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ПРЕЗИДЕНТА Республики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95738" y="978025"/>
            <a:ext cx="1301244" cy="18213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80315" y="1074177"/>
            <a:ext cx="986718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10. Подсчёт результатов голосования на выборах Президента Республики Беларусь.</a:t>
            </a:r>
          </a:p>
          <a:p>
            <a:pPr algn="just"/>
            <a:r>
              <a:rPr lang="ru-RU" sz="2000" dirty="0"/>
              <a:t>Члены участковой комиссии после окончания голосования вскрывают ящики для голосования и подсчитывают голоса избирателей. Подсчёт голосов осуществляют только члены участковой комиссии, работая без перерыва до получения результатов. После завершения подсчёта голосов проводится заседание участковой комиссии, на котором устанавливают и заносят в протокол результаты голосования. Далее протоколы направляют в вышестоящие избирательные комиссии и в ЦИК для подведения окончательных итогов голосования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0314" y="3858278"/>
            <a:ext cx="986718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11. Оглашение итогов выборов Президента Республики Беларусь.</a:t>
            </a:r>
          </a:p>
          <a:p>
            <a:pPr algn="just"/>
            <a:r>
              <a:rPr lang="ru-RU" sz="2000" dirty="0"/>
              <a:t>Итоги выборов — число пришедших на выборы граждан и количество голосов, отданных за кандидатов, ЦИК сообщает всем избирателям. Итоги голосования публикуют в средствах массовой информации и в сети Интернет, объявляют по радио и телевидению, обязательно размещают на сайте ЦИК. Считается, что выборы Президента Республики Беларусь состоялись, если в голосовании приняло участие более половины граждан страны, включённых в список избирателей. Президент Республики Беларусь объявляется избранным, если за него проголосовало более половины граждан страны, принявших участие в голосовании</a:t>
            </a:r>
          </a:p>
        </p:txBody>
      </p:sp>
    </p:spTree>
    <p:extLst>
      <p:ext uri="{BB962C8B-B14F-4D97-AF65-F5344CB8AC3E}">
        <p14:creationId xmlns:p14="http://schemas.microsoft.com/office/powerpoint/2010/main" val="77397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ВЫБОРЫ ПРЕЗИДЕНТА Республики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6" y="1086306"/>
            <a:ext cx="2972467" cy="2972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9013" y="1592927"/>
            <a:ext cx="792909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Общее количество избирателей по стране составило 6 903 994 человека. </a:t>
            </a:r>
          </a:p>
          <a:p>
            <a:r>
              <a:rPr lang="ru-RU" sz="2000" dirty="0"/>
              <a:t>Бюллетени получили 5 916 834 избирателя. </a:t>
            </a:r>
          </a:p>
          <a:p>
            <a:r>
              <a:rPr lang="ru-RU" sz="2000" dirty="0"/>
              <a:t>Участие в голосовании приняли 5 916 195 избирателей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3306" y="3155559"/>
            <a:ext cx="792479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Досрочно проголосовали 2 887 052 избирателя. </a:t>
            </a:r>
          </a:p>
          <a:p>
            <a:pPr algn="just"/>
            <a:r>
              <a:rPr lang="ru-RU" sz="2000" dirty="0"/>
              <a:t>В день выборов в помещении участка для голосования приняли участие в голосовании 2 750 293 избирателя.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0913" y="4570651"/>
            <a:ext cx="11037192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Президентом Республики Беларусь избран </a:t>
            </a:r>
            <a:r>
              <a:rPr lang="ru-RU" sz="2400" b="1" dirty="0">
                <a:solidFill>
                  <a:schemeClr val="bg1"/>
                </a:solidFill>
              </a:rPr>
              <a:t>Лукашенко Александр Григорьевич</a:t>
            </a:r>
            <a:r>
              <a:rPr lang="ru-RU" sz="2400" dirty="0">
                <a:solidFill>
                  <a:schemeClr val="bg1"/>
                </a:solidFill>
              </a:rPr>
              <a:t>, за кандидатуру которого подано </a:t>
            </a:r>
            <a:r>
              <a:rPr lang="ru-RU" sz="2400" b="1" dirty="0">
                <a:solidFill>
                  <a:schemeClr val="bg1"/>
                </a:solidFill>
              </a:rPr>
              <a:t>5 136 293 </a:t>
            </a:r>
            <a:r>
              <a:rPr lang="ru-RU" sz="2400" dirty="0">
                <a:solidFill>
                  <a:schemeClr val="bg1"/>
                </a:solidFill>
              </a:rPr>
              <a:t>голоса избирателей, что составило </a:t>
            </a:r>
            <a:r>
              <a:rPr lang="ru-RU" sz="2400" b="1" dirty="0">
                <a:solidFill>
                  <a:schemeClr val="bg1"/>
                </a:solidFill>
              </a:rPr>
              <a:t>86,82%, </a:t>
            </a:r>
            <a:r>
              <a:rPr lang="ru-RU" sz="2400" dirty="0">
                <a:solidFill>
                  <a:schemeClr val="bg1"/>
                </a:solidFill>
              </a:rPr>
              <a:t>то есть более половины граждан Республики Беларусь, принявших участие в голосовании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9014" y="953624"/>
            <a:ext cx="792909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ЦИК утвердил итоги выборов Президента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336819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Избирательная система в Республике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05586" y="844621"/>
            <a:ext cx="1301244" cy="1821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7" y="2285568"/>
            <a:ext cx="1308413" cy="1831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132" y="978025"/>
            <a:ext cx="9509368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КОНСТИТУЦИЯ РЕСПУБЛИКИ БЕЛАРУСЬ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Статья 64.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Выборы депутатов и других лиц, избираемых на государственные должности народом, являются всеобщими: право избирать имеют граждане Республики Беларусь, достигшие 18 лет.</a:t>
            </a: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 имеют права избирать и быть избранными граждане, признанные судом недееспособными, лица, содержащиеся по приговору суда в местах лишения свободы.</a:t>
            </a: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Возрастной и иные цензы для депутатов и других лиц, избираемых на государственные должности, определяются соответствующими законами, если иное не предусмотрено Конституцией.</a:t>
            </a:r>
          </a:p>
          <a:p>
            <a:pPr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Любое прямое или косвенное ограничение избирательных прав граждан в других случаях является недопустимым и наказывается согласно закону.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0358" y="4870048"/>
            <a:ext cx="11107142" cy="18336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Возрастной ценз для избираемых лиц в Республике Беларусь: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депутаты городского, районного, областного Совета депутатов - 18 лет.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Палата представителей Национального собрания  -  21 год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Совет Республики Национального собрания – 30 лет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 – 40 лет.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9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«ВЫБОРЫ ПРЕЗИДЕНТА Республики Беларусь»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913" y="932256"/>
            <a:ext cx="11206587" cy="5826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один вариант ответа из предложенных.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Право избирать Президента имеют граждане Республики Беларусь, достигшие: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16 лет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18 лет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20 лет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21 года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С чего начинается кампания по выборам Президента Республики Беларусь?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Образование избирательных округов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Составление списка избирателей 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Образование избирательных комиссий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 Назначение даты выборов 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Проведение голосования и подсчёт голосов на выборах Главы государства в Республике Беларусь обеспечивают: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Районные (областные) исполнительные комитеты 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Участковые избирательные комиссии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 Делегаты Всебелорусского народного собрания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 Депутаты местных Советов депутатов</a:t>
            </a: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0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«ВЫБОРЫ ПРЕЗИДЕНТА Республики Беларусь»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913" y="932256"/>
            <a:ext cx="11206587" cy="5367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один вариант ответа из предложенных.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b="1" dirty="0"/>
              <a:t>4. Предвыборная агитация кандидатов в Президенты заканчивается:</a:t>
            </a:r>
          </a:p>
          <a:p>
            <a:r>
              <a:rPr lang="ru-RU" dirty="0"/>
              <a:t>А. В 24 часа дня, предшествующего дню выборов</a:t>
            </a:r>
          </a:p>
          <a:p>
            <a:r>
              <a:rPr lang="ru-RU" dirty="0"/>
              <a:t>Б. За три дня до выборов</a:t>
            </a:r>
          </a:p>
          <a:p>
            <a:r>
              <a:rPr lang="ru-RU" dirty="0"/>
              <a:t>В. За неделю до выборов</a:t>
            </a:r>
          </a:p>
          <a:p>
            <a:r>
              <a:rPr lang="ru-RU" dirty="0"/>
              <a:t>Г.  В 12 часов дня проведения голосования.</a:t>
            </a:r>
          </a:p>
          <a:p>
            <a:r>
              <a:rPr lang="ru-RU" b="1" dirty="0"/>
              <a:t>5. При проведении выборов о времени и месте голосования избирателей должны оповестить</a:t>
            </a:r>
            <a:r>
              <a:rPr lang="ru-RU" dirty="0"/>
              <a:t>:</a:t>
            </a:r>
          </a:p>
          <a:p>
            <a:r>
              <a:rPr lang="ru-RU" dirty="0"/>
              <a:t>А. Местные средства информации</a:t>
            </a:r>
          </a:p>
          <a:p>
            <a:r>
              <a:rPr lang="ru-RU" dirty="0"/>
              <a:t>Б. Участковые комиссии</a:t>
            </a:r>
          </a:p>
          <a:p>
            <a:r>
              <a:rPr lang="ru-RU" dirty="0"/>
              <a:t>В. Центральная избирательная комиссия</a:t>
            </a:r>
          </a:p>
          <a:p>
            <a:r>
              <a:rPr lang="ru-RU" dirty="0"/>
              <a:t>Г.  Местные исполнительные комитеты</a:t>
            </a:r>
          </a:p>
          <a:p>
            <a:r>
              <a:rPr lang="ru-RU" b="1" dirty="0"/>
              <a:t>6. Какое действие избирателя в случае с испорченным бюллетенем на выборах Президента является неправильным?</a:t>
            </a:r>
          </a:p>
          <a:p>
            <a:r>
              <a:rPr lang="ru-RU" dirty="0"/>
              <a:t>А. Обратиться к члену участковой комиссии, выдавшему бюллетень, с просьбой выдать новый бюллетень взамен испорченного </a:t>
            </a:r>
          </a:p>
          <a:p>
            <a:r>
              <a:rPr lang="ru-RU" dirty="0"/>
              <a:t>Б. Поставить собственноручную подпись на испорченном бюллетене</a:t>
            </a:r>
          </a:p>
          <a:p>
            <a:r>
              <a:rPr lang="ru-RU" dirty="0"/>
              <a:t>В. Получить новый бюллетень взамен испорченного</a:t>
            </a:r>
          </a:p>
          <a:p>
            <a:r>
              <a:rPr lang="ru-RU" dirty="0"/>
              <a:t>Г. Забрать испорченный бюллетень домой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3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«ВЫБОРЫ ПРЕЗИДЕНТА Республики Беларусь»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913" y="932256"/>
            <a:ext cx="11206587" cy="53676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один вариант ответа из предложенных.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b="1" dirty="0"/>
              <a:t>7. Какой возрастной ценз установлен для лиц, баллотирующихся в Президенты Республики Беларусь? </a:t>
            </a:r>
          </a:p>
          <a:p>
            <a:r>
              <a:rPr lang="ru-RU" dirty="0"/>
              <a:t>А. 30 лет</a:t>
            </a:r>
          </a:p>
          <a:p>
            <a:r>
              <a:rPr lang="ru-RU" dirty="0"/>
              <a:t>Б. 35 лет</a:t>
            </a:r>
          </a:p>
          <a:p>
            <a:r>
              <a:rPr lang="ru-RU" dirty="0"/>
              <a:t>В. 40 лет</a:t>
            </a:r>
          </a:p>
          <a:p>
            <a:r>
              <a:rPr lang="ru-RU" dirty="0"/>
              <a:t>Г.  45 лет</a:t>
            </a:r>
          </a:p>
          <a:p>
            <a:r>
              <a:rPr lang="ru-RU" b="1" dirty="0"/>
              <a:t>8. Президентом может быть избран гражданин Республики Беларусь, постоянно проживающий на территории Беларуси непосредственно перед выборами не менее:</a:t>
            </a:r>
          </a:p>
          <a:p>
            <a:r>
              <a:rPr lang="ru-RU" dirty="0"/>
              <a:t>А. 10 лет</a:t>
            </a:r>
          </a:p>
          <a:p>
            <a:r>
              <a:rPr lang="ru-RU" dirty="0"/>
              <a:t>Б. 15 лет </a:t>
            </a:r>
          </a:p>
          <a:p>
            <a:r>
              <a:rPr lang="ru-RU" dirty="0"/>
              <a:t>В. 20 лет</a:t>
            </a:r>
          </a:p>
          <a:p>
            <a:r>
              <a:rPr lang="ru-RU" dirty="0"/>
              <a:t>Г.  30 лет</a:t>
            </a:r>
          </a:p>
          <a:p>
            <a:r>
              <a:rPr lang="ru-RU" b="1" dirty="0"/>
              <a:t>9. При наличии какого количества подписей избирателей выдвигаются кандидаты в Президенты Республики Беларусь?</a:t>
            </a:r>
          </a:p>
          <a:p>
            <a:r>
              <a:rPr lang="ru-RU" dirty="0"/>
              <a:t>А. Не менее 50 тыс. </a:t>
            </a:r>
          </a:p>
          <a:p>
            <a:r>
              <a:rPr lang="ru-RU" dirty="0"/>
              <a:t>Б. Не менее 100 тыс.</a:t>
            </a:r>
          </a:p>
          <a:p>
            <a:r>
              <a:rPr lang="ru-RU" dirty="0"/>
              <a:t>В. Не менее 200 тыс.</a:t>
            </a:r>
          </a:p>
          <a:p>
            <a:r>
              <a:rPr lang="ru-RU" dirty="0"/>
              <a:t>Г.  Не менее 500 тыс.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0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«ВЫБОРЫ ПРЕЗИДЕНТА Республики Беларусь»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913" y="932256"/>
            <a:ext cx="11206587" cy="5090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один вариант ответа из предложенных.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b="1" dirty="0"/>
              <a:t>10. Дата выборов Президента Республики Беларусь назначается:</a:t>
            </a:r>
          </a:p>
          <a:p>
            <a:r>
              <a:rPr lang="ru-RU" dirty="0"/>
              <a:t>А. Всебелорусским народным собранием</a:t>
            </a:r>
          </a:p>
          <a:p>
            <a:r>
              <a:rPr lang="ru-RU" dirty="0"/>
              <a:t>Б. Центральной избирательной комиссией Республики Беларусь</a:t>
            </a:r>
          </a:p>
          <a:p>
            <a:r>
              <a:rPr lang="ru-RU" dirty="0"/>
              <a:t>В. Советом Республики Национального собрания Республики Беларусь</a:t>
            </a:r>
          </a:p>
          <a:p>
            <a:r>
              <a:rPr lang="ru-RU" dirty="0"/>
              <a:t>Г. Палатой представителей Национального собрания Республики Беларусь</a:t>
            </a:r>
          </a:p>
          <a:p>
            <a:r>
              <a:rPr lang="ru-RU" b="1" dirty="0"/>
              <a:t>11. Выборы Президента Республики Беларусь проводятся: </a:t>
            </a:r>
          </a:p>
          <a:p>
            <a:r>
              <a:rPr lang="ru-RU" dirty="0"/>
              <a:t>А. По одному избирательному округу, составляющему территорию всей страны</a:t>
            </a:r>
          </a:p>
          <a:p>
            <a:r>
              <a:rPr lang="ru-RU" dirty="0"/>
              <a:t>Б. По 25 избирательным округам</a:t>
            </a:r>
          </a:p>
          <a:p>
            <a:r>
              <a:rPr lang="ru-RU" dirty="0"/>
              <a:t>В. По 60 избирательным округам</a:t>
            </a:r>
          </a:p>
          <a:p>
            <a:r>
              <a:rPr lang="ru-RU" dirty="0"/>
              <a:t>Г.  По 110 избирательным округам</a:t>
            </a:r>
          </a:p>
          <a:p>
            <a:r>
              <a:rPr lang="ru-RU" b="1" dirty="0"/>
              <a:t>12. Какая из нижеприведённых характеристик кандидата в Президенты Республики Беларусь противоречит Конституции Республики Беларусь:</a:t>
            </a:r>
          </a:p>
          <a:p>
            <a:r>
              <a:rPr lang="ru-RU" dirty="0"/>
              <a:t>А. Является гражданином Республики Беларусь по рождению</a:t>
            </a:r>
          </a:p>
          <a:p>
            <a:r>
              <a:rPr lang="ru-RU" dirty="0"/>
              <a:t>Б. Не моложе 40 лет</a:t>
            </a:r>
          </a:p>
          <a:p>
            <a:r>
              <a:rPr lang="ru-RU" dirty="0"/>
              <a:t>В. Обладает избирательным правом</a:t>
            </a:r>
          </a:p>
          <a:p>
            <a:r>
              <a:rPr lang="ru-RU" dirty="0"/>
              <a:t>Г.  Может иметь гражданство иностранного государства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17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«ВЫБОРЫ ПРЕЗИДЕНТА Республики Беларусь»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913" y="932256"/>
            <a:ext cx="11206587" cy="51198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один вариант ответа из предложенных.</a:t>
            </a:r>
            <a:endParaRPr lang="ru-RU" sz="14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b="1" dirty="0"/>
              <a:t>13. Какой принцип избирательного права не распространяется на выборы Президента Республики Беларусь?</a:t>
            </a:r>
          </a:p>
          <a:p>
            <a:r>
              <a:rPr lang="ru-RU" dirty="0"/>
              <a:t>А. Всеобщие выборы</a:t>
            </a:r>
          </a:p>
          <a:p>
            <a:r>
              <a:rPr lang="ru-RU" dirty="0"/>
              <a:t>Б. Равные выборы</a:t>
            </a:r>
          </a:p>
          <a:p>
            <a:r>
              <a:rPr lang="ru-RU" dirty="0"/>
              <a:t>В. Косвенные выборы</a:t>
            </a:r>
          </a:p>
          <a:p>
            <a:r>
              <a:rPr lang="ru-RU" dirty="0"/>
              <a:t>Г.  Тайное голосование</a:t>
            </a:r>
          </a:p>
          <a:p>
            <a:r>
              <a:rPr lang="ru-RU" b="1" dirty="0"/>
              <a:t>14. Выборы Президента Республики Беларусь считаются состоявшимися, если:</a:t>
            </a:r>
          </a:p>
          <a:p>
            <a:r>
              <a:rPr lang="ru-RU" dirty="0"/>
              <a:t>А. В голосовании приняли участие более половины граждан Республики Беларусь, включённых в список избирателей</a:t>
            </a:r>
          </a:p>
          <a:p>
            <a:r>
              <a:rPr lang="ru-RU" dirty="0"/>
              <a:t>Б. В голосовании приняли участие более 2/3 граждан Республики Беларусь, включённых в список избирателей</a:t>
            </a:r>
          </a:p>
          <a:p>
            <a:r>
              <a:rPr lang="ru-RU" dirty="0"/>
              <a:t>В. В голосовании приняли участие более половины населения, проживающего на территории Беларуси</a:t>
            </a:r>
          </a:p>
          <a:p>
            <a:r>
              <a:rPr lang="ru-RU" dirty="0"/>
              <a:t>Г.  В голосовании приняли участие более 2/3 населения, проживающего на территории Беларуси</a:t>
            </a:r>
          </a:p>
          <a:p>
            <a:r>
              <a:rPr lang="ru-RU" b="1" dirty="0"/>
              <a:t>15. Президент Республики Беларусь считается избранным, если за него проголосовали:</a:t>
            </a:r>
          </a:p>
          <a:p>
            <a:r>
              <a:rPr lang="ru-RU" dirty="0"/>
              <a:t>А. Более половины граждан Республики Беларусь, принявших участие в голосовании</a:t>
            </a:r>
          </a:p>
          <a:p>
            <a:r>
              <a:rPr lang="ru-RU" dirty="0"/>
              <a:t>Б. Более половины граждан Республики Беларусь, включённых в списки избирателей</a:t>
            </a:r>
          </a:p>
          <a:p>
            <a:r>
              <a:rPr lang="ru-RU" dirty="0"/>
              <a:t>В. Более 2/3 граждан Республики Беларусь, принявших участие в голосовании</a:t>
            </a:r>
          </a:p>
          <a:p>
            <a:r>
              <a:rPr lang="ru-RU" dirty="0"/>
              <a:t>Г.  Более 2/3 граждан Республики Беларусь, включённых в списки избирателей</a:t>
            </a:r>
          </a:p>
        </p:txBody>
      </p:sp>
    </p:spTree>
    <p:extLst>
      <p:ext uri="{BB962C8B-B14F-4D97-AF65-F5344CB8AC3E}">
        <p14:creationId xmlns:p14="http://schemas.microsoft.com/office/powerpoint/2010/main" val="3521136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Викторина «ВЫБОРЫ ПРЕЗИДЕНТА Республики Беларусь»</a:t>
            </a:r>
            <a:endParaRPr lang="ru-RU" sz="28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065" y="932256"/>
            <a:ext cx="11206587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16. Стадия избирательного процесса, которая проводится с целью побудить граждан принять участие в выборах, голосовать за того или иного кандидата, называется </a:t>
            </a:r>
            <a:r>
              <a:rPr lang="ru-RU" dirty="0"/>
              <a:t>______________________________________</a:t>
            </a:r>
          </a:p>
          <a:p>
            <a:endParaRPr lang="ru-RU" b="1" dirty="0"/>
          </a:p>
          <a:p>
            <a:r>
              <a:rPr lang="ru-RU" b="1" dirty="0"/>
              <a:t>17. Установите правильную последовательность стадий организации и проведения выборов Президента Республики Беларусь:</a:t>
            </a:r>
          </a:p>
          <a:p>
            <a:r>
              <a:rPr lang="ru-RU" b="1" dirty="0"/>
              <a:t>А</a:t>
            </a:r>
            <a:r>
              <a:rPr lang="ru-RU" dirty="0"/>
              <a:t>. Создание избирательных комиссий </a:t>
            </a:r>
          </a:p>
          <a:p>
            <a:r>
              <a:rPr lang="ru-RU" b="1" dirty="0"/>
              <a:t>Б</a:t>
            </a:r>
            <a:r>
              <a:rPr lang="ru-RU" dirty="0"/>
              <a:t>. Организация участков для голосования</a:t>
            </a:r>
          </a:p>
          <a:p>
            <a:r>
              <a:rPr lang="ru-RU" b="1" dirty="0"/>
              <a:t>В</a:t>
            </a:r>
            <a:r>
              <a:rPr lang="ru-RU" dirty="0"/>
              <a:t>. Назначение даты выборов</a:t>
            </a:r>
          </a:p>
          <a:p>
            <a:r>
              <a:rPr lang="ru-RU" b="1" dirty="0"/>
              <a:t>Г. </a:t>
            </a:r>
            <a:r>
              <a:rPr lang="ru-RU" dirty="0"/>
              <a:t>Предвыборная агитация кандидатов в Президенты Республики Беларусь</a:t>
            </a:r>
          </a:p>
          <a:p>
            <a:r>
              <a:rPr lang="ru-RU" b="1" dirty="0"/>
              <a:t>Д. </a:t>
            </a:r>
            <a:r>
              <a:rPr lang="ru-RU" dirty="0"/>
              <a:t>Регистрация кандидатов в Президенты Республики Беларусь</a:t>
            </a:r>
          </a:p>
          <a:p>
            <a:r>
              <a:rPr lang="ru-RU" b="1" dirty="0"/>
              <a:t>Е</a:t>
            </a:r>
            <a:r>
              <a:rPr lang="ru-RU" dirty="0"/>
              <a:t>. Голосование на выборах</a:t>
            </a:r>
          </a:p>
          <a:p>
            <a:r>
              <a:rPr lang="ru-RU" b="1" dirty="0"/>
              <a:t>Ж</a:t>
            </a:r>
            <a:r>
              <a:rPr lang="ru-RU" dirty="0"/>
              <a:t>. Подсчёт результатов голосования</a:t>
            </a:r>
          </a:p>
          <a:p>
            <a:r>
              <a:rPr lang="ru-RU" b="1" dirty="0"/>
              <a:t>З</a:t>
            </a:r>
            <a:r>
              <a:rPr lang="ru-RU" dirty="0"/>
              <a:t>. Выдвижение кандидатов в Президенты Республики Беларусь</a:t>
            </a:r>
          </a:p>
          <a:p>
            <a:r>
              <a:rPr lang="ru-RU" b="1" dirty="0"/>
              <a:t>И.</a:t>
            </a:r>
            <a:r>
              <a:rPr lang="ru-RU" dirty="0"/>
              <a:t> Установление итогов выборов Президента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428405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Избирательная система в Республике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05586" y="844621"/>
            <a:ext cx="1301244" cy="1821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" y="2285568"/>
            <a:ext cx="1308413" cy="1831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132" y="978025"/>
            <a:ext cx="9509368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КОНСТИТУЦИЯ РЕСПУБЛИКИ БЕЛАРУСЬ</a:t>
            </a:r>
          </a:p>
          <a:p>
            <a:r>
              <a:rPr lang="ru-RU" sz="2000" b="1" dirty="0"/>
              <a:t>Статья 65.</a:t>
            </a:r>
            <a:r>
              <a:rPr lang="ru-RU" sz="2000" dirty="0"/>
              <a:t> Выборы являются свободными: избиратель лично решает, участвовать ли ему в выборах и за кого голосовать. Подготовка и проведение выборов проводятся открыто и гласно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71" y="2662033"/>
            <a:ext cx="5095829" cy="3861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82" y="3548975"/>
            <a:ext cx="4339677" cy="25699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1560" y="2648221"/>
            <a:ext cx="4174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Работы участников республиканского конкурса рисунка «Выборы глазами детей»</a:t>
            </a:r>
          </a:p>
        </p:txBody>
      </p:sp>
    </p:spTree>
    <p:extLst>
      <p:ext uri="{BB962C8B-B14F-4D97-AF65-F5344CB8AC3E}">
        <p14:creationId xmlns:p14="http://schemas.microsoft.com/office/powerpoint/2010/main" val="25963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Избирательная система в Республике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05586" y="844621"/>
            <a:ext cx="1301244" cy="1821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7" y="2285568"/>
            <a:ext cx="1308413" cy="1831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132" y="978025"/>
            <a:ext cx="9509368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КОНСТИТУЦИЯ РЕСПУБЛИКИ БЕЛАРУСЬ</a:t>
            </a:r>
          </a:p>
          <a:p>
            <a:r>
              <a:rPr lang="ru-RU" sz="2000" b="1" dirty="0"/>
              <a:t>Статья 66.</a:t>
            </a:r>
            <a:r>
              <a:rPr lang="ru-RU" sz="2000" dirty="0"/>
              <a:t> Выборы являются равными: избиратели имеют равное количество голосов. Кандидаты, избираемые на государственные должности, участвуют в выборах на равных основаниях.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44568" y="3758589"/>
            <a:ext cx="3002932" cy="115416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избиратель имеет один голос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32" y="2545759"/>
            <a:ext cx="6364131" cy="35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Избирательная система в Республике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05586" y="844621"/>
            <a:ext cx="1301244" cy="1821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7" y="2285568"/>
            <a:ext cx="1308413" cy="1831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132" y="978025"/>
            <a:ext cx="9509368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КОНСТИТУЦИЯ РЕСПУБЛИКИ БЕЛАРУСЬ</a:t>
            </a:r>
          </a:p>
          <a:p>
            <a:r>
              <a:rPr lang="ru-RU" sz="2000" b="1" dirty="0"/>
              <a:t>Статья 67.</a:t>
            </a:r>
            <a:r>
              <a:rPr lang="ru-RU" sz="2000" dirty="0"/>
              <a:t> Выборы депутатов являются прямыми: депутаты избираются гражданами непосредственно. </a:t>
            </a:r>
          </a:p>
          <a:p>
            <a:r>
              <a:rPr lang="ru-RU" sz="2000" dirty="0"/>
              <a:t>Выборы депутатов проводятся в единый день голосования в последнее воскресенье февраля.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7911" y="2835763"/>
            <a:ext cx="7059590" cy="32070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Выборы Президента Республики Беларусь, депутатов Палаты представителей, депутатов местных Советов депутатов являются 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прямыми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Президент Республики Беларусь избирается непосредственно народом Республики Беларусь. Депутаты избираются гражданами непосредственно.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Выборы членов Совета Республики являются </a:t>
            </a:r>
            <a:r>
              <a:rPr lang="ru-RU" b="1" u="sng" dirty="0">
                <a:solidFill>
                  <a:schemeClr val="bg1"/>
                </a:solidFill>
              </a:rPr>
              <a:t>косвенными</a:t>
            </a:r>
            <a:r>
              <a:rPr lang="ru-RU" dirty="0">
                <a:solidFill>
                  <a:schemeClr val="bg1"/>
                </a:solidFill>
              </a:rPr>
              <a:t>: члены Совета Республики избираются на заседаниях депутатов местных Советов депутатов базового уровня каждой области и депутатов Минского городского Совета депутатов.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27" y="2835763"/>
            <a:ext cx="2369306" cy="33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8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Избирательная система в Республике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05586" y="844621"/>
            <a:ext cx="1301244" cy="1821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7" y="2285568"/>
            <a:ext cx="1308413" cy="1831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132" y="978025"/>
            <a:ext cx="9509368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КОНСТИТУЦИЯ РЕСПУБЛИКИ БЕЛАРУСЬ</a:t>
            </a:r>
          </a:p>
          <a:p>
            <a:r>
              <a:rPr lang="ru-RU" sz="2000" b="1" dirty="0"/>
              <a:t>Статья 68.</a:t>
            </a:r>
            <a:r>
              <a:rPr lang="ru-RU" sz="2000" dirty="0"/>
              <a:t> Голосование на выборах является тайным: контроль за волеизъявлением избирателей в ходе голосования запрещается.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335" y="2285568"/>
            <a:ext cx="5785660" cy="42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Избирательный ПРОЦЕСС в Республике Беларусь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7500" r="6336" b="8308"/>
          <a:stretch/>
        </p:blipFill>
        <p:spPr>
          <a:xfrm>
            <a:off x="205586" y="844621"/>
            <a:ext cx="1301244" cy="1821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7" y="2285568"/>
            <a:ext cx="1308413" cy="18317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8132" y="990904"/>
            <a:ext cx="9509368" cy="5601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cap="all" dirty="0">
                <a:solidFill>
                  <a:schemeClr val="accent6">
                    <a:lumMod val="50000"/>
                  </a:schemeClr>
                </a:solidFill>
              </a:rPr>
              <a:t>Избирательный кодекс РЕСПУБЛИКИ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БЕЛАРУСЬ</a:t>
            </a:r>
          </a:p>
          <a:p>
            <a:r>
              <a:rPr lang="ru-RU" sz="2000" b="1" dirty="0"/>
              <a:t>Стадии избирательного процесса</a:t>
            </a:r>
            <a:endParaRPr lang="ru-RU" sz="2000" dirty="0"/>
          </a:p>
          <a:p>
            <a:pPr algn="just"/>
            <a:r>
              <a:rPr lang="ru-RU" sz="2000" dirty="0"/>
              <a:t>1. </a:t>
            </a:r>
            <a:r>
              <a:rPr lang="ru-RU" sz="2000" b="1" i="1" dirty="0"/>
              <a:t>Назначение даты выборов</a:t>
            </a:r>
            <a:r>
              <a:rPr lang="ru-RU" sz="2000" dirty="0"/>
              <a:t>. Выборы Президента назначаются Палатой представителей Национального собрания Республики Беларусь, а все остальные выборы — Президентом.</a:t>
            </a:r>
          </a:p>
          <a:p>
            <a:pPr algn="just"/>
            <a:r>
              <a:rPr lang="ru-RU" sz="2000" dirty="0"/>
              <a:t>2. </a:t>
            </a:r>
            <a:r>
              <a:rPr lang="ru-RU" sz="2000" b="1" i="1" dirty="0"/>
              <a:t>Образование избирательных комиссий</a:t>
            </a:r>
            <a:r>
              <a:rPr lang="ru-RU" sz="2000" dirty="0"/>
              <a:t>. Подготовку и проведение выборов обеспечивают Центральная избирательная комиссия (действует постоянно), а также специально создаваемые окружные, территориальные и участковые комиссии.</a:t>
            </a:r>
          </a:p>
          <a:p>
            <a:pPr algn="just"/>
            <a:r>
              <a:rPr lang="ru-RU" sz="2000" dirty="0"/>
              <a:t>3. </a:t>
            </a:r>
            <a:r>
              <a:rPr lang="ru-RU" sz="2000" b="1" i="1" dirty="0"/>
              <a:t>Выдвижение и регистрация кандидатов</a:t>
            </a:r>
            <a:r>
              <a:rPr lang="ru-RU" sz="2000" dirty="0"/>
              <a:t>. Кандидаты в Президенты могут выдвигаться только гражданами (при наличии не менее 100 тыс. подписей избирателей), а кандидаты в депутаты — гражданами, политическими партиями и трудовыми коллективами.</a:t>
            </a:r>
          </a:p>
          <a:p>
            <a:pPr algn="just"/>
            <a:r>
              <a:rPr lang="ru-RU" sz="2000" dirty="0"/>
              <a:t>4. </a:t>
            </a:r>
            <a:r>
              <a:rPr lang="ru-RU" sz="2000" b="1" i="1" dirty="0"/>
              <a:t>Предвыборная агитация </a:t>
            </a:r>
            <a:r>
              <a:rPr lang="ru-RU" sz="2000" dirty="0"/>
              <a:t>с целью побудить граждан принять участие в выборах, голосовать за того или иного кандидата.</a:t>
            </a:r>
          </a:p>
          <a:p>
            <a:pPr algn="just"/>
            <a:r>
              <a:rPr lang="ru-RU" sz="2000" dirty="0"/>
              <a:t>5. </a:t>
            </a:r>
            <a:r>
              <a:rPr lang="ru-RU" sz="2000" b="1" i="1" dirty="0"/>
              <a:t>Голосование</a:t>
            </a:r>
            <a:r>
              <a:rPr lang="ru-RU" sz="2000" dirty="0"/>
              <a:t>, которое осуществляется путём проставления отметки в избирательном бюллетене.</a:t>
            </a:r>
          </a:p>
          <a:p>
            <a:pPr algn="just"/>
            <a:r>
              <a:rPr lang="ru-RU" sz="2000" dirty="0"/>
              <a:t>6. </a:t>
            </a:r>
            <a:r>
              <a:rPr lang="ru-RU" sz="2000" b="1" i="1" dirty="0"/>
              <a:t>Подсчёт и объявление результатов выборов</a:t>
            </a:r>
            <a:r>
              <a:rPr lang="ru-RU" sz="2000" dirty="0"/>
              <a:t>, которые организуются избирательными комиссиями.</a:t>
            </a:r>
          </a:p>
        </p:txBody>
      </p:sp>
    </p:spTree>
    <p:extLst>
      <p:ext uri="{BB962C8B-B14F-4D97-AF65-F5344CB8AC3E}">
        <p14:creationId xmlns:p14="http://schemas.microsoft.com/office/powerpoint/2010/main" val="202300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ПРАКТИЧЕСКИХ СИТУАЦИЙ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056" y="939389"/>
            <a:ext cx="7819444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b="1" dirty="0"/>
              <a:t>Ситуация 1. </a:t>
            </a:r>
            <a:endParaRPr lang="ru-RU" sz="2600" dirty="0"/>
          </a:p>
          <a:p>
            <a:pPr algn="just"/>
            <a:r>
              <a:rPr lang="ru-RU" sz="2600" dirty="0"/>
              <a:t>В день голосования на избирательный участок пришёл избиратель. Он подходит к комиссии, достаёт из кармана два паспорта и говорит:</a:t>
            </a:r>
          </a:p>
          <a:p>
            <a:pPr algn="just"/>
            <a:r>
              <a:rPr lang="ru-RU" sz="2600" dirty="0"/>
              <a:t>— Здравствуйте, меня зовут Семёнов Иван Петрович. Я хочу проголосовать за себя и за свою жену — она очень занята. Вот наши паспорта, выдайте мне бюллетени.</a:t>
            </a:r>
          </a:p>
          <a:p>
            <a:pPr algn="just"/>
            <a:r>
              <a:rPr lang="ru-RU" sz="2600" dirty="0"/>
              <a:t>— Вы можете проголосовать только за себя, — говорит член избирательной комиссии и протягивает один бюллетень. — Ваша жена должна прийти на избирательный участок лично.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600" b="1" i="1" dirty="0"/>
              <a:t>Правильно ли поступил член избирательной комиссии?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" b="9656"/>
          <a:stretch/>
        </p:blipFill>
        <p:spPr>
          <a:xfrm>
            <a:off x="270455" y="939389"/>
            <a:ext cx="3412901" cy="20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540913" y="309090"/>
            <a:ext cx="1120658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РЕШЕНИЕ ПРАКТИЧЕСКИХ СИТУАЦИЙ</a:t>
            </a:r>
            <a:endParaRPr lang="ru-RU" sz="32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2304" y="1197735"/>
            <a:ext cx="6995196" cy="4493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600" b="1" dirty="0"/>
              <a:t>Ситуация 2. </a:t>
            </a:r>
            <a:endParaRPr lang="ru-RU" sz="2600" dirty="0"/>
          </a:p>
          <a:p>
            <a:r>
              <a:rPr lang="ru-RU" sz="2600" dirty="0"/>
              <a:t>На избирательный участок пришёл пожилой мужчина и обратился к члену избирательной комиссии:</a:t>
            </a:r>
          </a:p>
          <a:p>
            <a:r>
              <a:rPr lang="ru-RU" sz="2600" dirty="0"/>
              <a:t>— Сынок, помоги мне, пожалуйста. Поставь за меня галочку в этой бумажке напротив любой фамилии.</a:t>
            </a:r>
          </a:p>
          <a:p>
            <a:r>
              <a:rPr lang="ru-RU" sz="2600" dirty="0"/>
              <a:t>— К сожалению, я не имею права это сделать, — ответил член избирательной комиссии.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i="1" dirty="0"/>
              <a:t>Почему член избирательной комиссии отказал пожилому человеку?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88" y="1197735"/>
            <a:ext cx="3962669" cy="26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12470</TotalTime>
  <Words>2338</Words>
  <Application>Microsoft Office PowerPoint</Application>
  <PresentationFormat>Широкоэкранный</PresentationFormat>
  <Paragraphs>234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  <vt:variant>
        <vt:lpstr>Произвольные показы</vt:lpstr>
      </vt:variant>
      <vt:variant>
        <vt:i4>1</vt:i4>
      </vt:variant>
    </vt:vector>
  </HeadingPairs>
  <TitlesOfParts>
    <vt:vector size="33" baseType="lpstr">
      <vt:lpstr>Wingdings</vt:lpstr>
      <vt:lpstr>Arial Black</vt:lpstr>
      <vt:lpstr>Arial Narrow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Ольга Гончарик</cp:lastModifiedBy>
  <cp:revision>936</cp:revision>
  <cp:lastPrinted>2018-12-07T06:48:34Z</cp:lastPrinted>
  <dcterms:created xsi:type="dcterms:W3CDTF">2018-12-03T10:14:15Z</dcterms:created>
  <dcterms:modified xsi:type="dcterms:W3CDTF">2025-03-18T10:31:04Z</dcterms:modified>
</cp:coreProperties>
</file>