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89" r:id="rId7"/>
    <p:sldId id="291" r:id="rId8"/>
    <p:sldId id="295" r:id="rId9"/>
    <p:sldId id="292" r:id="rId10"/>
    <p:sldId id="29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4854" autoAdjust="0"/>
  </p:normalViewPr>
  <p:slideViewPr>
    <p:cSldViewPr snapToGrid="0">
      <p:cViewPr varScale="1">
        <p:scale>
          <a:sx n="109" d="100"/>
          <a:sy n="109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22CDC-8E44-4DBB-B9D3-1EC5F5604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D8998-9B74-49BC-AA30-07C5983ED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B75B1-0CA3-4CDA-A4BD-03906EC0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0BDDD-9910-40BA-979A-F48A5664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D7DB6-9BB8-433C-810E-39517546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2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06D19-E80F-4CE1-8B92-D6B1B7CF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62ACDC-EBBD-4656-BFEC-CC47551BA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6BE2A-16F1-4169-BFAE-32AF1F89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705A4-37EA-4F32-AF3F-68A228D6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DD708-696D-414A-95DA-2B515615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4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3BBCD3-3080-497F-9FB5-EAF9020AA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234153-89D3-4B03-BA2B-2C65298B2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4054A-C3D9-475B-89DC-C2D9243D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E9C329-D164-4B03-85A6-EAAEAC59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C4F05-EB2B-4566-AD7D-16E1DC0F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F6216-FAAA-471C-AB64-B8D26685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04580-6073-4BF4-A3B9-40F5073B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EC7D2-47BA-4EE1-B88A-6BC21583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408D76-997C-4093-8A66-349C68D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15096-040E-4D6E-9854-204CF16F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63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81759-C1DC-43F8-8D04-08A93EC3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B387B2-8159-406E-9E96-2B906A98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BD872-5F8D-4A9C-AB85-42787F6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0EEAE-5B2C-448E-AAC5-969B91FE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42E9C-0DE0-4CE7-AE6C-0B09AB05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A023-EEA5-4227-BCBA-DB474CF2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9883F-89AA-418C-BA85-36EE7477A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9940D7-04CA-49D4-AE16-0B5C42ECE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144D-0B57-40F3-AC6D-2E955D03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FF2E4-37A9-4F81-8307-673AD6C7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E231B-6ABC-4D39-8315-8304A4A4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8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6BB7-6FEE-4585-A775-14AFFF4F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F5C15-F635-4F15-832D-40C7EA6BF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4945B4-C46B-4ECA-AA5F-F8348F79A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E5E50F-E1A6-40AC-9D79-8D2F1C3ED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A29D0C-A780-465A-A97E-7A1BEDDAD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765898-BC56-4E8E-BD0B-15D26BA2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AE5C3D-D8AC-49DB-AFDD-5C7F9D5A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F4EFB1-1606-42C5-8264-5913D635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36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4C10C-0F94-4DA3-967B-9057BB4C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0F93C2-2028-44CE-AFF3-8336DEA9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BEB918-5431-40B9-8EAE-17F4D5D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05E92D-8A09-40BB-A29A-3F6243AC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6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1A1DA7-9200-45C0-AFE2-F30D8A8C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BA20D9-03BF-4AE6-B61A-3B038C97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96BF45-DD2D-4D74-B85F-5ED606E6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34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9C83E-38EA-448B-8A1A-7126305E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D75E0-8034-4CBB-B4D6-3AB871C1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46B66A-044C-4F77-96C2-3EFFAF363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6EE3B-8DC9-47A0-8BEC-DCBFCA1A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0F88DD-462A-48CC-8648-D7298657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50BFD8-52B9-483E-8F30-4F3F7B4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2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6258E-D742-4AC7-9CD8-82626864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AC48F7-FFCD-44D0-85D0-3B58E6727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7484A-74EA-48D0-A95B-92D034D8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A4B6D-C7AC-4857-9899-1F6C5AFA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F2C1A-F4C3-4239-A2D6-B280D9F1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EBDEA8-3728-4A26-8EA4-2506EB1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27239-E652-4659-971F-FDA51715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3573-E0C4-4670-AB93-BB3F30AA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99B16-FD2C-4E5F-8F99-E3DEC9685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7CC59-5312-4819-A783-76BA031E2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AACC6-AD7F-494B-8A31-1FFBE58DE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8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315823-0BB1-4004-AF8D-0A4DA460C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250" y="2651306"/>
            <a:ext cx="7847461" cy="19538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«Белорусское государство создано народом и для народа»</a:t>
            </a:r>
            <a:endParaRPr lang="ru-RU" sz="4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D6A9EAE-B407-47D6-AE6E-85E1686E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5015" y="5548238"/>
            <a:ext cx="2906750" cy="7218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2025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6" y="2245669"/>
            <a:ext cx="2567231" cy="33025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2507" y="512458"/>
            <a:ext cx="822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«Я. МОЯ СЕМЬЯ. МОЯ РОДИНА».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6C0FA-DEEA-453C-B66F-309DC117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6" y="179961"/>
            <a:ext cx="1734718" cy="14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5836B-1CEF-419C-BB1F-E3E4E9C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93" y="159769"/>
            <a:ext cx="9445083" cy="5459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Решения</a:t>
            </a:r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</a:t>
            </a:r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Всебелорусского народного собрания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2749" y="740903"/>
            <a:ext cx="8284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доктрина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Объект 10">
            <a:extLst>
              <a:ext uri="{FF2B5EF4-FFF2-40B4-BE49-F238E27FC236}">
                <a16:creationId xmlns:a16="http://schemas.microsoft.com/office/drawing/2014/main" id="{7996227B-DCA9-46B0-8425-B256B1740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8" y="1641858"/>
            <a:ext cx="2342627" cy="1705505"/>
          </a:xfrm>
        </p:spPr>
      </p:pic>
      <p:sp>
        <p:nvSpPr>
          <p:cNvPr id="11" name="Прямоугольник 10"/>
          <p:cNvSpPr/>
          <p:nvPr/>
        </p:nvSpPr>
        <p:spPr>
          <a:xfrm>
            <a:off x="2756849" y="1300649"/>
            <a:ext cx="9048702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 Военной доктрины Республики Беларусь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оборону государства и обеспечение его военной безопасности осуществляют все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начиная от Президента и заканчивая каждым гражданином;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Беларуси по вопросам применения находящегося на ее территории тактического ядерного оружия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оно рассматривается «как важное слагаемое превентивного сдерживания потенциального противника от развязывания вооруженной агрессии и является вынужденной реакцией на несоблюдение западными странами-гарантами условий Меморандума о гарантиях безопасности»;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силового ответа на деструктивное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кибервоздействие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 белорусской стороны в случае вооруженной агрессии против наших союзников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ОДКБ и Союзному государству.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448" y="5718238"/>
            <a:ext cx="11555102" cy="7509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Обновленная Военная доктрина может служить основой для урегулирования ситуации в Европе, запуска мирного диалога.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2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249" y="0"/>
            <a:ext cx="10515600" cy="10370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 истории Всебелорусского народного собрания</a:t>
            </a:r>
            <a:endParaRPr lang="ru-RU" sz="3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3F85758-C834-48BB-9B07-E87F2DCED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81875"/>
              </p:ext>
            </p:extLst>
          </p:nvPr>
        </p:nvGraphicFramePr>
        <p:xfrm>
          <a:off x="501939" y="1064192"/>
          <a:ext cx="11297909" cy="5366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540">
                  <a:extLst>
                    <a:ext uri="{9D8B030D-6E8A-4147-A177-3AD203B41FA5}">
                      <a16:colId xmlns:a16="http://schemas.microsoft.com/office/drawing/2014/main" val="3530591961"/>
                    </a:ext>
                  </a:extLst>
                </a:gridCol>
                <a:gridCol w="1155960">
                  <a:extLst>
                    <a:ext uri="{9D8B030D-6E8A-4147-A177-3AD203B41FA5}">
                      <a16:colId xmlns:a16="http://schemas.microsoft.com/office/drawing/2014/main" val="3523850623"/>
                    </a:ext>
                  </a:extLst>
                </a:gridCol>
                <a:gridCol w="8988409">
                  <a:extLst>
                    <a:ext uri="{9D8B030D-6E8A-4147-A177-3AD203B41FA5}">
                      <a16:colId xmlns:a16="http://schemas.microsoft.com/office/drawing/2014/main" val="2143587173"/>
                    </a:ext>
                  </a:extLst>
                </a:gridCol>
              </a:tblGrid>
              <a:tr h="79391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ВНС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Намеченные приоритеты развития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19516"/>
                  </a:ext>
                </a:extLst>
              </a:tr>
              <a:tr h="5253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 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Экспорт товаров и услуг, жилищное строительство, развитие АПК.  </a:t>
                      </a:r>
                      <a:endParaRPr lang="x-non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8380"/>
                  </a:ext>
                </a:extLst>
              </a:tr>
              <a:tr h="5253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Продовольственная безопасность, экспорт, жилье, инновации и инвестиции</a:t>
                      </a: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x-non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35586"/>
                  </a:ext>
                </a:extLst>
              </a:tr>
              <a:tr h="10624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 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Всестороннее развитие человека, рост реальных доходов населения, инновационное развитие экономики, энерго- и ресурсосбережение, рост экспорта и повышение конкурентоспособности продукции, развитие АПК и возрождение села, жилье и развитие малых городов</a:t>
                      </a:r>
                      <a:endParaRPr lang="x-non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408678"/>
                  </a:ext>
                </a:extLst>
              </a:tr>
              <a:tr h="5253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национальной модели социально ориентированной экономики, улучшение инвестиционного и бизнес-климата, развитие высокотехнологичных производств, рост экспорта</a:t>
                      </a: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 </a:t>
                      </a:r>
                      <a:endParaRPr lang="x-non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9512"/>
                  </a:ext>
                </a:extLst>
              </a:tr>
              <a:tr h="5253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жизни населения на основе роста конкурентоспособности экономики, инвестиции, занятость, экспорт, информатизация</a:t>
                      </a:r>
                      <a:endParaRPr lang="x-non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473735"/>
                  </a:ext>
                </a:extLst>
              </a:tr>
              <a:tr h="79391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Стабильность в обществе и рост благосостояния граждан, модернизация экономики, наращивание социального капитала, создание комфортных условий для жизни, работы и самореализации человека</a:t>
                      </a:r>
                      <a:endParaRPr lang="x-non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4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7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5836B-1CEF-419C-BB1F-E3E4E9C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18" y="0"/>
            <a:ext cx="9445083" cy="880947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09763A"/>
                </a:solidFill>
              </a:rPr>
            </a:br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Всебелорусское народное собрание (ВНС)</a:t>
            </a:r>
            <a:br>
              <a:rPr lang="x-none" sz="3200" b="1" dirty="0">
                <a:solidFill>
                  <a:srgbClr val="09763A"/>
                </a:solidFill>
                <a:latin typeface="Arial Narrow" panose="020B0606020202030204" pitchFamily="34" charset="0"/>
              </a:rPr>
            </a:b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4102" y="4419495"/>
            <a:ext cx="8675426" cy="10802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Компетенция Всебелорусского народного собрания определена Конституцией Республики Беларусь и Законом Республики Беларусь              от 7 февраля 2023 года «О Всебелорусском народном собрании».</a:t>
            </a:r>
            <a:endParaRPr lang="x-none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9" y="3708915"/>
            <a:ext cx="1778287" cy="2287645"/>
          </a:xfrm>
        </p:spPr>
      </p:pic>
      <p:sp>
        <p:nvSpPr>
          <p:cNvPr id="3" name="Прямоугольник 2"/>
          <p:cNvSpPr/>
          <p:nvPr/>
        </p:nvSpPr>
        <p:spPr>
          <a:xfrm>
            <a:off x="2734102" y="1260801"/>
            <a:ext cx="8675426" cy="2068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Новая редакция Основного Закона Республики Беларусь (2022 г.) закрепила конституционный статус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Всебелорусского народного собрания как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представительного органа народовластия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Беларусь, определяющего стратегические направления развития общества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государства, обеспечивающего незыблемость конституционного строя, преемственность поколений и гражданское согласие.</a:t>
            </a:r>
            <a:endParaRPr lang="x-non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528466" y="1227896"/>
            <a:ext cx="1501191" cy="21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5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244" y="209588"/>
            <a:ext cx="9130351" cy="9395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9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Делегаты Всебелорусского народного собрания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690" y="1163556"/>
            <a:ext cx="8488905" cy="269992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елегатами Всебелорусского народного собрания являются:</a:t>
            </a:r>
            <a:endParaRPr lang="x-none" sz="20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Республики Беларусь;</a:t>
            </a:r>
            <a:endParaRPr lang="x-non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Республики Беларусь, прекративший исполнение своих полномочий в связи с истечением срока его пребывания в должности либо досрочно в случае его отставки;</a:t>
            </a:r>
            <a:endParaRPr lang="x-non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законодательной, исполнительной и судебной власти;</a:t>
            </a:r>
            <a:endParaRPr lang="x-non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местных Советов депутатов;</a:t>
            </a:r>
            <a:endParaRPr lang="x-non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гражданского общества.</a:t>
            </a:r>
            <a:endParaRPr lang="ru-RU" sz="2000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" y="225875"/>
            <a:ext cx="1528737" cy="1966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0906" y="3135081"/>
            <a:ext cx="207933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Предельная </a:t>
            </a:r>
            <a:r>
              <a:rPr lang="ru-RU" b="1" i="1" dirty="0">
                <a:solidFill>
                  <a:srgbClr val="FF0000"/>
                </a:solidFill>
              </a:rPr>
              <a:t>численность делегатов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Всебелорусского народного собрания составляет </a:t>
            </a:r>
            <a:r>
              <a:rPr lang="ru-RU" b="1" dirty="0">
                <a:solidFill>
                  <a:srgbClr val="FF0000"/>
                </a:solidFill>
              </a:rPr>
              <a:t>1200 человек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1690" y="4367501"/>
            <a:ext cx="8488905" cy="2166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Субъекты гражданского общества, имеющие право избирать делегатов ВНС: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РОО «Белая Русь»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Белорусское общественное объединение ветеранов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«Белорусский союз женщин»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«Белорусский республиканский союз молодежи»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Федерация профсоюзов Беларуси.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6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F65B4-F4B9-425A-8D1C-A5277F8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290" y="255942"/>
            <a:ext cx="9183806" cy="54927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9763A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Полномочия Всебелорусского народного собрания</a:t>
            </a: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713" y="1100235"/>
            <a:ext cx="8258577" cy="44760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Утверждает основные направления внутренней и внешней политики, военную доктрину, концепцию национальной безопасности.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Утверждает программы социально-экономического развития Республики Беларусь.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Заслушивает Премьер-министра о выполнении программ социально-экономического развития Республики Беларусь.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изменения и дополнения в Конституцию.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проведение республиканских референдумов.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 рассматривать вопрос о легитимности выборов.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Принимает решение о смещении Президента с должности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систематического или грубого нарушения им Конституции либо совершения государственной измены или иного тяжкого преступления.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996227B-DCA9-46B0-8425-B256B1740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7" y="2378561"/>
            <a:ext cx="2694154" cy="1961427"/>
          </a:xfrm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6" y="255942"/>
            <a:ext cx="1528737" cy="1966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8686" y="5871350"/>
            <a:ext cx="11515604" cy="3687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5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F65B4-F4B9-425A-8D1C-A5277F8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60" y="365126"/>
            <a:ext cx="9279340" cy="58787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9763A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Полномочия Всебелорусского народного собрания</a:t>
            </a: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9110" y="952998"/>
            <a:ext cx="8545180" cy="444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363" lvl="0" indent="-360363" algn="just">
              <a:lnSpc>
                <a:spcPct val="107000"/>
              </a:lnSpc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 ввести на территории Республики Беларусь чрезвычайное или военное положение при наличии оснований, предусмотренных Конституцией; введение чрезвычайного или военного положения рассматривается Всебелорусским народным собранием по инициативе Президиума Всебелорусского народного собрания или Совета Республики.</a:t>
            </a:r>
            <a:endParaRPr lang="x-non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предложению Президента, предварительно согласованному с Президиумом Всебелорусского народного собрания, избирает:</a:t>
            </a:r>
          </a:p>
          <a:p>
            <a:pPr indent="527050" algn="just">
              <a:lnSpc>
                <a:spcPct val="107000"/>
              </a:lnSpc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Председателя, заместителя Председателя и судей Конституционного Суда и освобождает их от должности по основаниям, предусмотренным законом;     </a:t>
            </a:r>
            <a:endParaRPr lang="x-none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27050" algn="just">
              <a:lnSpc>
                <a:spcPct val="107000"/>
              </a:lnSpc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Председателя, заместителей Председателя и судей Верховного Суда и освобождает их от должности по основаниям, предусмотренным законом;</a:t>
            </a:r>
            <a:endParaRPr lang="x-none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27050"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Председателя и членов Центральной избирательной комиссии и освобождает их от должности по основаниям, предусмотренным законом.</a:t>
            </a:r>
            <a:endParaRPr lang="x-non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3" y="447896"/>
            <a:ext cx="1548912" cy="19666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592" y="5871350"/>
            <a:ext cx="11581698" cy="3687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453" b="7450"/>
          <a:stretch/>
        </p:blipFill>
        <p:spPr>
          <a:xfrm>
            <a:off x="252593" y="2892546"/>
            <a:ext cx="2885022" cy="17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F65B4-F4B9-425A-8D1C-A5277F8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903" y="365125"/>
            <a:ext cx="9089409" cy="56292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9763A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Полномочия Всебелорусского народного собрания</a:t>
            </a: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9111" y="1100235"/>
            <a:ext cx="8516202" cy="432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00100" indent="-44132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предложению Президента Принимает решение о возможности направления военнослужащих, сотрудников военизированных организаций, иных лиц за пределы Республики Беларусь для участия в обеспечении коллективной безопасности и деятельности по поддержанию международного мира и безопасности.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4132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 государственные праздники и праздничные дни.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4132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Награждает Президента государственными наградами, а также предлагает лиц для награждения государственными наградами.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4132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 обязательные для исполнения поручения государственным органам и должностным лицам,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иные установленные Конституцией и законом полномочия, необходимые для реализации возложенных на него конституционных функций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2730823A-5FD3-4573-84C2-D5DA7DDC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3" y="447896"/>
            <a:ext cx="1548912" cy="1966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2592" y="5871350"/>
            <a:ext cx="11581698" cy="3687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917" b="6366"/>
          <a:stretch/>
        </p:blipFill>
        <p:spPr>
          <a:xfrm>
            <a:off x="150124" y="2855916"/>
            <a:ext cx="2975213" cy="18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F65B4-F4B9-425A-8D1C-A5277F8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77" y="193852"/>
            <a:ext cx="9089409" cy="56292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9763A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Всебелорусское народное собрание</a:t>
            </a: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209" y="4898716"/>
            <a:ext cx="11555102" cy="137665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Всебелорусского народного собрания являются обязательными для исполнения и могут отменять правовые акты, иные решения государственных органов и должностных лиц, противоречащие интересам национальной безопасности, за исключением актов судебных органов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1742" y="3275652"/>
            <a:ext cx="82796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полномочий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Всебелорусского народного собрания составляет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пять лет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 Всебелорусского народного собрания проводятся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 реже одного раза в год. 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1743" y="1960365"/>
            <a:ext cx="82657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Коллегиальным органом, обеспечивающим оперативное решение вопросов, входящих в компетенцию Всебелорусского народного собрания, является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Президиум ВНС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1742" y="933750"/>
            <a:ext cx="826571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VII</a:t>
            </a:r>
            <a:r>
              <a:rPr lang="be-BY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Всебелорусском народном собра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Председателем Всебелорусского народного собрания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избран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А.Г. Лукашенко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-1847" r="23095" b="8023"/>
          <a:stretch/>
        </p:blipFill>
        <p:spPr>
          <a:xfrm>
            <a:off x="250209" y="933750"/>
            <a:ext cx="2939736" cy="28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5836B-1CEF-419C-BB1F-E3E4E9C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93" y="159769"/>
            <a:ext cx="9445083" cy="5459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Решения</a:t>
            </a:r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VII </a:t>
            </a:r>
            <a:r>
              <a:rPr lang="ru-RU" sz="3200" b="1" dirty="0">
                <a:solidFill>
                  <a:srgbClr val="09763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Всебелорусского народного собрания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2749" y="1599156"/>
            <a:ext cx="828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национальной безопасности Республики Беларусь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Объект 10">
            <a:extLst>
              <a:ext uri="{FF2B5EF4-FFF2-40B4-BE49-F238E27FC236}">
                <a16:creationId xmlns:a16="http://schemas.microsoft.com/office/drawing/2014/main" id="{7996227B-DCA9-46B0-8425-B256B1740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8" y="987775"/>
            <a:ext cx="2694154" cy="1961427"/>
          </a:xfrm>
        </p:spPr>
      </p:pic>
      <p:sp>
        <p:nvSpPr>
          <p:cNvPr id="8" name="Прямоугольник 7"/>
          <p:cNvSpPr/>
          <p:nvPr/>
        </p:nvSpPr>
        <p:spPr>
          <a:xfrm>
            <a:off x="3152749" y="765418"/>
            <a:ext cx="86528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VII Всебелорусское народное собрание состоялось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24–25 апреля 2024 г.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прошло под лозунгом «Время выбрало нас!»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52749" y="2155895"/>
            <a:ext cx="8652801" cy="3033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числе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новшеств Концепции национальной безопасности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 перечень сфер национальной безопасности путем выделения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биологической безопасности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отдельное направление;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закреплено понятие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«электоральный суверенитет»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раскрыты механизмы его обеспечения;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существенное внимание уделено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сохранению исторического наследия, традиционных ценностей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в первую очередь стали объектами внешней культурно-идеологической экспансии.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448" y="5569650"/>
            <a:ext cx="11555102" cy="72872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 в очередной раз заявляет всем государствам, что ни к кому не имеет претензий, готова со всеми выстраивать мирный и равноправный диалог, но не потерпит силового диктата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4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775</Words>
  <Application>Microsoft Office PowerPoint</Application>
  <PresentationFormat>Широкоэкранный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«Белорусское государство создано народом и для народа»</vt:lpstr>
      <vt:lpstr>Из истории Всебелорусского народного собрания</vt:lpstr>
      <vt:lpstr> Всебелорусское народное собрание (ВНС) </vt:lpstr>
      <vt:lpstr>Делегаты Всебелорусского народного собрания</vt:lpstr>
      <vt:lpstr>Полномочия Всебелорусского народного собрания</vt:lpstr>
      <vt:lpstr>Полномочия Всебелорусского народного собрания</vt:lpstr>
      <vt:lpstr>Полномочия Всебелорусского народного собрания</vt:lpstr>
      <vt:lpstr>Всебелорусское народное собрание</vt:lpstr>
      <vt:lpstr>Решения VII Всебелорусского народного собрания</vt:lpstr>
      <vt:lpstr>Решения VII Всебелорусского народного собрания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Ольга Гончарик</cp:lastModifiedBy>
  <cp:revision>47</cp:revision>
  <dcterms:created xsi:type="dcterms:W3CDTF">2025-02-21T08:43:24Z</dcterms:created>
  <dcterms:modified xsi:type="dcterms:W3CDTF">2025-03-18T10:25:34Z</dcterms:modified>
</cp:coreProperties>
</file>