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9"/>
  </p:notesMasterIdLst>
  <p:sldIdLst>
    <p:sldId id="301" r:id="rId2"/>
    <p:sldId id="383" r:id="rId3"/>
    <p:sldId id="382" r:id="rId4"/>
    <p:sldId id="302" r:id="rId5"/>
    <p:sldId id="384" r:id="rId6"/>
    <p:sldId id="385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402" r:id="rId16"/>
    <p:sldId id="403" r:id="rId17"/>
    <p:sldId id="404" r:id="rId18"/>
    <p:sldId id="405" r:id="rId19"/>
    <p:sldId id="406" r:id="rId20"/>
    <p:sldId id="407" r:id="rId21"/>
    <p:sldId id="408" r:id="rId22"/>
    <p:sldId id="409" r:id="rId23"/>
    <p:sldId id="410" r:id="rId24"/>
    <p:sldId id="413" r:id="rId25"/>
    <p:sldId id="415" r:id="rId26"/>
    <p:sldId id="418" r:id="rId27"/>
    <p:sldId id="427" r:id="rId28"/>
  </p:sldIdLst>
  <p:sldSz cx="12192000" cy="6858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Харевич" initials="ИХ" lastIdx="1" clrIdx="0">
    <p:extLst>
      <p:ext uri="{19B8F6BF-5375-455C-9EA6-DF929625EA0E}">
        <p15:presenceInfo xmlns:p15="http://schemas.microsoft.com/office/powerpoint/2012/main" userId="S-1-5-21-1550027116-1376463256-1133838943-1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9966FF"/>
    <a:srgbClr val="9999FF"/>
    <a:srgbClr val="FEFEFE"/>
    <a:srgbClr val="863D0C"/>
    <a:srgbClr val="C55A11"/>
    <a:srgbClr val="7E0504"/>
    <a:srgbClr val="252B37"/>
    <a:srgbClr val="758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3662" autoAdjust="0"/>
  </p:normalViewPr>
  <p:slideViewPr>
    <p:cSldViewPr snapToGrid="0">
      <p:cViewPr varScale="1">
        <p:scale>
          <a:sx n="114" d="100"/>
          <a:sy n="114" d="100"/>
        </p:scale>
        <p:origin x="40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26.08.2024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28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62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gif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.gif"/><Relationship Id="rId10" Type="http://schemas.openxmlformats.org/officeDocument/2006/relationships/image" Target="../media/image21.pn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jpg"/><Relationship Id="rId5" Type="http://schemas.openxmlformats.org/officeDocument/2006/relationships/image" Target="../media/image35.png"/><Relationship Id="rId10" Type="http://schemas.openxmlformats.org/officeDocument/2006/relationships/image" Target="../media/image2.gi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104901" y="309090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4B137E-20C7-4DB0-A896-DD8509250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62" y="2543108"/>
            <a:ext cx="2694080" cy="23438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7" y="1886160"/>
            <a:ext cx="2192594" cy="1096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04" y="1698500"/>
            <a:ext cx="1531196" cy="1444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7500" r="6336" b="8308"/>
          <a:stretch/>
        </p:blipFill>
        <p:spPr>
          <a:xfrm>
            <a:off x="411647" y="3064166"/>
            <a:ext cx="1337628" cy="1898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15" y="953654"/>
            <a:ext cx="2031422" cy="1994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15" y="3508650"/>
            <a:ext cx="3234771" cy="21607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97FCBF-7649-466D-B5C3-7746F3AD8FFF}"/>
              </a:ext>
            </a:extLst>
          </p:cNvPr>
          <p:cNvSpPr/>
          <p:nvPr/>
        </p:nvSpPr>
        <p:spPr>
          <a:xfrm>
            <a:off x="7902429" y="2917868"/>
            <a:ext cx="2383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Площадь Государственного флага Республики Беларусь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940E26-83FF-4CBF-98D5-853527DB9FAE}"/>
              </a:ext>
            </a:extLst>
          </p:cNvPr>
          <p:cNvSpPr/>
          <p:nvPr/>
        </p:nvSpPr>
        <p:spPr>
          <a:xfrm>
            <a:off x="7962115" y="5743823"/>
            <a:ext cx="3157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Музей современной </a:t>
            </a:r>
          </a:p>
          <a:p>
            <a:r>
              <a:rPr lang="ru-RU" sz="1400" dirty="0"/>
              <a:t>белорусской государственности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750B98-940B-4066-AF92-3374CB7D202B}"/>
              </a:ext>
            </a:extLst>
          </p:cNvPr>
          <p:cNvSpPr/>
          <p:nvPr/>
        </p:nvSpPr>
        <p:spPr>
          <a:xfrm>
            <a:off x="313342" y="4971840"/>
            <a:ext cx="6798371" cy="1496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BY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Статья 1. </a:t>
            </a:r>
            <a:br>
              <a:rPr lang="ru-BY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BY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 Беларусь – унитарное демократическое социальное правовое государство.</a:t>
            </a:r>
            <a:br>
              <a:rPr lang="ru-BY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BY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обладает верховенством и полнотой власти на своей территории, самостоятельно осуществляет внутреннюю и внешнюю политику.</a:t>
            </a:r>
            <a:br>
              <a:rPr lang="ru-BY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BY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защищает свою независимость и территориальную целостность, конституционный строй, обеспечивает законность и правопорядок </a:t>
            </a:r>
            <a:r>
              <a:rPr lang="ru-BY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BY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786F457-4278-4D4B-85D9-9DB010C81EBC}"/>
              </a:ext>
            </a:extLst>
          </p:cNvPr>
          <p:cNvSpPr/>
          <p:nvPr/>
        </p:nvSpPr>
        <p:spPr>
          <a:xfrm>
            <a:off x="313188" y="981758"/>
            <a:ext cx="86462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Республика Беларусь – суверенное независимое государство</a:t>
            </a:r>
            <a:endParaRPr lang="ru-BY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E7EE49-6AED-49C8-9A2D-D68E61496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57" y="2202315"/>
            <a:ext cx="5443848" cy="3063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838312-E182-470F-8C18-FDA9D37BE060}"/>
              </a:ext>
            </a:extLst>
          </p:cNvPr>
          <p:cNvSpPr/>
          <p:nvPr/>
        </p:nvSpPr>
        <p:spPr>
          <a:xfrm>
            <a:off x="308074" y="1522793"/>
            <a:ext cx="6096000" cy="48195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суверенной Беларуси существует добрая традиция – чествовать тружеников сельского хозяйства за их нелегкий труд. В 1996 году по инициативе Президента Беларуси Александра Лукашенко прошел первый фестиваль-ярмарка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«Дажынкі»,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долгие годы ставший настоящим праздником для работников сельского хозяйства, ученых, инженеров, конструкторов новой техники и всех, кто помогает сельхозпредприятиям достичь высоких показателей.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Центральным событием «Дажынак» было и остается награждение победителей соревнований по уборке урожая. Лучшим комбайнерам и водителям вручают ценные подарки и денежные премии.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Белорусские «Дажынкі» – яркое свидетельство тому, что государственная забота об урожае начинается с государственной заботы о труженике села.</a:t>
            </a:r>
            <a:endParaRPr lang="ru-BY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57DA6F-D728-495D-BD31-EF0D0E4BA90C}"/>
              </a:ext>
            </a:extLst>
          </p:cNvPr>
          <p:cNvSpPr/>
          <p:nvPr/>
        </p:nvSpPr>
        <p:spPr>
          <a:xfrm>
            <a:off x="501021" y="955121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1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145190-C83C-479D-A77C-1D10BA1B90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34356" y="2223083"/>
            <a:ext cx="5452844" cy="303522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1A5D90-A8FD-4671-93D4-92A32641F6ED}"/>
              </a:ext>
            </a:extLst>
          </p:cNvPr>
          <p:cNvSpPr/>
          <p:nvPr/>
        </p:nvSpPr>
        <p:spPr>
          <a:xfrm>
            <a:off x="304800" y="1235200"/>
            <a:ext cx="5791200" cy="511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Еще в советское время немало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грандиозных трудовых подарков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столице – Дом правительства, ГУМ, ЦУМ – было приурочено к 7 ноября. Независимая Беларусь сберегла эту созидательную и добрую традицию: по всей стране ко Дню Октябрьской революции открываются знаковые объекты. Именно в первых числах ноября в разные годы вступили в строй: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 станций Минского метрополитена, реконструированный Белорусский государственный молодежный театр, 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 спортивных объектов, больницы, поликлиники, детские сады в различных регионах страны;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спортивный комплекс «Чижовка-Арена»;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обновленный мост через Припять в Житковичском районе;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Белорусская АЭС</a:t>
            </a:r>
            <a:endParaRPr lang="ru-BY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21CC11-FD4A-4DA6-B3A4-2A7E46EF50DA}"/>
              </a:ext>
            </a:extLst>
          </p:cNvPr>
          <p:cNvSpPr/>
          <p:nvPr/>
        </p:nvSpPr>
        <p:spPr>
          <a:xfrm>
            <a:off x="426918" y="871674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5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15C81E-F46C-4A14-9BAD-BE2D06CAAA92}"/>
              </a:ext>
            </a:extLst>
          </p:cNvPr>
          <p:cNvSpPr/>
          <p:nvPr/>
        </p:nvSpPr>
        <p:spPr>
          <a:xfrm>
            <a:off x="335866" y="1284082"/>
            <a:ext cx="569663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дни новогодних и рождественских праздников в Беларуси чествуют тех, кто внес весомый вклад в дело милосердия и гуманизма, – вручается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премия «За духовное возрождение»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Торжественная церемония традиционно проходит с участием Главы государства в Большом зале Дворца Республики. Здесь собираются педагоги, врачи, представители духовенства, деятели культуры и искусства.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Вручение премии «За духовное возрождение» – свидетельство постоянного внимания государства к развитию в обществе духовных ценностей и художественно-эстетических традиций, идей человеколюбия. В эти же дни становятся известны имена обладателей специальных премий Президента Беларуси. Слова благодарности звучат в адрес людей, которые демонстрируют пример подлинного патриотизма, своим талантом и успехом вдохновляют общество</a:t>
            </a:r>
            <a:endParaRPr lang="ru-BY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4EB2A8-8440-4007-9507-B545ECF5171D}"/>
              </a:ext>
            </a:extLst>
          </p:cNvPr>
          <p:cNvSpPr/>
          <p:nvPr/>
        </p:nvSpPr>
        <p:spPr>
          <a:xfrm>
            <a:off x="335866" y="823968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4BF39-8E76-4051-9E26-297603452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b="8426"/>
          <a:stretch/>
        </p:blipFill>
        <p:spPr>
          <a:xfrm>
            <a:off x="5766539" y="1971413"/>
            <a:ext cx="6089595" cy="315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42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BE9940-C221-414C-A91E-4957FCA6A3C3}"/>
              </a:ext>
            </a:extLst>
          </p:cNvPr>
          <p:cNvSpPr/>
          <p:nvPr/>
        </p:nvSpPr>
        <p:spPr>
          <a:xfrm>
            <a:off x="450686" y="820042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33C2AE-BBCC-48C6-A706-7211D94D53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94415" y="1855330"/>
            <a:ext cx="5207276" cy="291149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189677-758E-4CFF-B9F2-917A2AB3CEB0}"/>
              </a:ext>
            </a:extLst>
          </p:cNvPr>
          <p:cNvSpPr/>
          <p:nvPr/>
        </p:nvSpPr>
        <p:spPr>
          <a:xfrm>
            <a:off x="290309" y="1225689"/>
            <a:ext cx="628666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Беларуси проживают 140 национальностей и народностей. Они сохранили свою самобытность, чтят традиции и передают их из поколения в поколение, обогащая и белорусскую культуру. Беларусь тепло и сердечно принимает всех, кто пришел к нам с миром.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Государственная поддержка дает каждому гражданину возможность сохранять и развивать свою культуру, этническое самосознание и самобытность.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Межнациональное и этнокультурное, межконфессиональное согласие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толерантность стали визитными карточками Беларуси для всего мира.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«Молитва за Беларусь» в Храме-памятнике в честь Всех Святых, Будславский фест, открытие Соборной мечети в Минске, Республиканский фестиваль национальных культур в Гродно – свидетельства единения народов и культур, уважения к славным делам предков, оставивших человечеству богатое духовное наследие.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38385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610078" y="799200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5E828D-351D-4428-8AD1-9277BC52B8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43891" y="2164359"/>
            <a:ext cx="5456148" cy="29179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3B45FA-462E-4A0C-B55D-E7E68605DACE}"/>
              </a:ext>
            </a:extLst>
          </p:cNvPr>
          <p:cNvSpPr/>
          <p:nvPr/>
        </p:nvSpPr>
        <p:spPr>
          <a:xfrm>
            <a:off x="610078" y="1245784"/>
            <a:ext cx="5485922" cy="511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Площадь Флага в Минске – на высоте 70 м реет полотнище размером почти 100 кв.м. Флагшток, благодаря уникальному световому решению, выполняет функцию городского маяка.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Самые достойные представители науки, культуры и спорта приносят здесь клятву верности Государственному флагу. Здесь проходят торжественные церемонии: школьники столицы вступают в ряды пионеров, становятся членами БРСМ, пограничники-курсанты приносят присягу на верность народу Беларуси.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Площадь вошла в рейтинг самых посещаемых туристами и иностранными делегациями мест. Особенно многолюдно здесь во второе воскресенье мая, когда празднуется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Государственного флага, Государственного герба и Государственного гимна Республики Беларусь.</a:t>
            </a:r>
            <a:endParaRPr lang="ru-BY" sz="16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839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374199" y="890303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D7835F-56CF-4103-80EA-1507899CAF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77376" y="1962253"/>
            <a:ext cx="5940425" cy="33401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4BC82C-7766-4429-A43C-6DF6631D54E9}"/>
              </a:ext>
            </a:extLst>
          </p:cNvPr>
          <p:cNvSpPr/>
          <p:nvPr/>
        </p:nvSpPr>
        <p:spPr>
          <a:xfrm>
            <a:off x="374199" y="1370145"/>
            <a:ext cx="53554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Рождественский международный турнир на приз Президента Беларуси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проходит в первую неделю после Нового года. Это настоящий праздник хоккея, который ежегодно объединяет болельщиков, мастеров и любителей этого вида спорта из разных стран мира. Его история за 15 лет существования наполнена фееричными победами, жаркими ледовыми баталиями и яркими встречами. Параллельно со взрослыми награды разыгрывают и юные хоккеисты, "ребята с нашего двора".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Спорт высоких достижений начинается с детского увлечения, забивать шайбу можно как в ледовых дворцах малых городов, так и на катках, которых по всей стране насчитывается десятки тысяч.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Призы победителям республиканского соревнования "Золотая шайба" вручают именитые спортсмены.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3379842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542966" y="908257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D2ADA3-80A2-4437-A389-F8006EA8CA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56761" y="2155585"/>
            <a:ext cx="4938828" cy="295343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6E85D1-C22C-4C79-93D4-D3379EB81503}"/>
              </a:ext>
            </a:extLst>
          </p:cNvPr>
          <p:cNvSpPr/>
          <p:nvPr/>
        </p:nvSpPr>
        <p:spPr>
          <a:xfrm>
            <a:off x="296411" y="1308367"/>
            <a:ext cx="622183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Здоровый образ жизни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визитная карточка жителей Беларуси. В стране действуют более 23 тысяч физкультурно-спортивных сооружений.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Ежегодно в республике проводится около 22 тысяч массовых спортивных мероприятий.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Тысячи человек собирает Минский полумарафон. На старты выходят известные спортсмены, политические и общественные деятели, артисты, врачи и многие другие любители бега.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Зимой на лыжероллерной трассе в Веснянке или на базе республиканского центра олимпийской подготовки по зимним видам спорта "Раубичи" проходит традиционная «Минская лыжня», на старты которой выходят до нескольких тысяч участников.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"Снежный снайпер", "Кожаный мяч", "Забег отважных", "Гонка легенд", велокарнавал "VIVA Ровар" – все эти и другие яркие массовые мероприятия способствуют продвижению в обществе здорового образа жизни, привлекают молодежь к занятиям физкультурой и спортом.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359725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467465" y="853172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98741C-C4A2-43B4-9656-5395AF38B5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95376" y="3707934"/>
            <a:ext cx="3747591" cy="19888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9781F2-F253-49F9-B850-CBF096615EE1}"/>
              </a:ext>
            </a:extLst>
          </p:cNvPr>
          <p:cNvSpPr/>
          <p:nvPr/>
        </p:nvSpPr>
        <p:spPr>
          <a:xfrm>
            <a:off x="349033" y="1392025"/>
            <a:ext cx="74946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 – лидер в высоких технологиях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среди стран СНГ. В республике действует декрет о цифровой экономике, информационно-коммуникационный сектор является одним из приоритетных направлений для развития. Национальная академия наук – ядро инноваций и интеллектуальный центр – реализовала немало амбициозных проектов.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Запустив спутник дистанционного зондирования Земли, Беларусь вошла в мировую элиту космических держав. Наши ученые разработали лазеры нового поколения, мощный персональный суперкомпьютер, уникальные беспилотные аппараты.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Проводимые белорусскими медиками операции свидетельствуют о мировом уровне развития медицинской помощи в республике. В трансплантологии Беларусь опережает многие европейские государства.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Построена Белорусская атомная электростанция, ввод которой значительно повысил энергетическую безопасность страны.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Будущее нашего народного хозяйства – новейшие технологии, экономика знаний. Перспективная модель – "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 интеллектуальная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". </a:t>
            </a:r>
            <a:endParaRPr lang="ru-BY" dirty="0"/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Марина Василевская. Фото из архива">
            <a:extLst>
              <a:ext uri="{FF2B5EF4-FFF2-40B4-BE49-F238E27FC236}">
                <a16:creationId xmlns:a16="http://schemas.microsoft.com/office/drawing/2014/main" id="{27F87EB7-D375-4431-A6B7-31C5FF58CF6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-574" r="18066" b="7576"/>
          <a:stretch/>
        </p:blipFill>
        <p:spPr bwMode="auto">
          <a:xfrm>
            <a:off x="8278273" y="1167380"/>
            <a:ext cx="3407853" cy="2371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3724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425521" y="777351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8BCE7F-44B0-4C66-BC88-E8FC6B78B0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70583" y="1736521"/>
            <a:ext cx="4980774" cy="27753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8EC212-5741-458C-8AF7-8789CA539DC3}"/>
              </a:ext>
            </a:extLst>
          </p:cNvPr>
          <p:cNvSpPr/>
          <p:nvPr/>
        </p:nvSpPr>
        <p:spPr>
          <a:xfrm>
            <a:off x="432046" y="1089164"/>
            <a:ext cx="63462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Крепкая семья – сильное государство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Вопросам охраны материнства и детства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Беларуси уделяется приоритетное внимание.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Страна входит в число государств с наиболее низкими показателями материнской и младенческой смертности.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распоряжении белорусов – оборудованные по последнему слову техники РНПЦ "Мать и дитя", Республиканский детский кардиохирургический центр, сотни родильных домов.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республике действует долгосрочный вид поддержки многодетных семей – семейный капитал.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Многодетным оказывается помощь в решении жилищного вопроса, а также при подготовке детей к новому учебному году, предоставляются льготы за пользование учебниками и при оплате питания в детских садах и учебных заведениях. Мамы, достойно воспитавшие пятерых и более детей, получают высокую государственную награду – орден Матери. В Беларуси семья – это важнейший социальный институт обеспечения преемственности поколений и формирования духовных ценностей.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219361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19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533401" y="862502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2B6965-0D52-4213-B9F0-9B13CF2A39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03472" y="2457973"/>
            <a:ext cx="5056274" cy="284437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ED5979-127B-4F2F-B03B-B72F1E50C0E9}"/>
              </a:ext>
            </a:extLst>
          </p:cNvPr>
          <p:cNvSpPr/>
          <p:nvPr/>
        </p:nvSpPr>
        <p:spPr>
          <a:xfrm>
            <a:off x="600513" y="1444241"/>
            <a:ext cx="590095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канун Нового года и Рождества в Беларуси традиционно проходит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акция «Наши дети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Высшие должностные лица, руководители органов госуправления и местные власти посещают детей, оказавшихся в непростой жизненной ситуации: остались без родительской любви и тепла или болеют. К марафону добрых дел присоединяются бизнесмены, артисты, спортсмены, звезды эстрады.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Гости, как правило, приходят к ребятам в сопровождении Деда Мороза, в мешке у которого книжки, компьютеры, игрушки и, конечно же, сладости, без которых немыслимо зимнее торжество. А завершается праздник хороводом у елки.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одной из самых масштабных благотворительных инициатив в стране ежегодно присоединяются тысячи неравнодушных сердец. Благотворительная акция "Наши дети" проходит под патронатом Президента Беларуси.</a:t>
            </a:r>
          </a:p>
        </p:txBody>
      </p:sp>
    </p:spTree>
    <p:extLst>
      <p:ext uri="{BB962C8B-B14F-4D97-AF65-F5344CB8AC3E}">
        <p14:creationId xmlns:p14="http://schemas.microsoft.com/office/powerpoint/2010/main" val="249237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104901" y="309090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4B137E-20C7-4DB0-A896-DD8509250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512" y="1273332"/>
            <a:ext cx="1358552" cy="118194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865B803-ABD9-454C-8272-ABDF2ECB349A}"/>
              </a:ext>
            </a:extLst>
          </p:cNvPr>
          <p:cNvSpPr/>
          <p:nvPr/>
        </p:nvSpPr>
        <p:spPr>
          <a:xfrm>
            <a:off x="8387264" y="2963878"/>
            <a:ext cx="3088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Мемориальный комплекс "Курган Славы"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18D061-5AF8-4048-A033-23B929287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912" y="1550295"/>
            <a:ext cx="1919208" cy="23571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2AA551-49E6-4767-BF43-CB848468F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30" y="1988192"/>
            <a:ext cx="2320636" cy="1598248"/>
          </a:xfrm>
          <a:prstGeom prst="rect">
            <a:avLst/>
          </a:prstGeom>
        </p:spPr>
      </p:pic>
      <p:pic>
        <p:nvPicPr>
          <p:cNvPr id="28" name="Рисунок 27" descr="Фото из архива">
            <a:extLst>
              <a:ext uri="{FF2B5EF4-FFF2-40B4-BE49-F238E27FC236}">
                <a16:creationId xmlns:a16="http://schemas.microsoft.com/office/drawing/2014/main" id="{D8D42638-8368-4817-B883-742E52483C8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14" b="7003"/>
          <a:stretch/>
        </p:blipFill>
        <p:spPr bwMode="auto">
          <a:xfrm>
            <a:off x="8387264" y="3659372"/>
            <a:ext cx="3088871" cy="1947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A1A008B-1CD1-4B18-8296-998E80440896}"/>
              </a:ext>
            </a:extLst>
          </p:cNvPr>
          <p:cNvSpPr/>
          <p:nvPr/>
        </p:nvSpPr>
        <p:spPr>
          <a:xfrm>
            <a:off x="8335371" y="5635569"/>
            <a:ext cx="3140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Музей истории Великой Отечественной войны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93FE9BE-CAD2-41ED-9B2A-356857F8E8A0}"/>
              </a:ext>
            </a:extLst>
          </p:cNvPr>
          <p:cNvPicPr/>
          <p:nvPr/>
        </p:nvPicPr>
        <p:blipFill rotWithShape="1">
          <a:blip r:embed="rId7"/>
          <a:srcRect r="1573" b="7208"/>
          <a:stretch/>
        </p:blipFill>
        <p:spPr bwMode="auto">
          <a:xfrm>
            <a:off x="5054325" y="2502808"/>
            <a:ext cx="2947338" cy="16697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1F0B0F6-F2CD-45BD-8F21-6C53EAB8B64E}"/>
              </a:ext>
            </a:extLst>
          </p:cNvPr>
          <p:cNvSpPr/>
          <p:nvPr/>
        </p:nvSpPr>
        <p:spPr>
          <a:xfrm>
            <a:off x="177789" y="3599674"/>
            <a:ext cx="22882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Брестская крепость-герой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8DE4DAB-ED9D-4C3C-AE16-4631E6161BAB}"/>
              </a:ext>
            </a:extLst>
          </p:cNvPr>
          <p:cNvPicPr/>
          <p:nvPr/>
        </p:nvPicPr>
        <p:blipFill rotWithShape="1">
          <a:blip r:embed="rId8"/>
          <a:srcRect r="1090" b="7621"/>
          <a:stretch/>
        </p:blipFill>
        <p:spPr bwMode="auto">
          <a:xfrm>
            <a:off x="8387264" y="1150344"/>
            <a:ext cx="3088871" cy="1785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F949745-1D86-479C-8A20-C672EC31C058}"/>
              </a:ext>
            </a:extLst>
          </p:cNvPr>
          <p:cNvSpPr/>
          <p:nvPr/>
        </p:nvSpPr>
        <p:spPr>
          <a:xfrm>
            <a:off x="5192298" y="4190121"/>
            <a:ext cx="27569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Площадь Победы в Минске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EEB76C6-A056-4C3C-A0F6-A802B8A69853}"/>
              </a:ext>
            </a:extLst>
          </p:cNvPr>
          <p:cNvSpPr/>
          <p:nvPr/>
        </p:nvSpPr>
        <p:spPr>
          <a:xfrm>
            <a:off x="2673913" y="3897510"/>
            <a:ext cx="191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Памятник </a:t>
            </a:r>
          </a:p>
          <a:p>
            <a:pPr algn="ctr"/>
            <a:r>
              <a:rPr lang="ru-RU" sz="1400" dirty="0"/>
              <a:t>Марату Казею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C86B8B6-1B96-46B3-B5B0-9F1454AB010D}"/>
              </a:ext>
            </a:extLst>
          </p:cNvPr>
          <p:cNvSpPr/>
          <p:nvPr/>
        </p:nvSpPr>
        <p:spPr>
          <a:xfrm>
            <a:off x="164350" y="852426"/>
            <a:ext cx="7964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Подвиг народа в годы Великой Отечественной войны бессмертен!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9E85566-FF2C-42CE-B01C-F16D0E2D59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3912" y="4497898"/>
            <a:ext cx="2947337" cy="208397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B44FF3B-71DE-4748-96C9-5064ACCF8D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4014320"/>
            <a:ext cx="2288209" cy="1574506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47A50B3-F279-40E3-8036-86F3F15A1E13}"/>
              </a:ext>
            </a:extLst>
          </p:cNvPr>
          <p:cNvSpPr/>
          <p:nvPr/>
        </p:nvSpPr>
        <p:spPr>
          <a:xfrm>
            <a:off x="164350" y="5617676"/>
            <a:ext cx="2288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Мемориальный комплекс «Прорыв»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A2F485D-25FE-4EB4-8F75-718E1E72E555}"/>
              </a:ext>
            </a:extLst>
          </p:cNvPr>
          <p:cNvSpPr/>
          <p:nvPr/>
        </p:nvSpPr>
        <p:spPr>
          <a:xfrm>
            <a:off x="5372022" y="5661222"/>
            <a:ext cx="2756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Монумент в честь советской матери-патриотки</a:t>
            </a:r>
          </a:p>
        </p:txBody>
      </p:sp>
    </p:spTree>
    <p:extLst>
      <p:ext uri="{BB962C8B-B14F-4D97-AF65-F5344CB8AC3E}">
        <p14:creationId xmlns:p14="http://schemas.microsoft.com/office/powerpoint/2010/main" val="2555628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20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534577" y="853172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EE0382-7FE7-42E3-BFEF-FAE497CE54F8}"/>
              </a:ext>
            </a:extLst>
          </p:cNvPr>
          <p:cNvSpPr/>
          <p:nvPr/>
        </p:nvSpPr>
        <p:spPr>
          <a:xfrm>
            <a:off x="533400" y="1253282"/>
            <a:ext cx="621973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Специальные фонды Президента Республики Беларусь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социальной поддержке одаренных учащихся и студентов и по поддержке талантливой молодежи созданы в 1996 году. Фонды выплачивают стипендии, премии, оказывают единовременную материальную помощь одаренным юношам и девушкам. Их миссия – помогать в организации национальных и международных студенческих научных конференций, конкурсов, семинаров, олимпиад, финансировать участие творческой молодежи в международных конкурсах, выставках, симпозиумах и других мероприятиях в области культуры и искусства.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Звание стипендиата и лауреата президентского фонда – это не просто награда. Это знак того, что государство берет на себя ответственность за дальнейшее становление молодого таланта.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прошедшие годы десятки тысяч человек получили выплаты из фондов Президента Беларуси по социальной поддержке одаренных учащихся и студентов и по поддержке талантливой молодежи. </a:t>
            </a: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A51FF3-AC23-4ACB-A56E-FCE39B7FD0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4" t="28320" r="9967" b="1739"/>
          <a:stretch/>
        </p:blipFill>
        <p:spPr bwMode="auto">
          <a:xfrm>
            <a:off x="6887362" y="2083178"/>
            <a:ext cx="4908463" cy="2691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5960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21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157528" y="228255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268686" y="699743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0FBB58-A9FD-4098-A012-E017884479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t="17893" r="11321" b="2477"/>
          <a:stretch/>
        </p:blipFill>
        <p:spPr bwMode="auto">
          <a:xfrm>
            <a:off x="5885532" y="1776412"/>
            <a:ext cx="5991225" cy="3305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F05C64-C109-4E03-A1C0-C74B9C076E01}"/>
              </a:ext>
            </a:extLst>
          </p:cNvPr>
          <p:cNvSpPr/>
          <p:nvPr/>
        </p:nvSpPr>
        <p:spPr>
          <a:xfrm>
            <a:off x="315243" y="1099853"/>
            <a:ext cx="54815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Бальные платья в пол, фраки и живая музыка…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канун Нового года сотни юношей и девушек собираются во Дворце Независимости, чтобы окунуться в эпоху классических балов XVIII века. Приглашение на официальное мероприятие получают студенты и старшеклассники, добившиеся особых успехов в учебе, творчестве и спорте, научной и общественной деятельности.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Республиканский новогодний бал для молодежи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воплощает традиции знаменитых классических балов, но оставляет место и современным тенденциям: во второй части мероприятия звучат мировые хиты эстрадной и джазовой музыки.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Однако главное требование остается неизменным: бал – торжество безупречного вкуса, живого общения и интересных знакомств. Молодые люди, готовясь к важному новогоднему мероприятию, обучаются под руководством хореографа азам танцев, подбирают изысканные наряды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237125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22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450687" y="832549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5F5708-76D3-4A26-9293-9BBD851804C0}"/>
              </a:ext>
            </a:extLst>
          </p:cNvPr>
          <p:cNvSpPr/>
          <p:nvPr/>
        </p:nvSpPr>
        <p:spPr>
          <a:xfrm>
            <a:off x="237687" y="1232659"/>
            <a:ext cx="63527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белорусской письменности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отмечают в республике в начале сентября, в первые дни нового учебного года. Впервые праздник состоялся в 1994 году в Полоцке.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Столицами праздника за прошедшие 30 лет были исторические и культурные центры страны, в числе которых Туров, Новогрудок, Несвиж, Орша, Пинск, Заславль, Мстиславль, Мир, Каменец, Поставы, Шклов, Борисов, Сморгонь, Хойники, Ганцевичи, Глубокое, Быхов, Щучин, Рогачев, Иваново, Слоним, Белыничи, Копыль, Добруш.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Города проведения Дня белорусской письменности получают новый импульс в развитии: в них вводятся в эксплуатацию объекты социально-культурной сферы, открываются памятники архитектуры и искусства.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Беларусь для участия в торжественных мероприятиях в День письменности приезжают тысячи гостей из разных стран мира. Идея фестиваля – продемонстрировать неразрывную связь истории белорусской письменности, основанной на славянских традициях, с современностью.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празднике проходит церемония вручения Национальной литературной премии. </a:t>
            </a:r>
            <a:endParaRPr lang="ru-BY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A21C8C-3776-41E1-B91F-34C2D7CF3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01" y="1232659"/>
            <a:ext cx="3499065" cy="49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23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475854" y="821672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7EB6D9-D624-4490-B8BD-06E40C0A592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15209" r="11010" b="3678"/>
          <a:stretch/>
        </p:blipFill>
        <p:spPr bwMode="auto">
          <a:xfrm>
            <a:off x="6428854" y="3376612"/>
            <a:ext cx="5626735" cy="3162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982CCD-ECDE-4AE6-98BE-D7E9B55751EE}"/>
              </a:ext>
            </a:extLst>
          </p:cNvPr>
          <p:cNvSpPr/>
          <p:nvPr/>
        </p:nvSpPr>
        <p:spPr>
          <a:xfrm>
            <a:off x="363523" y="1169635"/>
            <a:ext cx="57939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историко-культурного наследия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По поручению Александра Лукашенко в стране возродили производство знаменитых слуцких поясов. Уникальное художественное явление XVIII века считается мировым достоянием декоративно-прикладного искусства и бесценным вкладом белорусского народа в культурную сокровищницу человечества.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Реставрация исторических объектов патронируется на государственном уровне. Для этих работ из бюджета выделяются немалые финансовые средства.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годы суверенной истории были отреставрированы архитектурно-культурный комплекс резиденции рода Радзивиллов в Несвиже и замковый комплекс «Мир».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Обрел вторую жизнь Гомельский дворцово-парковый ансамбль. Отреставрированы и реконструированы многие другие замки и дворцы, религиозные и культурные объекты.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 работы по таким программам выполняются, как правило, руками белорусских мастеров. </a:t>
            </a:r>
            <a:endParaRPr lang="ru-BY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FE6037-6F3E-4654-9679-95F2BC175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17" y="908257"/>
            <a:ext cx="1939575" cy="24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86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24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467465" y="908257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BD72A-5FF6-446C-A854-003F9510DCD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11928" r="11010" b="3082"/>
          <a:stretch/>
        </p:blipFill>
        <p:spPr bwMode="auto">
          <a:xfrm>
            <a:off x="7157644" y="2274991"/>
            <a:ext cx="4705350" cy="271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16B5A2-430E-4A9A-8879-557A81889501}"/>
              </a:ext>
            </a:extLst>
          </p:cNvPr>
          <p:cNvSpPr/>
          <p:nvPr/>
        </p:nvSpPr>
        <p:spPr>
          <a:xfrm>
            <a:off x="378642" y="1308367"/>
            <a:ext cx="66009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Международный фестиваль искусств "Славянский базар"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–визитная карточка Беларуси. Вот уже треть века он проходит на витебской земле и принимает гостей со всех континентов.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1995 года он проводится под патронатом Президента Республики Беларусь Александра Лукашенко.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Аргентина, Гвинея, Египет, Китай, Куба, Мальта, Мексика, Румыния, США, Уругвай, Финляндия – за это время на родине Шагала побывали десятки тысяч участников из почти 100 стран мира.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Василек, изображенный на логотипе форума, символизирует чистоту и красоту Беларуси.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Фестиваль способствует развитию диалога культур между различными народами и странами.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Благородная миссия "Славянского базара" сформулирована в его девизе: "Через искусство – к миру и взаимопониманию". Такое же название носит специальная премия Президента Республики Беларусь, которую он вручает на фестивале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794327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25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467465" y="908257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88B8BF-0FDC-473D-A336-5EE4F418F10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13719" r="11651" b="6063"/>
          <a:stretch/>
        </p:blipFill>
        <p:spPr bwMode="auto">
          <a:xfrm>
            <a:off x="7122253" y="1979803"/>
            <a:ext cx="4686081" cy="2730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D9872B-3BA6-4A7F-9065-4AFD4D4396C8}"/>
              </a:ext>
            </a:extLst>
          </p:cNvPr>
          <p:cNvSpPr/>
          <p:nvPr/>
        </p:nvSpPr>
        <p:spPr>
          <a:xfrm>
            <a:off x="467464" y="1308367"/>
            <a:ext cx="655412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Ежегодно вся Беларусь в конце апреля выходит 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республиканский субботник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 общереспубликанском субботнике ежегодно принимают участие миллионы человек. Тысячи энтузиастов – от рядового гражданина до Главы государства – благоустраивают и озеленяют территории.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Трудовой марафон проходит как на рабочих местах, так и на выезде. Горожане и сельчане наводят порядок на улицах, в скверах, дворах и парках.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Школьники, учителя, студенты очищают землю от зимнего мусора, подравнивают клумбы, сажают деревья.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Мужчины, взяв в руки молоток, пилу, лопату, трудятся на стройках. Молодежь приводит в порядок мемориальные комплексы, места воинской славы.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Миллиарды рублей, собранные на субботниках, идут на строительство социальных объектов, нужды детских оздоровительных лагерей, приведение в порядок историко-культурных ценностей, памятников.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Неудивительно, что чистота и ухоженность – визитная карточка Беларуси. Это отмечают многочисленные гости страны.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589143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26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85A2C24-AFB8-48C8-9807-823D54AF407A}"/>
              </a:ext>
            </a:extLst>
          </p:cNvPr>
          <p:cNvSpPr/>
          <p:nvPr/>
        </p:nvSpPr>
        <p:spPr>
          <a:xfrm>
            <a:off x="467465" y="908257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BD6D7-CBCE-427A-93F9-85F58C6513C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4911" r="11171" b="3380"/>
          <a:stretch/>
        </p:blipFill>
        <p:spPr bwMode="auto">
          <a:xfrm>
            <a:off x="7249704" y="2006629"/>
            <a:ext cx="4638675" cy="2609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78EF48-8AB4-4D92-A81A-BAFF230CCB47}"/>
              </a:ext>
            </a:extLst>
          </p:cNvPr>
          <p:cNvSpPr/>
          <p:nvPr/>
        </p:nvSpPr>
        <p:spPr>
          <a:xfrm>
            <a:off x="467465" y="1308367"/>
            <a:ext cx="66044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 стремится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сохранить свое уникальное биологическое разнообразие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Площадь особо охраняемых природных территорий составляет более 9% территории страны.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Жемчужинами природы Беларуси являются Березинский биосферный заповедник, национальные парки "Беловежская пуща", "Браславские озера", "Припятский", "Нарочанский", заказники "Выгонощанское", "Ельня", "Званец", "Ольманские болота", "Освейский", "Споровский" и "Средняя Припять".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Красную книгу Беларуси занесено 203 вида животных и 303 вида растений. Зубру, царю Беловежской пущи, еще вчера грозило исчезновение с лица земли. Однако благодаря усилиям государства их количество достигло 2 833 особей и продолжает расти. Беларусь является первой в мире страной по численности вольноживущих зубров.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апреле по всей Беларуси проходит акция "Неделя леса". Ее активно поддерживают представители бизнеса, политики, журналисты, депутаты, руководители различных ведомств и уровней. Как результат – каждый год в стране высаживается десяток миллионов саженцев.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225075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27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CCC42B-4777-474D-9154-EC00B8F2FB5A}"/>
              </a:ext>
            </a:extLst>
          </p:cNvPr>
          <p:cNvSpPr/>
          <p:nvPr/>
        </p:nvSpPr>
        <p:spPr>
          <a:xfrm>
            <a:off x="411062" y="1159589"/>
            <a:ext cx="11274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«Единство - главное условие сохранения государства, вопрос выживания как нации» </a:t>
            </a:r>
            <a:r>
              <a:rPr lang="ru-RU" sz="2000" b="1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А.Г.Лукашенко</a:t>
            </a:r>
            <a:endParaRPr lang="ru-BY" sz="2000" b="1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7F8013-19EC-4172-92DA-2D37982E4D7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2" b="6927"/>
          <a:stretch/>
        </p:blipFill>
        <p:spPr bwMode="auto">
          <a:xfrm>
            <a:off x="3958488" y="3082502"/>
            <a:ext cx="4256865" cy="2994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F7B2E7-B3E1-408E-81CC-CF57229BC8F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" r="-1" b="6927"/>
          <a:stretch/>
        </p:blipFill>
        <p:spPr bwMode="auto">
          <a:xfrm>
            <a:off x="8215353" y="4707296"/>
            <a:ext cx="3216479" cy="1830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8B4476-1708-4DB4-A5A0-ED13C146741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" b="11496"/>
          <a:stretch/>
        </p:blipFill>
        <p:spPr bwMode="auto">
          <a:xfrm>
            <a:off x="169715" y="2278442"/>
            <a:ext cx="3788773" cy="2301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473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660284" y="24090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38BDAF-62DC-4EC9-BC1A-A8A0A420D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0" y="4344819"/>
            <a:ext cx="3058542" cy="16032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E60208-DC79-4A24-B814-74E0E631D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76" y="2088711"/>
            <a:ext cx="3334698" cy="187502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4B137E-20C7-4DB0-A896-DD8509250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95" y="1215917"/>
            <a:ext cx="1635912" cy="142324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4667E5-2249-4B0B-962F-9E8046424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393" y="4224588"/>
            <a:ext cx="3332446" cy="18829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4F0A4C-A24B-4801-ADDC-20F622510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50" y="2391747"/>
            <a:ext cx="3014084" cy="16032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3E0A54-1131-4F6C-AAD8-6B2EF109D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5024" y="4713381"/>
            <a:ext cx="2839055" cy="17192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EBA3C6-CD05-45FA-ACEE-B0876A5EA9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5024" y="2829829"/>
            <a:ext cx="2839056" cy="159844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540B61-DD55-475E-A55D-90D04B7E87AB}"/>
              </a:ext>
            </a:extLst>
          </p:cNvPr>
          <p:cNvSpPr/>
          <p:nvPr/>
        </p:nvSpPr>
        <p:spPr>
          <a:xfrm>
            <a:off x="276431" y="1068775"/>
            <a:ext cx="6518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anose="020B0A04020102020204" pitchFamily="34" charset="0"/>
              </a:rPr>
              <a:t>5,7 тыс. историко-культурных ценностей находятся под охраной государства, </a:t>
            </a:r>
          </a:p>
          <a:p>
            <a:pPr algn="just"/>
            <a:r>
              <a:rPr lang="ru-RU" dirty="0">
                <a:latin typeface="Arial Black" panose="020B0A04020102020204" pitchFamily="34" charset="0"/>
              </a:rPr>
              <a:t>4 объекта включены в список всемирного наследия ЮНЕСКО</a:t>
            </a:r>
            <a:endParaRPr lang="ru-RU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1F9B6CC-976D-462F-A0E1-E38DB4836C67}"/>
              </a:ext>
            </a:extLst>
          </p:cNvPr>
          <p:cNvSpPr/>
          <p:nvPr/>
        </p:nvSpPr>
        <p:spPr>
          <a:xfrm>
            <a:off x="334550" y="3963737"/>
            <a:ext cx="2945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Лидский замок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28C926D-F01E-4032-9E3E-1CD84CD12E50}"/>
              </a:ext>
            </a:extLst>
          </p:cNvPr>
          <p:cNvSpPr/>
          <p:nvPr/>
        </p:nvSpPr>
        <p:spPr>
          <a:xfrm>
            <a:off x="334550" y="5982522"/>
            <a:ext cx="30140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Мирский замок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DEDB92E-0C8A-439A-BBDF-C7F5FC590ECC}"/>
              </a:ext>
            </a:extLst>
          </p:cNvPr>
          <p:cNvSpPr/>
          <p:nvPr/>
        </p:nvSpPr>
        <p:spPr>
          <a:xfrm>
            <a:off x="4049676" y="3940678"/>
            <a:ext cx="3334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Коссовский дворец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9EBC5D9-2D75-4402-B672-CA1A6DE1D26B}"/>
              </a:ext>
            </a:extLst>
          </p:cNvPr>
          <p:cNvSpPr/>
          <p:nvPr/>
        </p:nvSpPr>
        <p:spPr>
          <a:xfrm>
            <a:off x="4064392" y="6151483"/>
            <a:ext cx="3319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Несвижский замок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7DFC89-BCD0-4951-A5FE-49BC7B9FABF5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8527807" y="844621"/>
            <a:ext cx="2847664" cy="163068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DAD1932-AD5D-4A93-AB0C-085B90A3C10E}"/>
              </a:ext>
            </a:extLst>
          </p:cNvPr>
          <p:cNvSpPr/>
          <p:nvPr/>
        </p:nvSpPr>
        <p:spPr>
          <a:xfrm>
            <a:off x="8536415" y="2498677"/>
            <a:ext cx="28476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Старый замок в Гродно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067264E-7229-4364-AA8E-99DB27E14AAA}"/>
              </a:ext>
            </a:extLst>
          </p:cNvPr>
          <p:cNvSpPr/>
          <p:nvPr/>
        </p:nvSpPr>
        <p:spPr>
          <a:xfrm>
            <a:off x="8653579" y="4470783"/>
            <a:ext cx="2721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Любчанский замок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29653FD-B9CE-4DD8-B94A-C47394E167D4}"/>
              </a:ext>
            </a:extLst>
          </p:cNvPr>
          <p:cNvSpPr/>
          <p:nvPr/>
        </p:nvSpPr>
        <p:spPr>
          <a:xfrm>
            <a:off x="8536415" y="6376256"/>
            <a:ext cx="2897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Кревский замок</a:t>
            </a:r>
          </a:p>
        </p:txBody>
      </p:sp>
    </p:spTree>
    <p:extLst>
      <p:ext uri="{BB962C8B-B14F-4D97-AF65-F5344CB8AC3E}">
        <p14:creationId xmlns:p14="http://schemas.microsoft.com/office/powerpoint/2010/main" val="3938399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C4A26A-AA31-4C5D-8C25-D1891A8C4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27" y="2344943"/>
            <a:ext cx="2928727" cy="16474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281FAE-1261-4330-B49D-25266A416F7A}"/>
              </a:ext>
            </a:extLst>
          </p:cNvPr>
          <p:cNvSpPr/>
          <p:nvPr/>
        </p:nvSpPr>
        <p:spPr>
          <a:xfrm>
            <a:off x="3286050" y="2398354"/>
            <a:ext cx="29287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450 т - грузоподъемность самого большого в мире карьерного самосвала БЕЛАЗ 75710, созданного в Беларуси в 2013 г. Установил рекорд Гиннесса, провезя по испытательному полигону груз в 503,5 т.</a:t>
            </a:r>
            <a:endParaRPr lang="ru-RU" sz="1400" dirty="0">
              <a:effectLst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0D1E2D-6CED-405C-8646-C32E9CAA8225}"/>
              </a:ext>
            </a:extLst>
          </p:cNvPr>
          <p:cNvSpPr/>
          <p:nvPr/>
        </p:nvSpPr>
        <p:spPr>
          <a:xfrm>
            <a:off x="9982199" y="4675240"/>
            <a:ext cx="19737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Более $31 млрд Республика Беларусь поставила молочной продукции на экспорт за 2010-2023 гг., по итогам 2023 г. - на $2,9 млрд.</a:t>
            </a:r>
            <a:endParaRPr lang="ru-RU" sz="1400" dirty="0"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17071A-DF08-4BCA-AD95-08492910F7F8}"/>
              </a:ext>
            </a:extLst>
          </p:cNvPr>
          <p:cNvSpPr/>
          <p:nvPr/>
        </p:nvSpPr>
        <p:spPr>
          <a:xfrm>
            <a:off x="3266848" y="5256694"/>
            <a:ext cx="21890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103 страны поставлялись в 2023 г. белорусская сельхозпродукция и продукты питания.</a:t>
            </a:r>
            <a:endParaRPr lang="ru-RU" sz="1400" dirty="0">
              <a:effectLst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AAAFD9-B302-4EFD-A487-49A8E448C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795" y="963073"/>
            <a:ext cx="2551610" cy="14352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734725-4B4E-48CA-A004-FCEABEF43633}"/>
              </a:ext>
            </a:extLst>
          </p:cNvPr>
          <p:cNvSpPr/>
          <p:nvPr/>
        </p:nvSpPr>
        <p:spPr>
          <a:xfrm>
            <a:off x="9982200" y="1136872"/>
            <a:ext cx="1973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Страна занимала 5 место в мировом экспорте масла из рапса в 2022 году</a:t>
            </a:r>
            <a:endParaRPr lang="ru-RU" sz="1400" dirty="0"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7618079-F4E4-46A9-8402-F87ED1AF5896}"/>
              </a:ext>
            </a:extLst>
          </p:cNvPr>
          <p:cNvSpPr/>
          <p:nvPr/>
        </p:nvSpPr>
        <p:spPr>
          <a:xfrm>
            <a:off x="9944504" y="2874256"/>
            <a:ext cx="18874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2022 году страна входила в десятку мировых экспортеров льна и льняных тканей (6-е место).</a:t>
            </a:r>
            <a:endParaRPr lang="ru-RU" sz="140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26DA9A-A927-45DA-903E-44F66148D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666" y="4593878"/>
            <a:ext cx="2443156" cy="18323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3414FB-25B7-4D93-9993-D6E589784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795" y="2629275"/>
            <a:ext cx="2467027" cy="18502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B74955-B6C6-454B-A029-2EBEC474B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31" y="4127972"/>
            <a:ext cx="2928727" cy="252476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0A4E794-C760-4217-8670-64388384A5F6}"/>
              </a:ext>
            </a:extLst>
          </p:cNvPr>
          <p:cNvSpPr/>
          <p:nvPr/>
        </p:nvSpPr>
        <p:spPr>
          <a:xfrm>
            <a:off x="289064" y="890650"/>
            <a:ext cx="6878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«Успехи и достижения людей создают историю государства, объединяют народ в чувстве гордости за своих соотечественников, формируют имидж страны - сильной, успешной, созидательной и непременно красивой». А.Г. Лукашенко</a:t>
            </a:r>
            <a:endParaRPr lang="ru-BY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2FBD4F-288C-4D54-878E-66E2E4524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24" y="4084270"/>
            <a:ext cx="1358552" cy="11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8D9125-C5B9-4B5F-94FA-2756A91B97A5}"/>
              </a:ext>
            </a:extLst>
          </p:cNvPr>
          <p:cNvSpPr/>
          <p:nvPr/>
        </p:nvSpPr>
        <p:spPr>
          <a:xfrm>
            <a:off x="292071" y="3603270"/>
            <a:ext cx="26692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На конец 2023 года в Беларуси функционировало 23 556 физкультурно-спортивных сооружений.</a:t>
            </a:r>
            <a:endParaRPr lang="ru-RU" sz="1400" dirty="0">
              <a:effectLst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E6DFF4-0674-4582-8405-2C1FC81FB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7" y="1847682"/>
            <a:ext cx="2669243" cy="1781114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6A2E484-A77B-41CC-A448-25123FE27FBC}"/>
              </a:ext>
            </a:extLst>
          </p:cNvPr>
          <p:cNvSpPr/>
          <p:nvPr/>
        </p:nvSpPr>
        <p:spPr>
          <a:xfrm>
            <a:off x="3571392" y="4080323"/>
            <a:ext cx="3548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232,9 тыс. студентов и магистрантов обучалось в УВО Беларуси в 2023/2024 учебном году</a:t>
            </a:r>
            <a:r>
              <a:rPr lang="ru-RU" sz="1400"/>
              <a:t>, 31 </a:t>
            </a:r>
            <a:r>
              <a:rPr lang="ru-RU" sz="1400" dirty="0"/>
              <a:t>тыс. из которых - иностранцы.</a:t>
            </a:r>
            <a:endParaRPr lang="ru-BY" sz="1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3295574-39EA-49FB-9CE5-B8F88BA904A0}"/>
              </a:ext>
            </a:extLst>
          </p:cNvPr>
          <p:cNvSpPr/>
          <p:nvPr/>
        </p:nvSpPr>
        <p:spPr>
          <a:xfrm>
            <a:off x="8791662" y="4665339"/>
            <a:ext cx="27858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994 организации-резидента Парка высоких технологий действовало по состоянию на</a:t>
            </a:r>
            <a:br>
              <a:rPr lang="ru-RU" sz="1400" dirty="0"/>
            </a:br>
            <a:r>
              <a:rPr lang="ru-RU" sz="1400" dirty="0"/>
              <a:t>1 января 2024 года. </a:t>
            </a:r>
            <a:endParaRPr lang="ru-RU" sz="1400" dirty="0">
              <a:effectLst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E8F3AC-6E03-4541-8919-6A7B3740A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62" y="2965339"/>
            <a:ext cx="2785844" cy="15670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87F114-2D75-4627-B964-6B776EA6E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55" y="964035"/>
            <a:ext cx="3143144" cy="176731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EDBF73A-E6EC-4CE8-BF46-347E6AA21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392" y="2236131"/>
            <a:ext cx="3548103" cy="18532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A69CC21-C603-4E13-9CB5-169438F27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71" y="4557377"/>
            <a:ext cx="3097264" cy="205839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7020AEC-1D3A-43C2-9A2D-A6A6D338EFE0}"/>
              </a:ext>
            </a:extLst>
          </p:cNvPr>
          <p:cNvSpPr/>
          <p:nvPr/>
        </p:nvSpPr>
        <p:spPr>
          <a:xfrm>
            <a:off x="3571392" y="5482120"/>
            <a:ext cx="3097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150 тыс. пациентов из более чем 100 стран мира, согласно данным Минздрава, ежегодно приезжают в Беларусь на лечение и оздоровление. </a:t>
            </a:r>
            <a:endParaRPr lang="ru-BY" sz="1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428730-CAF9-4149-8046-04D91A05FC5B}"/>
              </a:ext>
            </a:extLst>
          </p:cNvPr>
          <p:cNvSpPr/>
          <p:nvPr/>
        </p:nvSpPr>
        <p:spPr>
          <a:xfrm>
            <a:off x="312331" y="898826"/>
            <a:ext cx="8479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«Успехи и достижения людей создают историю государства, объединяют народ в чувстве гордости за своих соотечественников, формируют имидж страны - сильной, успешной, созидательной и непременно красивой». А.Г. Лукашенко</a:t>
            </a:r>
            <a:endParaRPr lang="ru-BY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8ABAD46-1100-45DF-8B90-333C34B40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11" y="1684897"/>
            <a:ext cx="1358552" cy="11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0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413B34-AEE5-47BA-BF9F-B25EA8B4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551" y="899488"/>
            <a:ext cx="2595557" cy="14466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A9E5B9-5AE7-4F68-B9B0-B6D47DE0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021" y="2385716"/>
            <a:ext cx="2683864" cy="15023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BBE02D-6FDA-440B-BC28-5A55D5868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737" y="2513267"/>
            <a:ext cx="2587371" cy="172828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F336D2-EAEF-4074-8A5A-D843F9391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434" y="2368518"/>
            <a:ext cx="2268918" cy="150234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D4A4DB-21D1-442D-9A79-5E8B90E37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709" y="2385716"/>
            <a:ext cx="1705421" cy="15159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E774577-D067-4CD0-8DF1-7A77B7D27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3713" y="4472123"/>
            <a:ext cx="2217796" cy="14245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4345C6-FB7D-4820-BC42-70384EFED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613" y="4489483"/>
            <a:ext cx="2157842" cy="14245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0F1B5C-DAF9-4939-AA0A-E53B9A20DA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894" y="2225586"/>
            <a:ext cx="1256367" cy="167918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CD873DA-4BC5-4A7C-9E13-A97E13690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10" y="1392192"/>
            <a:ext cx="1358552" cy="118194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F6961D7-98A9-4AD7-90F1-2E9380D8B876}"/>
              </a:ext>
            </a:extLst>
          </p:cNvPr>
          <p:cNvSpPr/>
          <p:nvPr/>
        </p:nvSpPr>
        <p:spPr>
          <a:xfrm>
            <a:off x="331893" y="869525"/>
            <a:ext cx="7844135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BY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- это наша идеология. Поднятие Государственного флага, исполнение Государственного гимна в честь наших спортсменов укрепляют авторитет Беларуси на международной арене, но главное - пробуждают в сердцах миллионов белорусов чувство гордости за Родин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у» А.Г. Лукашенко</a:t>
            </a:r>
            <a:endParaRPr lang="ru-BY" sz="1600" i="1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3C0A05-48C8-4D84-8DAF-22B5F4C31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668" y="4472124"/>
            <a:ext cx="2139045" cy="14245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7A915F-8604-4C1A-9787-669C8406FC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8287" y="4489482"/>
            <a:ext cx="2526853" cy="14245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A0CAC7-3772-40C4-86C5-8892DEFF50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6871" y="4472124"/>
            <a:ext cx="2131953" cy="14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E573B8-92E4-4F17-9AD8-B775FC93CF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99778" y="2220345"/>
            <a:ext cx="5940425" cy="33401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F022EBF-B40F-42C2-A21B-4C309DA0C47D}"/>
              </a:ext>
            </a:extLst>
          </p:cNvPr>
          <p:cNvSpPr/>
          <p:nvPr/>
        </p:nvSpPr>
        <p:spPr>
          <a:xfrm>
            <a:off x="308074" y="1051897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B05FD1-8592-4DD4-9F3F-EB7D17953728}"/>
              </a:ext>
            </a:extLst>
          </p:cNvPr>
          <p:cNvSpPr/>
          <p:nvPr/>
        </p:nvSpPr>
        <p:spPr>
          <a:xfrm>
            <a:off x="308074" y="1555036"/>
            <a:ext cx="484883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Независимости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главный государственный праздник Беларуси. Ежегодно он отмечается 3 июля в день освобождения Минска от немецко-фашистских захватчиков. Парад – самый яркий момент Дня Независимости. На параде демонстрируются образцы не только боевой, но и гражданской техники, достижения белорусских промышленных гигантов, ставших национальным достоянием суверенной Беларуси. Местом проведения главных государственных мероприятий в День Независимости также становятся площадь Победы в Минске и мемориальный комплекс "Курган Славы". Кульминацией праздничных мероприятий является традиционная акция «Споем гимн вместе!».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3166361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AA2B10-6969-44AE-876A-860A104BD7A3}"/>
              </a:ext>
            </a:extLst>
          </p:cNvPr>
          <p:cNvSpPr/>
          <p:nvPr/>
        </p:nvSpPr>
        <p:spPr>
          <a:xfrm>
            <a:off x="308074" y="1051897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94E0C3-27E5-4566-9C6A-7C5DDAD95A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76708" y="2153233"/>
            <a:ext cx="5940425" cy="33401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6EB702-2E3A-498D-82DB-6048571B2155}"/>
              </a:ext>
            </a:extLst>
          </p:cNvPr>
          <p:cNvSpPr/>
          <p:nvPr/>
        </p:nvSpPr>
        <p:spPr>
          <a:xfrm>
            <a:off x="178965" y="1452007"/>
            <a:ext cx="54248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Первое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Всебелорусское народное собрание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прошло осенью 1996 года. На обсуждение делегатов были вынесены все ключевые проблемы, с которыми сталкивалась тогда страна. На форуме с докладом «Только народ вправе решать свою судьбу» выступил Президент Беларуси Александр Лукашенко.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изменениям и дополнениям, внесенным в Конституцию Республики Беларусь по результатам республиканского референдума 27 февраля 2022 года, Всебелорусское народное собрание стало конституционным органом. Это высший представительный орган народовластия Республики Беларусь, определяющий стратегические направления развития общества и государства, обеспечивающий незыблемость конституционного строя, преемственность поколений и гражданское согласие. </a:t>
            </a: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290944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5F3B3-A3EE-4792-89BD-A3F65F5191E3}"/>
              </a:ext>
            </a:extLst>
          </p:cNvPr>
          <p:cNvSpPr txBox="1"/>
          <p:nvPr/>
        </p:nvSpPr>
        <p:spPr>
          <a:xfrm>
            <a:off x="711201" y="372726"/>
            <a:ext cx="106425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НАМ ЕСТЬ ЧЕМ ГОРДИТЬСЯ, НАМ ЕСТЬ ЧТО БЕРЕЧЬ!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8C3AE1-B051-4E9E-A9BE-ADAE16A02656}"/>
              </a:ext>
            </a:extLst>
          </p:cNvPr>
          <p:cNvSpPr/>
          <p:nvPr/>
        </p:nvSpPr>
        <p:spPr>
          <a:xfrm>
            <a:off x="308074" y="908257"/>
            <a:ext cx="6352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Традиции суверенной Беларуси</a:t>
            </a:r>
            <a:endParaRPr lang="ru-BY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E159E4-83DF-407D-8509-5F6C6AC021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68319" y="2035787"/>
            <a:ext cx="5940425" cy="33401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0266F9-8947-4324-93B3-3B5A68DB18A4}"/>
              </a:ext>
            </a:extLst>
          </p:cNvPr>
          <p:cNvSpPr/>
          <p:nvPr/>
        </p:nvSpPr>
        <p:spPr>
          <a:xfrm>
            <a:off x="308074" y="1428579"/>
            <a:ext cx="5245438" cy="511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Победы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белорусов – священный праздник. В центре внимания – ветераны и дети войны, перед мужеством, стойкостью и силой воли которых современники склоняют голову.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всей стране проходит республиканская акция «Беларусь помнит». Люди несут в руках портреты своих дедов и прадедов в знак уважения к героям войны и в благодарность поколению победителей. Общенациональной минутой молчания белорусы чтят память погибших.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каждом городе и районе в этот день проходят: возложение цветов к памятникам, встречи с ветеранами, театрализованные музыкальные представления, спортивные соревнования, выставки, звучат песни военных лет.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Завершается праздничный день красочным салютом в столице и всех областных городах. </a:t>
            </a:r>
            <a:endParaRPr lang="ru-BY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8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12334</TotalTime>
  <Words>3189</Words>
  <Application>Microsoft Office PowerPoint</Application>
  <PresentationFormat>Широкоэкранный</PresentationFormat>
  <Paragraphs>191</Paragraphs>
  <Slides>27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  <vt:variant>
        <vt:lpstr>Произвольные показы</vt:lpstr>
      </vt:variant>
      <vt:variant>
        <vt:i4>1</vt:i4>
      </vt:variant>
    </vt:vector>
  </HeadingPairs>
  <TitlesOfParts>
    <vt:vector size="35" baseType="lpstr">
      <vt:lpstr>Arial Black</vt:lpstr>
      <vt:lpstr>Arial Narrow</vt:lpstr>
      <vt:lpstr>Arial</vt:lpstr>
      <vt:lpstr>Times New Roman</vt:lpstr>
      <vt:lpstr>Wingdings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User</cp:lastModifiedBy>
  <cp:revision>912</cp:revision>
  <cp:lastPrinted>2018-12-07T06:48:34Z</cp:lastPrinted>
  <dcterms:created xsi:type="dcterms:W3CDTF">2018-12-03T10:14:15Z</dcterms:created>
  <dcterms:modified xsi:type="dcterms:W3CDTF">2024-08-26T08:39:18Z</dcterms:modified>
</cp:coreProperties>
</file>