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9" r:id="rId2"/>
    <p:sldId id="257" r:id="rId3"/>
    <p:sldId id="324" r:id="rId4"/>
    <p:sldId id="332" r:id="rId5"/>
    <p:sldId id="331" r:id="rId6"/>
    <p:sldId id="330" r:id="rId7"/>
    <p:sldId id="355" r:id="rId8"/>
    <p:sldId id="290" r:id="rId9"/>
    <p:sldId id="351" r:id="rId10"/>
    <p:sldId id="361" r:id="rId11"/>
    <p:sldId id="356" r:id="rId12"/>
    <p:sldId id="353" r:id="rId13"/>
    <p:sldId id="296" r:id="rId14"/>
    <p:sldId id="341" r:id="rId15"/>
    <p:sldId id="344" r:id="rId16"/>
    <p:sldId id="343" r:id="rId17"/>
    <p:sldId id="360" r:id="rId18"/>
    <p:sldId id="295" r:id="rId19"/>
    <p:sldId id="340" r:id="rId20"/>
    <p:sldId id="339" r:id="rId21"/>
    <p:sldId id="357" r:id="rId22"/>
    <p:sldId id="354" r:id="rId23"/>
    <p:sldId id="297" r:id="rId24"/>
    <p:sldId id="348" r:id="rId25"/>
    <p:sldId id="359" r:id="rId26"/>
    <p:sldId id="345" r:id="rId27"/>
    <p:sldId id="358" r:id="rId28"/>
    <p:sldId id="34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B96"/>
    <a:srgbClr val="FFA3A3"/>
    <a:srgbClr val="7A5100"/>
    <a:srgbClr val="BEAA12"/>
    <a:srgbClr val="007635"/>
    <a:srgbClr val="70578F"/>
    <a:srgbClr val="1E3C78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537"/>
  </p:normalViewPr>
  <p:slideViewPr>
    <p:cSldViewPr>
      <p:cViewPr varScale="1">
        <p:scale>
          <a:sx n="92" d="100"/>
          <a:sy n="92" d="100"/>
        </p:scale>
        <p:origin x="8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86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10840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000638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5475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686052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220501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004536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32772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7751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353384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47669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651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589231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36664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443796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002422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341504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344548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646389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27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115157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28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7833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1334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88557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926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7642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7773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17599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8.xml"/><Relationship Id="rId18" Type="http://schemas.openxmlformats.org/officeDocument/2006/relationships/slide" Target="slide13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16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22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21.xml"/><Relationship Id="rId20" Type="http://schemas.openxmlformats.org/officeDocument/2006/relationships/slide" Target="slide15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20.xml"/><Relationship Id="rId23" Type="http://schemas.openxmlformats.org/officeDocument/2006/relationships/slide" Target="slide23.xml"/><Relationship Id="rId28" Type="http://schemas.openxmlformats.org/officeDocument/2006/relationships/image" Target="../media/image3.gif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9.xml"/><Relationship Id="rId22" Type="http://schemas.openxmlformats.org/officeDocument/2006/relationships/slide" Target="slide17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2" y="105272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3813" y="5085184"/>
            <a:ext cx="7848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2636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166" y="224047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156" y="297167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876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436" y="282741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419" y="378502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182" y="243255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473" y="481857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670" y="470293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72" y="1673250"/>
            <a:ext cx="2066925" cy="12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227687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436510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472514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05" y="124857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83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2" y="10125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79" y="470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618" y="90377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4881" y="153553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543" y="105936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559" y="530395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1850901" cy="7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912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314096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119675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346" y="36325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59912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419" y="5381837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587" y="544494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628" y="588367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9475" y="594928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287659" y="6249952"/>
            <a:ext cx="2649541" cy="453312"/>
          </a:xfrm>
          <a:prstGeom prst="actionButtonBlan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Пачаць гульню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0733" y="3917955"/>
            <a:ext cx="39898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b="1" i="1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Аўтары: </a:t>
            </a:r>
          </a:p>
          <a:p>
            <a:r>
              <a:rPr lang="be-BY" b="1" i="1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Кандзяранда Таццяна, Кавалеўскі Яўген, </a:t>
            </a:r>
          </a:p>
          <a:p>
            <a:r>
              <a:rPr lang="be-BY" b="1" i="1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вучні 9 класа </a:t>
            </a:r>
          </a:p>
          <a:p>
            <a:r>
              <a:rPr lang="be-BY" b="1" i="1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ДУА «Вялікашылавіцкая базавая школа Слонімскага раёна</a:t>
            </a:r>
            <a:r>
              <a:rPr lang="be-BY" b="1" i="1" dirty="0" smtClean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».</a:t>
            </a:r>
            <a:endParaRPr lang="ru-RU" i="1" dirty="0"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069" y="604322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585" y="596719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6653" y="1988840"/>
            <a:ext cx="88569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be-BY" sz="4800" b="1" dirty="0" smtClean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Я – ГРАМАДЗЯНІН </a:t>
            </a:r>
          </a:p>
          <a:p>
            <a:pPr algn="ctr" eaLnBrk="1" hangingPunct="1"/>
            <a:r>
              <a:rPr lang="be-BY" sz="4800" b="1" dirty="0" smtClean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СВАЁЙ КРАІНЫ</a:t>
            </a:r>
            <a:endParaRPr lang="ru-RU" sz="4800" b="1" dirty="0">
              <a:solidFill>
                <a:srgbClr val="FFFF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53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786" y="317685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011" y="3876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624EEEE3-806A-4E96-AADB-F78A5DA39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633" y="3541360"/>
            <a:ext cx="3000985" cy="2554424"/>
          </a:xfrm>
          <a:prstGeom prst="rect">
            <a:avLst/>
          </a:prstGeom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0293" y="247128"/>
            <a:ext cx="8067993" cy="952429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6642" y="260648"/>
            <a:ext cx="7600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Дзяржаўная ўстанова адукацыі </a:t>
            </a:r>
          </a:p>
          <a:p>
            <a:pPr algn="ctr"/>
            <a:r>
              <a:rPr lang="be-B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«Вялікашылавіцкая базавая школа Слонімскага раёна»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453" y="155545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484" y="163014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333408" y="1291407"/>
            <a:ext cx="61901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СВАЯ ГУЛЬНЯ </a:t>
            </a:r>
            <a:endParaRPr lang="ru-RU" sz="4400" b="1" cap="none" spc="0" dirty="0">
              <a:ln w="1905"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32437" y="1586316"/>
            <a:ext cx="90730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dirty="0" err="1" smtClean="0"/>
              <a:t>Прававую</a:t>
            </a:r>
            <a:r>
              <a:rPr lang="ru-RU" sz="2800" b="1" dirty="0" smtClean="0"/>
              <a:t> </a:t>
            </a:r>
            <a:r>
              <a:rPr lang="ru-RU" sz="2800" b="1" dirty="0"/>
              <a:t>культуру </a:t>
            </a:r>
            <a:r>
              <a:rPr lang="ru-RU" sz="2800" b="1" dirty="0" err="1" smtClean="0"/>
              <a:t>асобы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характарызуе</a:t>
            </a:r>
            <a:r>
              <a:rPr lang="ru-RU" sz="2800" b="1" dirty="0" smtClean="0"/>
              <a:t>?</a:t>
            </a:r>
            <a:endParaRPr lang="be-BY" sz="2800" b="1" dirty="0" smtClean="0"/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302776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26117"/>
            <a:ext cx="1766391" cy="1115251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02534" y="3022077"/>
            <a:ext cx="70262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/>
            <a:r>
              <a:rPr lang="ru-RU" sz="2400" dirty="0" err="1" smtClean="0"/>
              <a:t>Веданне</a:t>
            </a:r>
            <a:r>
              <a:rPr lang="ru-RU" sz="2400" dirty="0" smtClean="0"/>
              <a:t> </a:t>
            </a:r>
            <a:r>
              <a:rPr lang="ru-RU" sz="2400" dirty="0" err="1"/>
              <a:t>прававых</a:t>
            </a:r>
            <a:r>
              <a:rPr lang="ru-RU" sz="2400" dirty="0"/>
              <a:t> </a:t>
            </a:r>
            <a:r>
              <a:rPr lang="ru-RU" sz="2400" dirty="0" err="1"/>
              <a:t>нормаў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якія</a:t>
            </a:r>
            <a:r>
              <a:rPr lang="ru-RU" sz="2400" dirty="0" smtClean="0"/>
              <a:t> </a:t>
            </a:r>
            <a:r>
              <a:rPr lang="ru-RU" sz="2400" dirty="0" err="1" smtClean="0"/>
              <a:t>выконваюцца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добраахвотна</a:t>
            </a:r>
            <a:r>
              <a:rPr lang="ru-RU" sz="2400" dirty="0" smtClean="0"/>
              <a:t>, </a:t>
            </a:r>
            <a:r>
              <a:rPr lang="ru-RU" sz="2400" dirty="0" err="1" smtClean="0"/>
              <a:t>паколькі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адпавядаюць</a:t>
            </a:r>
            <a:r>
              <a:rPr lang="ru-RU" sz="2400" dirty="0" smtClean="0"/>
              <a:t> </a:t>
            </a:r>
            <a:r>
              <a:rPr lang="ru-RU" sz="2400" dirty="0" err="1" smtClean="0"/>
              <a:t>маральным</a:t>
            </a:r>
            <a:r>
              <a:rPr lang="ru-RU" sz="2400" dirty="0" smtClean="0"/>
              <a:t> </a:t>
            </a:r>
            <a:r>
              <a:rPr lang="ru-RU" sz="2400" dirty="0" err="1" smtClean="0"/>
              <a:t>уяўленням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грамадзян</a:t>
            </a:r>
            <a:r>
              <a:rPr lang="ru-RU" sz="2400" dirty="0" smtClean="0"/>
              <a:t> </a:t>
            </a:r>
            <a:r>
              <a:rPr lang="ru-RU" sz="2400" dirty="0" err="1" smtClean="0"/>
              <a:t>пра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справядлівае</a:t>
            </a:r>
            <a:r>
              <a:rPr lang="ru-RU" sz="2400" dirty="0" smtClean="0"/>
              <a:t> і </a:t>
            </a:r>
            <a:r>
              <a:rPr lang="ru-RU" sz="2400" dirty="0" err="1" smtClean="0"/>
              <a:t>несправядлівае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таксама</a:t>
            </a:r>
            <a:r>
              <a:rPr lang="ru-RU" sz="2400" dirty="0" smtClean="0"/>
              <a:t> </a:t>
            </a:r>
            <a:r>
              <a:rPr lang="ru-RU" sz="2400" dirty="0" err="1" smtClean="0"/>
              <a:t>павага</a:t>
            </a:r>
            <a:r>
              <a:rPr lang="ru-RU" sz="2400" dirty="0" smtClean="0"/>
              <a:t> </a:t>
            </a:r>
            <a:r>
              <a:rPr lang="ru-RU" sz="2400" dirty="0"/>
              <a:t>да закону і </a:t>
            </a:r>
            <a:r>
              <a:rPr lang="ru-RU" sz="2400" dirty="0" err="1" smtClean="0"/>
              <a:t>правапарадку</a:t>
            </a:r>
            <a:r>
              <a:rPr lang="ru-RU" sz="2400" dirty="0" smtClean="0"/>
              <a:t>.</a:t>
            </a:r>
            <a:endParaRPr lang="ru-RU" sz="24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42723" y="191675"/>
            <a:ext cx="61702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800" b="1" cap="all" dirty="0">
                <a:solidFill>
                  <a:srgbClr val="FF0000"/>
                </a:solidFill>
              </a:rPr>
              <a:t>Узаемадзеянне асобы</a:t>
            </a:r>
          </a:p>
          <a:p>
            <a:pPr algn="ctr"/>
            <a:r>
              <a:rPr lang="be-BY" sz="2800" b="1" cap="all" dirty="0">
                <a:solidFill>
                  <a:srgbClr val="FF0000"/>
                </a:solidFill>
              </a:rPr>
              <a:t> і дзяржавы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2"/>
            <a:ext cx="1037575" cy="1023922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570" y="4642315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14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62291" y="1166007"/>
            <a:ext cx="86021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be-BY" sz="2800" b="1" dirty="0"/>
              <a:t>Якія існуюць магчымасці атрымання грамадзянства Рэспублікі Беларусь? </a:t>
            </a:r>
            <a:endParaRPr lang="x-none" sz="2800" b="1" dirty="0"/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302776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" y="5800509"/>
            <a:ext cx="1628685" cy="1028307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3334" y="2410236"/>
            <a:ext cx="7434367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ru-RU" b="1" dirty="0" smtClean="0"/>
              <a:t>     Па </a:t>
            </a:r>
            <a:r>
              <a:rPr lang="ru-RU" b="1" dirty="0" err="1"/>
              <a:t>нараджэнні</a:t>
            </a:r>
            <a:r>
              <a:rPr lang="ru-RU" b="1" dirty="0"/>
              <a:t>:</a:t>
            </a:r>
          </a:p>
          <a:p>
            <a:pPr marL="285750" indent="-285750" algn="just" eaLnBrk="1" hangingPunct="1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калі</a:t>
            </a:r>
            <a:r>
              <a:rPr lang="ru-RU" dirty="0" smtClean="0"/>
              <a:t> </a:t>
            </a:r>
            <a:r>
              <a:rPr lang="ru-RU" dirty="0" err="1"/>
              <a:t>адзін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абое</a:t>
            </a:r>
            <a:r>
              <a:rPr lang="ru-RU" dirty="0"/>
              <a:t> </a:t>
            </a:r>
            <a:r>
              <a:rPr lang="ru-RU" dirty="0" err="1"/>
              <a:t>бацькоў</a:t>
            </a:r>
            <a:r>
              <a:rPr lang="ru-RU" dirty="0"/>
              <a:t> </a:t>
            </a:r>
            <a:r>
              <a:rPr lang="ru-RU" dirty="0" err="1"/>
              <a:t>дзіцяці</a:t>
            </a:r>
            <a:r>
              <a:rPr lang="ru-RU" dirty="0"/>
              <a:t> </a:t>
            </a:r>
            <a:r>
              <a:rPr lang="ru-RU" dirty="0" err="1"/>
              <a:t>з’яўляюцца</a:t>
            </a:r>
            <a:r>
              <a:rPr lang="ru-RU" dirty="0"/>
              <a:t> </a:t>
            </a:r>
            <a:r>
              <a:rPr lang="ru-RU" dirty="0" err="1"/>
              <a:t>грамадзянамі</a:t>
            </a:r>
            <a:r>
              <a:rPr lang="ru-RU" dirty="0"/>
              <a:t> </a:t>
            </a:r>
            <a:r>
              <a:rPr lang="ru-RU" dirty="0" err="1"/>
              <a:t>Рэспублікі</a:t>
            </a:r>
            <a:r>
              <a:rPr lang="ru-RU" dirty="0"/>
              <a:t> </a:t>
            </a:r>
            <a:r>
              <a:rPr lang="ru-RU" dirty="0" smtClean="0"/>
              <a:t>Беларусь;</a:t>
            </a:r>
            <a:endParaRPr lang="ru-RU" dirty="0"/>
          </a:p>
          <a:p>
            <a:pPr marL="285750" indent="-285750" algn="just" eaLnBrk="1" hangingPunct="1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калі</a:t>
            </a:r>
            <a:r>
              <a:rPr lang="ru-RU" dirty="0" smtClean="0"/>
              <a:t> </a:t>
            </a:r>
            <a:r>
              <a:rPr lang="ru-RU" dirty="0" err="1"/>
              <a:t>дзіця</a:t>
            </a:r>
            <a:r>
              <a:rPr lang="ru-RU" dirty="0"/>
              <a:t> </a:t>
            </a:r>
            <a:r>
              <a:rPr lang="ru-RU" dirty="0" err="1"/>
              <a:t>нарадзілася</a:t>
            </a:r>
            <a:r>
              <a:rPr lang="ru-RU" dirty="0"/>
              <a:t> на </a:t>
            </a:r>
            <a:r>
              <a:rPr lang="ru-RU" dirty="0" err="1"/>
              <a:t>тэрыторыі</a:t>
            </a:r>
            <a:r>
              <a:rPr lang="ru-RU" dirty="0"/>
              <a:t> </a:t>
            </a:r>
            <a:r>
              <a:rPr lang="ru-RU" dirty="0" err="1"/>
              <a:t>Рэспублікі</a:t>
            </a:r>
            <a:r>
              <a:rPr lang="ru-RU" dirty="0"/>
              <a:t> </a:t>
            </a:r>
            <a:r>
              <a:rPr lang="ru-RU" dirty="0" smtClean="0"/>
              <a:t>Беларусь.</a:t>
            </a:r>
            <a:endParaRPr lang="ru-RU" dirty="0"/>
          </a:p>
          <a:p>
            <a:pPr algn="just" eaLnBrk="1" hangingPunct="1">
              <a:lnSpc>
                <a:spcPts val="2000"/>
              </a:lnSpc>
            </a:pPr>
            <a:r>
              <a:rPr lang="be-BY" b="1" dirty="0" smtClean="0"/>
              <a:t>     Прыём </a:t>
            </a:r>
            <a:r>
              <a:rPr lang="be-BY" b="1" dirty="0"/>
              <a:t>у </a:t>
            </a:r>
            <a:r>
              <a:rPr lang="be-BY" b="1" dirty="0" smtClean="0"/>
              <a:t>грамадзянства </a:t>
            </a:r>
            <a:r>
              <a:rPr lang="be-BY" b="1" dirty="0"/>
              <a:t>ў парадку </a:t>
            </a:r>
            <a:r>
              <a:rPr lang="be-BY" b="1" dirty="0" smtClean="0"/>
              <a:t>рэгістрацыі, калі</a:t>
            </a:r>
          </a:p>
          <a:p>
            <a:pPr algn="just" eaLnBrk="1" hangingPunct="1">
              <a:lnSpc>
                <a:spcPts val="2000"/>
              </a:lnSpc>
            </a:pPr>
            <a:r>
              <a:rPr lang="be-BY" b="1" dirty="0" smtClean="0"/>
              <a:t>     грамадзянін:</a:t>
            </a:r>
          </a:p>
          <a:p>
            <a:pPr marL="285750" indent="-285750" algn="just" eaLnBrk="1" hangingPunct="1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дасягнуў</a:t>
            </a:r>
            <a:r>
              <a:rPr lang="ru-RU" dirty="0" smtClean="0"/>
              <a:t> </a:t>
            </a:r>
            <a:r>
              <a:rPr lang="ru-RU" dirty="0"/>
              <a:t>18 </a:t>
            </a:r>
            <a:r>
              <a:rPr lang="ru-RU" dirty="0" err="1" smtClean="0"/>
              <a:t>гадоў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 algn="just" eaLnBrk="1" hangingPunct="1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бярэ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сябе</a:t>
            </a:r>
            <a:r>
              <a:rPr lang="ru-RU" dirty="0"/>
              <a:t> </a:t>
            </a:r>
            <a:r>
              <a:rPr lang="ru-RU" dirty="0" err="1"/>
              <a:t>абавязкі</a:t>
            </a:r>
            <a:r>
              <a:rPr lang="ru-RU" dirty="0"/>
              <a:t> </a:t>
            </a:r>
            <a:r>
              <a:rPr lang="ru-RU" dirty="0" err="1"/>
              <a:t>выконваць</a:t>
            </a:r>
            <a:r>
              <a:rPr lang="ru-RU" dirty="0"/>
              <a:t> і </a:t>
            </a:r>
            <a:r>
              <a:rPr lang="ru-RU" dirty="0" err="1" smtClean="0"/>
              <a:t>паважаць</a:t>
            </a:r>
            <a:r>
              <a:rPr lang="ru-RU" dirty="0"/>
              <a:t> </a:t>
            </a:r>
            <a:r>
              <a:rPr lang="ru-RU" dirty="0" err="1" smtClean="0"/>
              <a:t>Канстытуцыю</a:t>
            </a:r>
            <a:r>
              <a:rPr lang="ru-RU" dirty="0" smtClean="0"/>
              <a:t> </a:t>
            </a:r>
            <a:r>
              <a:rPr lang="ru-RU" dirty="0" err="1"/>
              <a:t>Рэспубл</a:t>
            </a:r>
            <a:r>
              <a:rPr lang="en-US" dirty="0" err="1"/>
              <a:t>i</a:t>
            </a:r>
            <a:r>
              <a:rPr lang="ru-RU" dirty="0"/>
              <a:t>к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Беларусь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ru-RU" dirty="0" err="1"/>
              <a:t>ншыя</a:t>
            </a:r>
            <a:r>
              <a:rPr lang="ru-RU" dirty="0"/>
              <a:t> </a:t>
            </a:r>
            <a:r>
              <a:rPr lang="ru-RU" dirty="0" err="1"/>
              <a:t>заканадаўчыя</a:t>
            </a:r>
            <a:r>
              <a:rPr lang="ru-RU" dirty="0"/>
              <a:t> </a:t>
            </a:r>
            <a:r>
              <a:rPr lang="ru-RU" dirty="0" smtClean="0"/>
              <a:t>акты;</a:t>
            </a:r>
          </a:p>
          <a:p>
            <a:pPr marL="285750" indent="-285750" algn="just" eaLnBrk="1" hangingPunct="1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ведае</a:t>
            </a:r>
            <a:r>
              <a:rPr lang="ru-RU" dirty="0" smtClean="0"/>
              <a:t> </a:t>
            </a:r>
            <a:r>
              <a:rPr lang="ru-RU" dirty="0" err="1"/>
              <a:t>адну</a:t>
            </a:r>
            <a:r>
              <a:rPr lang="ru-RU" dirty="0"/>
              <a:t> з </a:t>
            </a:r>
            <a:r>
              <a:rPr lang="ru-RU" dirty="0" err="1"/>
              <a:t>дзяржаўных</a:t>
            </a:r>
            <a:r>
              <a:rPr lang="ru-RU" dirty="0"/>
              <a:t> </a:t>
            </a:r>
            <a:r>
              <a:rPr lang="ru-RU" dirty="0" err="1" smtClean="0"/>
              <a:t>моў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 algn="just" eaLnBrk="1" hangingPunct="1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 err="1" smtClean="0"/>
              <a:t>пастаянна</a:t>
            </a:r>
            <a:r>
              <a:rPr lang="ru-RU" dirty="0" smtClean="0"/>
              <a:t> </a:t>
            </a:r>
            <a:r>
              <a:rPr lang="ru-RU" dirty="0" err="1"/>
              <a:t>жыве</a:t>
            </a:r>
            <a:r>
              <a:rPr lang="ru-RU" dirty="0"/>
              <a:t> на </a:t>
            </a:r>
            <a:r>
              <a:rPr lang="ru-RU" dirty="0" err="1"/>
              <a:t>тэрыторыі</a:t>
            </a:r>
            <a:r>
              <a:rPr lang="ru-RU" dirty="0"/>
              <a:t> Рэспублікі Беларусь </a:t>
            </a:r>
            <a:r>
              <a:rPr lang="ru-RU" dirty="0" err="1"/>
              <a:t>апошнія</a:t>
            </a:r>
            <a:r>
              <a:rPr lang="ru-RU" dirty="0"/>
              <a:t> </a:t>
            </a:r>
            <a:r>
              <a:rPr lang="ru-RU" dirty="0" smtClean="0"/>
              <a:t>7 </a:t>
            </a:r>
            <a:r>
              <a:rPr lang="ru-RU" dirty="0" err="1" smtClean="0"/>
              <a:t>гадоў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 algn="just" eaLnBrk="1" hangingPunct="1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мае </a:t>
            </a:r>
            <a:r>
              <a:rPr lang="ru-RU" dirty="0"/>
              <a:t>законную </a:t>
            </a:r>
            <a:r>
              <a:rPr lang="ru-RU" dirty="0" err="1"/>
              <a:t>крыніцу</a:t>
            </a:r>
            <a:r>
              <a:rPr lang="ru-RU" dirty="0"/>
              <a:t> </a:t>
            </a:r>
            <a:r>
              <a:rPr lang="ru-RU" dirty="0" err="1" smtClean="0"/>
              <a:t>даходаў</a:t>
            </a:r>
            <a:r>
              <a:rPr lang="ru-RU" dirty="0" smtClean="0"/>
              <a:t>;</a:t>
            </a:r>
            <a:endParaRPr lang="ru-RU" dirty="0"/>
          </a:p>
          <a:p>
            <a:pPr indent="-285750" algn="just" eaLnBrk="1" hangingPunct="1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мае </a:t>
            </a:r>
            <a:r>
              <a:rPr lang="ru-RU" dirty="0" err="1"/>
              <a:t>грамадзянства</a:t>
            </a:r>
            <a:r>
              <a:rPr lang="ru-RU" dirty="0"/>
              <a:t> </a:t>
            </a:r>
            <a:r>
              <a:rPr lang="ru-RU" dirty="0" err="1"/>
              <a:t>іншай</a:t>
            </a:r>
            <a:r>
              <a:rPr lang="ru-RU" dirty="0"/>
              <a:t> </a:t>
            </a:r>
            <a:r>
              <a:rPr lang="ru-RU" dirty="0" smtClean="0"/>
              <a:t>дзяржавы.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42723" y="191675"/>
            <a:ext cx="61702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800" b="1" cap="all" dirty="0">
                <a:solidFill>
                  <a:srgbClr val="FF0000"/>
                </a:solidFill>
              </a:rPr>
              <a:t>Узаемадзеянне </a:t>
            </a:r>
            <a:r>
              <a:rPr lang="be-BY" sz="2800" b="1" cap="all" dirty="0" smtClean="0">
                <a:solidFill>
                  <a:srgbClr val="FF0000"/>
                </a:solidFill>
              </a:rPr>
              <a:t>асобы</a:t>
            </a:r>
          </a:p>
          <a:p>
            <a:pPr algn="ctr"/>
            <a:r>
              <a:rPr lang="be-BY" sz="2800" b="1" cap="all" dirty="0" smtClean="0">
                <a:solidFill>
                  <a:srgbClr val="FF0000"/>
                </a:solidFill>
              </a:rPr>
              <a:t> і дзяржавы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1" y="88381"/>
            <a:ext cx="1071500" cy="1057401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291" y="4725144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5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97340" y="1262686"/>
            <a:ext cx="86818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ru-RU" sz="2800" b="1" dirty="0"/>
              <a:t>У чым </a:t>
            </a:r>
            <a:r>
              <a:rPr lang="ru-RU" sz="2800" b="1" dirty="0" err="1"/>
              <a:t>падабенства</a:t>
            </a:r>
            <a:r>
              <a:rPr lang="ru-RU" sz="2800" b="1" dirty="0"/>
              <a:t> і </a:t>
            </a:r>
            <a:r>
              <a:rPr lang="ru-RU" sz="2800" b="1" dirty="0" err="1"/>
              <a:t>адрозненне</a:t>
            </a:r>
            <a:r>
              <a:rPr lang="ru-RU" sz="2800" b="1" dirty="0"/>
              <a:t> паміж </a:t>
            </a:r>
            <a:r>
              <a:rPr lang="ru-RU" sz="2800" b="1" dirty="0" err="1"/>
              <a:t>паняццямі</a:t>
            </a:r>
            <a:r>
              <a:rPr lang="ru-RU" sz="2800" b="1" dirty="0"/>
              <a:t> «</a:t>
            </a:r>
            <a:r>
              <a:rPr lang="ru-RU" sz="2800" b="1" dirty="0" err="1" smtClean="0"/>
              <a:t>грамадзянства</a:t>
            </a:r>
            <a:r>
              <a:rPr lang="ru-RU" sz="2800" b="1" dirty="0" smtClean="0"/>
              <a:t>» </a:t>
            </a:r>
          </a:p>
          <a:p>
            <a:pPr algn="ctr" eaLnBrk="1" hangingPunct="1"/>
            <a:r>
              <a:rPr lang="ru-RU" sz="2800" b="1" dirty="0" smtClean="0"/>
              <a:t>і «</a:t>
            </a:r>
            <a:r>
              <a:rPr lang="ru-RU" sz="2800" b="1" dirty="0" err="1" smtClean="0"/>
              <a:t>грамадзянскасць</a:t>
            </a:r>
            <a:r>
              <a:rPr lang="ru-RU" sz="2800" b="1" dirty="0" smtClean="0"/>
              <a:t>»? </a:t>
            </a:r>
            <a:endParaRPr lang="ru-RU" sz="2800" dirty="0"/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39009" y="296538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1" y="5769570"/>
            <a:ext cx="1636740" cy="1033393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11682" y="3368544"/>
            <a:ext cx="6680537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b="1" i="1" u="sng" dirty="0" err="1"/>
              <a:t>Грамадзянства</a:t>
            </a:r>
            <a:r>
              <a:rPr lang="ru-RU" i="1" dirty="0"/>
              <a:t> — </a:t>
            </a:r>
            <a:r>
              <a:rPr lang="ru-RU" i="1" dirty="0" err="1"/>
              <a:t>палітыка-прававая</a:t>
            </a:r>
            <a:r>
              <a:rPr lang="ru-RU" i="1" dirty="0"/>
              <a:t> </a:t>
            </a:r>
            <a:r>
              <a:rPr lang="ru-RU" i="1" dirty="0" err="1"/>
              <a:t>прыналежнасць</a:t>
            </a:r>
            <a:r>
              <a:rPr lang="ru-RU" i="1" dirty="0"/>
              <a:t> асобы да пэўнай </a:t>
            </a:r>
            <a:r>
              <a:rPr lang="ru-RU" i="1" dirty="0" err="1" smtClean="0"/>
              <a:t>дзяржавы</a:t>
            </a:r>
            <a:r>
              <a:rPr lang="ru-RU" i="1" dirty="0" smtClean="0"/>
              <a:t>. На</a:t>
            </a:r>
            <a:r>
              <a:rPr lang="ru-RU" i="1" dirty="0"/>
              <a:t> </a:t>
            </a:r>
            <a:r>
              <a:rPr lang="ru-RU" i="1" dirty="0" smtClean="0"/>
              <a:t>грамадзяніна </a:t>
            </a:r>
            <a:r>
              <a:rPr lang="ru-RU" i="1" dirty="0" err="1" smtClean="0"/>
              <a:t>пашыраецца</a:t>
            </a:r>
            <a:r>
              <a:rPr lang="ru-RU" i="1" dirty="0" smtClean="0"/>
              <a:t> суверэнітэт </a:t>
            </a:r>
            <a:r>
              <a:rPr lang="ru-RU" i="1" dirty="0" err="1" smtClean="0"/>
              <a:t>гэтай</a:t>
            </a:r>
            <a:r>
              <a:rPr lang="ru-RU" i="1" dirty="0" smtClean="0"/>
              <a:t> </a:t>
            </a:r>
            <a:r>
              <a:rPr lang="ru-RU" i="1" dirty="0" err="1" smtClean="0"/>
              <a:t>дзяржавы</a:t>
            </a:r>
            <a:r>
              <a:rPr lang="ru-RU" i="1" dirty="0" smtClean="0"/>
              <a:t>, </a:t>
            </a:r>
            <a:r>
              <a:rPr lang="ru-RU" i="1" dirty="0"/>
              <a:t>і ён </a:t>
            </a:r>
            <a:r>
              <a:rPr lang="ru-RU" i="1" dirty="0" err="1"/>
              <a:t>карыстаецца</a:t>
            </a:r>
            <a:r>
              <a:rPr lang="ru-RU" i="1" dirty="0"/>
              <a:t> </a:t>
            </a:r>
            <a:r>
              <a:rPr lang="ru-RU" i="1" dirty="0" err="1"/>
              <a:t>дзяржаўнай</a:t>
            </a:r>
            <a:r>
              <a:rPr lang="ru-RU" i="1" dirty="0"/>
              <a:t> </a:t>
            </a:r>
            <a:r>
              <a:rPr lang="ru-RU" i="1" dirty="0" err="1"/>
              <a:t>аховай</a:t>
            </a:r>
            <a:r>
              <a:rPr lang="ru-RU" i="1" dirty="0"/>
              <a:t> </a:t>
            </a:r>
            <a:r>
              <a:rPr lang="ru-RU" i="1" dirty="0" err="1"/>
              <a:t>сваіх</a:t>
            </a:r>
            <a:r>
              <a:rPr lang="ru-RU" i="1" dirty="0"/>
              <a:t> </a:t>
            </a:r>
            <a:r>
              <a:rPr lang="ru-RU" i="1" dirty="0" err="1"/>
              <a:t>правоў</a:t>
            </a:r>
            <a:r>
              <a:rPr lang="ru-RU" i="1" dirty="0"/>
              <a:t> і законных </a:t>
            </a:r>
            <a:r>
              <a:rPr lang="ru-RU" i="1" dirty="0" err="1"/>
              <a:t>інтарэсаў</a:t>
            </a:r>
            <a:r>
              <a:rPr lang="ru-RU" i="1" dirty="0"/>
              <a:t> як </a:t>
            </a:r>
            <a:r>
              <a:rPr lang="ru-RU" i="1" dirty="0" err="1"/>
              <a:t>унутры</a:t>
            </a:r>
            <a:r>
              <a:rPr lang="ru-RU" i="1" dirty="0"/>
              <a:t> </a:t>
            </a:r>
            <a:r>
              <a:rPr lang="ru-RU" i="1" dirty="0" err="1"/>
              <a:t>краіны</a:t>
            </a:r>
            <a:r>
              <a:rPr lang="ru-RU" i="1" dirty="0"/>
              <a:t>, так і па-за </a:t>
            </a:r>
            <a:r>
              <a:rPr lang="ru-RU" i="1" dirty="0" err="1"/>
              <a:t>яе</a:t>
            </a:r>
            <a:r>
              <a:rPr lang="ru-RU" i="1" dirty="0"/>
              <a:t> </a:t>
            </a:r>
            <a:r>
              <a:rPr lang="ru-RU" i="1" dirty="0" err="1" smtClean="0"/>
              <a:t>межамі</a:t>
            </a:r>
            <a:r>
              <a:rPr lang="ru-RU" i="1" dirty="0" smtClean="0"/>
              <a:t>.</a:t>
            </a:r>
          </a:p>
          <a:p>
            <a:pPr algn="just" eaLnBrk="1" hangingPunct="1">
              <a:spcBef>
                <a:spcPct val="20000"/>
              </a:spcBef>
            </a:pPr>
            <a:r>
              <a:rPr lang="be-BY" b="1" i="1" u="sng" dirty="0" smtClean="0"/>
              <a:t>Грамадзянскасць</a:t>
            </a:r>
            <a:r>
              <a:rPr lang="be-BY" i="1" dirty="0" smtClean="0"/>
              <a:t> </a:t>
            </a:r>
            <a:r>
              <a:rPr lang="be-BY" i="1" dirty="0"/>
              <a:t>— гэта ўсведамленне сябе грамадзянінам сваёй краіны, што выяўляецца ў адпаведных паводзінах, гатоўнасці актыўна ўдзельнічаць у жыцці грамадства і дзяржавы, спрыяць росквіту сваёй краіны.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74845" y="286691"/>
            <a:ext cx="61702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800" b="1" cap="all" dirty="0">
                <a:solidFill>
                  <a:srgbClr val="FF0000"/>
                </a:solidFill>
              </a:rPr>
              <a:t>Узаемадзеянне асобы</a:t>
            </a:r>
          </a:p>
          <a:p>
            <a:pPr algn="ctr"/>
            <a:r>
              <a:rPr lang="be-BY" sz="2800" b="1" cap="all" dirty="0">
                <a:solidFill>
                  <a:srgbClr val="FF0000"/>
                </a:solidFill>
              </a:rPr>
              <a:t> і дзяржавы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2"/>
            <a:ext cx="990633" cy="977598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216" y="4664823"/>
            <a:ext cx="1167830" cy="1260000"/>
          </a:xfrm>
          <a:prstGeom prst="rect">
            <a:avLst/>
          </a:prstGeom>
          <a:noFill/>
        </p:spPr>
      </p:pic>
      <p:sp>
        <p:nvSpPr>
          <p:cNvPr id="2" name="AutoShape 2" descr="https://avatars.mds.yandex.net/i?id=0da91c13949472a8a704f31c8e17efb41743b55b-8224882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32" b="100000" l="2708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07" r="26929"/>
          <a:stretch/>
        </p:blipFill>
        <p:spPr bwMode="auto">
          <a:xfrm>
            <a:off x="7281352" y="1914322"/>
            <a:ext cx="1140236" cy="15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86903" y="1268759"/>
            <a:ext cx="80666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be-BY" sz="2800" b="1" dirty="0" smtClean="0"/>
              <a:t>Што з</a:t>
            </a:r>
            <a:r>
              <a:rPr lang="en-US" sz="2800" b="1" dirty="0" smtClean="0"/>
              <a:t>’</a:t>
            </a:r>
            <a:r>
              <a:rPr lang="be-BY" sz="2800" b="1" dirty="0" smtClean="0"/>
              <a:t>яўляецца асноўным </a:t>
            </a:r>
            <a:r>
              <a:rPr lang="be-BY" sz="2800" b="1" dirty="0"/>
              <a:t>З</a:t>
            </a:r>
            <a:r>
              <a:rPr lang="be-BY" sz="2800" b="1" dirty="0" smtClean="0"/>
              <a:t>аконам дзяржавы Рэспублікі Беларусь? Калі ён быў прыняты для суверэннай Рэспублікі Беларусь?</a:t>
            </a:r>
            <a:endParaRPr lang="ru-RU" sz="2800" b="1" dirty="0"/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072330" y="191541"/>
            <a:ext cx="57606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all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Асноўны закон </a:t>
            </a:r>
            <a:r>
              <a:rPr lang="be-BY" sz="3200" b="1" cap="all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дзяржавы</a:t>
            </a:r>
            <a:endParaRPr lang="ru-RU" sz="3200" b="1" cap="all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00377" y="308996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0" y="5498433"/>
            <a:ext cx="1916718" cy="1210163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75227" y="3878150"/>
            <a:ext cx="5525165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be-BY" sz="2800" i="1" dirty="0" smtClean="0"/>
              <a:t>Канстытуцыя </a:t>
            </a:r>
          </a:p>
          <a:p>
            <a:pPr algn="ctr" eaLnBrk="1" hangingPunct="1">
              <a:spcBef>
                <a:spcPct val="20000"/>
              </a:spcBef>
            </a:pPr>
            <a:r>
              <a:rPr lang="be-BY" sz="2800" i="1" dirty="0" smtClean="0"/>
              <a:t>Рэспублікі Беларусь. </a:t>
            </a:r>
          </a:p>
          <a:p>
            <a:pPr algn="ctr" eaLnBrk="1" hangingPunct="1">
              <a:spcBef>
                <a:spcPct val="20000"/>
              </a:spcBef>
            </a:pPr>
            <a:r>
              <a:rPr lang="be-BY" sz="2800" i="1" dirty="0" smtClean="0"/>
              <a:t>Была прынята </a:t>
            </a:r>
          </a:p>
          <a:p>
            <a:pPr algn="ctr" eaLnBrk="1" hangingPunct="1">
              <a:spcBef>
                <a:spcPct val="20000"/>
              </a:spcBef>
            </a:pPr>
            <a:r>
              <a:rPr lang="be-BY" sz="2800" i="1" dirty="0" smtClean="0"/>
              <a:t>15 сакавіка 1994 года</a:t>
            </a:r>
            <a:endParaRPr lang="ru-RU" sz="28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4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509" y="4437112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13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0989" y="1298662"/>
            <a:ext cx="87135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800" b="1" dirty="0" smtClean="0"/>
              <a:t>Якія </a:t>
            </a:r>
            <a:r>
              <a:rPr lang="ru-RU" sz="2800" b="1" dirty="0" err="1" smtClean="0"/>
              <a:t>дзяржаўныя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існуюць</a:t>
            </a:r>
            <a:r>
              <a:rPr lang="ru-RU" sz="2800" b="1" dirty="0" smtClean="0"/>
              <a:t> у Рэспубліцы Беларусь? </a:t>
            </a:r>
            <a:r>
              <a:rPr lang="be-BY" sz="2800" b="1" dirty="0" smtClean="0"/>
              <a:t>Што з</a:t>
            </a:r>
            <a:r>
              <a:rPr lang="en-US" sz="2800" b="1" dirty="0" smtClean="0"/>
              <a:t>’</a:t>
            </a:r>
            <a:r>
              <a:rPr lang="be-BY" sz="2800" b="1" dirty="0" smtClean="0"/>
              <a:t>яўляецца сімваламі Рэспублікі Беларусі? Назавіце сталіцу Рэспублікі Беларусь.</a:t>
            </a:r>
            <a:endParaRPr lang="ru-RU" sz="2800" b="1" dirty="0"/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993978" y="308996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" y="5808800"/>
            <a:ext cx="1661777" cy="10492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58970" y="3645024"/>
            <a:ext cx="72055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400" b="1" dirty="0" err="1"/>
              <a:t>Дзяржаўныя</a:t>
            </a:r>
            <a:r>
              <a:rPr lang="ru-RU" sz="2400" b="1" dirty="0"/>
              <a:t> </a:t>
            </a:r>
            <a:r>
              <a:rPr lang="ru-RU" sz="2400" b="1" dirty="0" err="1"/>
              <a:t>мовы</a:t>
            </a:r>
            <a:r>
              <a:rPr lang="ru-RU" sz="2400" b="1" dirty="0"/>
              <a:t> </a:t>
            </a:r>
            <a:r>
              <a:rPr lang="ru-RU" sz="2400" dirty="0"/>
              <a:t>ў </a:t>
            </a:r>
            <a:r>
              <a:rPr lang="ru-RU" sz="2400" dirty="0" err="1"/>
              <a:t>Рэспубліцы</a:t>
            </a:r>
            <a:r>
              <a:rPr lang="ru-RU" sz="2400" dirty="0"/>
              <a:t> </a:t>
            </a:r>
            <a:r>
              <a:rPr lang="ru-RU" sz="2400" dirty="0" smtClean="0"/>
              <a:t>Беларусь – </a:t>
            </a:r>
            <a:r>
              <a:rPr lang="ru-RU" sz="2400" dirty="0" err="1" smtClean="0"/>
              <a:t>беларуская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руская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 eaLnBrk="1" hangingPunct="1">
              <a:spcBef>
                <a:spcPct val="20000"/>
              </a:spcBef>
            </a:pPr>
            <a:r>
              <a:rPr lang="ru-RU" sz="2400" b="1" dirty="0" err="1" smtClean="0"/>
              <a:t>Сімваламі</a:t>
            </a:r>
            <a:r>
              <a:rPr lang="ru-RU" sz="2400" b="1" dirty="0" smtClean="0"/>
              <a:t> </a:t>
            </a:r>
            <a:r>
              <a:rPr lang="ru-RU" sz="2400" dirty="0"/>
              <a:t>Рэспублікі Беларусь як </a:t>
            </a:r>
            <a:r>
              <a:rPr lang="ru-RU" sz="2400" dirty="0" err="1"/>
              <a:t>суверэннай</a:t>
            </a:r>
            <a:r>
              <a:rPr lang="ru-RU" sz="2400" dirty="0"/>
              <a:t> </a:t>
            </a:r>
            <a:r>
              <a:rPr lang="ru-RU" sz="2400" dirty="0" err="1" smtClean="0"/>
              <a:t>дзяржавы</a:t>
            </a:r>
            <a:r>
              <a:rPr lang="ru-RU" sz="2400" dirty="0" smtClean="0"/>
              <a:t> </a:t>
            </a:r>
            <a:r>
              <a:rPr lang="ru-RU" sz="2400" dirty="0" err="1" smtClean="0"/>
              <a:t>з’яўляюцца</a:t>
            </a:r>
            <a:r>
              <a:rPr lang="ru-RU" sz="2400" dirty="0" smtClean="0"/>
              <a:t> </a:t>
            </a:r>
            <a:r>
              <a:rPr lang="ru-RU" sz="2400" dirty="0" err="1"/>
              <a:t>яе</a:t>
            </a:r>
            <a:r>
              <a:rPr lang="ru-RU" sz="2400" dirty="0"/>
              <a:t> </a:t>
            </a:r>
            <a:r>
              <a:rPr lang="ru-RU" sz="2400" dirty="0" err="1"/>
              <a:t>Дзяржаўны</a:t>
            </a:r>
            <a:r>
              <a:rPr lang="ru-RU" sz="2400" dirty="0"/>
              <a:t> </a:t>
            </a:r>
            <a:r>
              <a:rPr lang="ru-RU" sz="2400" dirty="0" err="1"/>
              <a:t>сцяг</a:t>
            </a:r>
            <a:r>
              <a:rPr lang="ru-RU" sz="2400" dirty="0"/>
              <a:t>, </a:t>
            </a:r>
            <a:r>
              <a:rPr lang="ru-RU" sz="2400" dirty="0" err="1"/>
              <a:t>Дзяржаўны</a:t>
            </a:r>
            <a:r>
              <a:rPr lang="ru-RU" sz="2400" dirty="0"/>
              <a:t> </a:t>
            </a:r>
            <a:r>
              <a:rPr lang="ru-RU" sz="2400" dirty="0" smtClean="0"/>
              <a:t>герб і </a:t>
            </a:r>
            <a:r>
              <a:rPr lang="ru-RU" sz="2400" dirty="0" err="1" smtClean="0"/>
              <a:t>Дзяржаўны</a:t>
            </a:r>
            <a:r>
              <a:rPr lang="ru-RU" sz="2400" dirty="0" smtClean="0"/>
              <a:t> </a:t>
            </a:r>
            <a:r>
              <a:rPr lang="ru-RU" sz="2400" dirty="0" err="1" smtClean="0"/>
              <a:t>гімн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 eaLnBrk="1" hangingPunct="1">
              <a:spcBef>
                <a:spcPct val="20000"/>
              </a:spcBef>
            </a:pPr>
            <a:r>
              <a:rPr lang="ru-RU" sz="2400" b="1" dirty="0" err="1" smtClean="0"/>
              <a:t>Сталіца</a:t>
            </a:r>
            <a:r>
              <a:rPr lang="ru-RU" sz="2400" b="1" dirty="0" smtClean="0"/>
              <a:t> </a:t>
            </a:r>
            <a:r>
              <a:rPr lang="ru-RU" sz="2400" dirty="0" err="1" smtClean="0"/>
              <a:t>Рэспублікі</a:t>
            </a:r>
            <a:r>
              <a:rPr lang="ru-RU" sz="2400" dirty="0" smtClean="0"/>
              <a:t> Беларусь – </a:t>
            </a:r>
            <a:r>
              <a:rPr lang="ru-RU" sz="2400" dirty="0" err="1" smtClean="0"/>
              <a:t>горад</a:t>
            </a:r>
            <a:r>
              <a:rPr lang="ru-RU" sz="2400" dirty="0" smtClean="0"/>
              <a:t> </a:t>
            </a:r>
            <a:r>
              <a:rPr lang="ru-RU" sz="2400" dirty="0" err="1"/>
              <a:t>Мінск</a:t>
            </a:r>
            <a:r>
              <a:rPr lang="ru-RU" sz="2400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68042" y="189034"/>
            <a:ext cx="69133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all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Асноўны закон </a:t>
            </a:r>
            <a:r>
              <a:rPr lang="be-BY" sz="3200" b="1" cap="all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дзяржавы</a:t>
            </a:r>
            <a:endParaRPr lang="ru-RU" sz="3200" b="1" cap="all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1" y="88382"/>
            <a:ext cx="1104856" cy="1090318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69" y="4689722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43720" y="1272086"/>
            <a:ext cx="87700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400" b="1" dirty="0"/>
              <a:t>У </a:t>
            </a:r>
            <a:r>
              <a:rPr lang="ru-RU" sz="2400" b="1" dirty="0" err="1"/>
              <a:t>артыкуле</a:t>
            </a:r>
            <a:r>
              <a:rPr lang="ru-RU" sz="2400" b="1" dirty="0"/>
              <a:t> 1 </a:t>
            </a:r>
            <a:r>
              <a:rPr lang="ru-RU" sz="2400" b="1" dirty="0" err="1"/>
              <a:t>Канстытуцыі</a:t>
            </a:r>
            <a:r>
              <a:rPr lang="ru-RU" sz="2400" b="1" dirty="0"/>
              <a:t> </a:t>
            </a:r>
            <a:r>
              <a:rPr lang="ru-RU" sz="2400" b="1" dirty="0" err="1"/>
              <a:t>ўказваецца</a:t>
            </a:r>
            <a:r>
              <a:rPr lang="ru-RU" sz="2400" b="1" dirty="0"/>
              <a:t>, што наша </a:t>
            </a:r>
            <a:r>
              <a:rPr lang="ru-RU" sz="2400" b="1" dirty="0" err="1" smtClean="0"/>
              <a:t>краіна</a:t>
            </a:r>
            <a:r>
              <a:rPr lang="ru-RU" sz="2400" b="1" dirty="0" smtClean="0"/>
              <a:t> – </a:t>
            </a:r>
            <a:r>
              <a:rPr lang="ru-RU" sz="2400" b="1" i="1" dirty="0" err="1" smtClean="0"/>
              <a:t>унітарная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дэмакратычная</a:t>
            </a:r>
            <a:r>
              <a:rPr lang="ru-RU" sz="2400" b="1" i="1" dirty="0"/>
              <a:t> </a:t>
            </a:r>
            <a:r>
              <a:rPr lang="ru-RU" sz="2400" b="1" i="1" dirty="0" err="1"/>
              <a:t>сацыяльная</a:t>
            </a:r>
            <a:r>
              <a:rPr lang="ru-RU" sz="2400" b="1" i="1" dirty="0"/>
              <a:t> </a:t>
            </a:r>
            <a:r>
              <a:rPr lang="ru-RU" sz="2400" b="1" i="1" dirty="0" err="1"/>
              <a:t>прававая</a:t>
            </a:r>
            <a:r>
              <a:rPr lang="ru-RU" sz="2400" b="1" i="1" dirty="0"/>
              <a:t> </a:t>
            </a:r>
            <a:r>
              <a:rPr lang="ru-RU" sz="2400" b="1" i="1" dirty="0" err="1"/>
              <a:t>дзяржава</a:t>
            </a:r>
            <a:r>
              <a:rPr lang="ru-RU" sz="2400" b="1" i="1" dirty="0"/>
              <a:t>. </a:t>
            </a:r>
            <a:r>
              <a:rPr lang="ru-RU" sz="2400" b="1" dirty="0" err="1" smtClean="0"/>
              <a:t>Растлумачце</a:t>
            </a:r>
            <a:r>
              <a:rPr lang="ru-RU" sz="2400" b="1" dirty="0" smtClean="0"/>
              <a:t>, </a:t>
            </a:r>
            <a:r>
              <a:rPr lang="ru-RU" sz="2400" b="1" dirty="0"/>
              <a:t>як гэта </a:t>
            </a:r>
            <a:r>
              <a:rPr lang="ru-RU" sz="2400" b="1" dirty="0" err="1"/>
              <a:t>характарызуе</a:t>
            </a:r>
            <a:r>
              <a:rPr lang="ru-RU" sz="2400" b="1" dirty="0"/>
              <a:t> нашу </a:t>
            </a:r>
            <a:r>
              <a:rPr lang="ru-RU" sz="2400" b="1" dirty="0" err="1"/>
              <a:t>краіну</a:t>
            </a:r>
            <a:r>
              <a:rPr lang="ru-RU" sz="2400" b="1" dirty="0"/>
              <a:t>.</a:t>
            </a:r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9463" y="6012062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111278" y="308996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0" y="5762170"/>
            <a:ext cx="1571270" cy="992057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14990" y="3800829"/>
            <a:ext cx="6916497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b="1" i="1" dirty="0" err="1"/>
              <a:t>у</a:t>
            </a:r>
            <a:r>
              <a:rPr lang="ru-RU" b="1" i="1" dirty="0" err="1" smtClean="0"/>
              <a:t>нітарная</a:t>
            </a:r>
            <a:r>
              <a:rPr lang="ru-RU" i="1" dirty="0" smtClean="0"/>
              <a:t> </a:t>
            </a:r>
            <a:r>
              <a:rPr lang="ru-RU" i="1" dirty="0"/>
              <a:t>-</a:t>
            </a:r>
            <a:r>
              <a:rPr lang="ru-RU" dirty="0"/>
              <a:t> на </a:t>
            </a:r>
            <a:r>
              <a:rPr lang="ru-RU" dirty="0" err="1"/>
              <a:t>ўсёй</a:t>
            </a:r>
            <a:r>
              <a:rPr lang="ru-RU" dirty="0"/>
              <a:t> </a:t>
            </a:r>
            <a:r>
              <a:rPr lang="ru-RU" dirty="0" err="1"/>
              <a:t>яе</a:t>
            </a:r>
            <a:r>
              <a:rPr lang="ru-RU" dirty="0"/>
              <a:t> </a:t>
            </a:r>
            <a:r>
              <a:rPr lang="ru-RU" dirty="0" err="1"/>
              <a:t>тэрыторыі</a:t>
            </a:r>
            <a:r>
              <a:rPr lang="ru-RU" dirty="0"/>
              <a:t> </a:t>
            </a:r>
            <a:r>
              <a:rPr lang="ru-RU" dirty="0" err="1"/>
              <a:t>дзейнічае</a:t>
            </a:r>
            <a:r>
              <a:rPr lang="ru-RU" dirty="0"/>
              <a:t> </a:t>
            </a:r>
            <a:r>
              <a:rPr lang="ru-RU" dirty="0" err="1"/>
              <a:t>адзіная</a:t>
            </a:r>
            <a:r>
              <a:rPr lang="ru-RU" dirty="0"/>
              <a:t> </a:t>
            </a:r>
            <a:r>
              <a:rPr lang="ru-RU" dirty="0" err="1"/>
              <a:t>сістэма</a:t>
            </a:r>
            <a:r>
              <a:rPr lang="ru-RU" dirty="0"/>
              <a:t> </a:t>
            </a:r>
            <a:r>
              <a:rPr lang="ru-RU" dirty="0" err="1"/>
              <a:t>прававых</a:t>
            </a:r>
            <a:r>
              <a:rPr lang="ru-RU" dirty="0"/>
              <a:t> </a:t>
            </a:r>
            <a:r>
              <a:rPr lang="ru-RU" dirty="0" err="1" smtClean="0"/>
              <a:t>нормаў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дэмакратычная</a:t>
            </a:r>
            <a:r>
              <a:rPr lang="ru-RU" i="1" dirty="0" smtClean="0"/>
              <a:t> </a:t>
            </a:r>
            <a:r>
              <a:rPr lang="ru-RU" i="1" dirty="0"/>
              <a:t>- </a:t>
            </a:r>
            <a:r>
              <a:rPr lang="ru-RU" dirty="0" err="1"/>
              <a:t>грамадзяне</a:t>
            </a:r>
            <a:r>
              <a:rPr lang="ru-RU" dirty="0"/>
              <a:t> </a:t>
            </a:r>
            <a:r>
              <a:rPr lang="ru-RU" dirty="0" err="1"/>
              <a:t>ўдзельнічаюць</a:t>
            </a:r>
            <a:r>
              <a:rPr lang="ru-RU" dirty="0"/>
              <a:t> у </a:t>
            </a:r>
            <a:r>
              <a:rPr lang="ru-RU" dirty="0" err="1"/>
              <a:t>яе</a:t>
            </a:r>
            <a:r>
              <a:rPr lang="ru-RU" dirty="0"/>
              <a:t> </a:t>
            </a:r>
            <a:r>
              <a:rPr lang="ru-RU" dirty="0" err="1"/>
              <a:t>кіраванні</a:t>
            </a:r>
            <a:r>
              <a:rPr lang="ru-RU" dirty="0"/>
              <a:t>, </a:t>
            </a:r>
            <a:r>
              <a:rPr lang="ru-RU" dirty="0" err="1"/>
              <a:t>стварэнні</a:t>
            </a:r>
            <a:r>
              <a:rPr lang="ru-RU" dirty="0"/>
              <a:t> нормаў і </a:t>
            </a:r>
            <a:r>
              <a:rPr lang="ru-RU" dirty="0" err="1"/>
              <a:t>правілаў</a:t>
            </a:r>
            <a:r>
              <a:rPr lang="ru-RU" dirty="0"/>
              <a:t> </a:t>
            </a:r>
            <a:r>
              <a:rPr lang="ru-RU" dirty="0" err="1"/>
              <a:t>дзяржаўнага</a:t>
            </a:r>
            <a:r>
              <a:rPr lang="ru-RU" dirty="0"/>
              <a:t> </a:t>
            </a:r>
            <a:r>
              <a:rPr lang="ru-RU" dirty="0" err="1"/>
              <a:t>жыцця</a:t>
            </a:r>
            <a:r>
              <a:rPr lang="ru-RU" dirty="0"/>
              <a:t>, </a:t>
            </a:r>
            <a:r>
              <a:rPr lang="ru-RU" dirty="0" err="1"/>
              <a:t>фарміраванні</a:t>
            </a:r>
            <a:r>
              <a:rPr lang="ru-RU" dirty="0"/>
              <a:t> </a:t>
            </a:r>
            <a:r>
              <a:rPr lang="ru-RU" dirty="0" err="1"/>
              <a:t>органаў</a:t>
            </a:r>
            <a:r>
              <a:rPr lang="ru-RU" dirty="0"/>
              <a:t> </a:t>
            </a:r>
            <a:r>
              <a:rPr lang="ru-RU" dirty="0" err="1" smtClean="0"/>
              <a:t>улады</a:t>
            </a:r>
            <a:r>
              <a:rPr lang="ru-RU" dirty="0" smtClean="0"/>
              <a:t>;</a:t>
            </a:r>
          </a:p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сацыяльная</a:t>
            </a:r>
            <a:r>
              <a:rPr lang="ru-RU" i="1" dirty="0" smtClean="0"/>
              <a:t> </a:t>
            </a:r>
            <a:r>
              <a:rPr lang="ru-RU" i="1" dirty="0"/>
              <a:t>- </a:t>
            </a:r>
            <a:r>
              <a:rPr lang="ru-RU" dirty="0" err="1"/>
              <a:t>імкненне</a:t>
            </a:r>
            <a:r>
              <a:rPr lang="ru-RU" dirty="0"/>
              <a:t> </a:t>
            </a:r>
            <a:r>
              <a:rPr lang="ru-RU" dirty="0" err="1"/>
              <a:t>забяспечыць</a:t>
            </a:r>
            <a:r>
              <a:rPr lang="ru-RU" dirty="0"/>
              <a:t> </a:t>
            </a:r>
            <a:r>
              <a:rPr lang="ru-RU" dirty="0" err="1"/>
              <a:t>годныя</a:t>
            </a:r>
            <a:r>
              <a:rPr lang="ru-RU" dirty="0"/>
              <a:t> </a:t>
            </a:r>
            <a:r>
              <a:rPr lang="ru-RU" dirty="0" err="1"/>
              <a:t>ўмовы</a:t>
            </a:r>
            <a:r>
              <a:rPr lang="ru-RU" dirty="0"/>
              <a:t> </a:t>
            </a:r>
            <a:r>
              <a:rPr lang="ru-RU" dirty="0" err="1"/>
              <a:t>жыцця</a:t>
            </a:r>
            <a:r>
              <a:rPr lang="ru-RU" dirty="0"/>
              <a:t> для </a:t>
            </a:r>
            <a:r>
              <a:rPr lang="ru-RU" dirty="0" err="1"/>
              <a:t>ўсіх</a:t>
            </a:r>
            <a:r>
              <a:rPr lang="ru-RU" dirty="0"/>
              <a:t> </a:t>
            </a:r>
            <a:r>
              <a:rPr lang="ru-RU" dirty="0" err="1" smtClean="0"/>
              <a:t>грамадзян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b="1" i="1" dirty="0" err="1" smtClean="0"/>
              <a:t>прававая</a:t>
            </a:r>
            <a:r>
              <a:rPr lang="ru-RU" b="1" i="1" dirty="0" smtClean="0"/>
              <a:t> </a:t>
            </a:r>
            <a:r>
              <a:rPr lang="ru-RU" i="1" dirty="0"/>
              <a:t>- </a:t>
            </a:r>
            <a:r>
              <a:rPr lang="ru-RU" dirty="0" err="1"/>
              <a:t>прызнаюцца</a:t>
            </a:r>
            <a:r>
              <a:rPr lang="ru-RU" dirty="0"/>
              <a:t> і </a:t>
            </a:r>
            <a:r>
              <a:rPr lang="ru-RU" dirty="0" err="1"/>
              <a:t>гарантуюцца</a:t>
            </a:r>
            <a:r>
              <a:rPr lang="ru-RU" dirty="0"/>
              <a:t> правы і </a:t>
            </a:r>
            <a:r>
              <a:rPr lang="ru-RU" dirty="0" err="1"/>
              <a:t>свабоды</a:t>
            </a:r>
            <a:r>
              <a:rPr lang="ru-RU" dirty="0"/>
              <a:t> чалавека, </a:t>
            </a:r>
            <a:r>
              <a:rPr lang="ru-RU" dirty="0" err="1"/>
              <a:t>забяспечваецца</a:t>
            </a:r>
            <a:r>
              <a:rPr lang="ru-RU" dirty="0"/>
              <a:t> </a:t>
            </a:r>
            <a:r>
              <a:rPr lang="ru-RU" dirty="0" err="1"/>
              <a:t>роўнасць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перад</a:t>
            </a:r>
            <a:r>
              <a:rPr lang="ru-RU" dirty="0"/>
              <a:t> </a:t>
            </a:r>
            <a:r>
              <a:rPr lang="ru-RU" dirty="0" smtClean="0"/>
              <a:t>законам.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1252" y="194868"/>
            <a:ext cx="55916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all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Асноўны закон </a:t>
            </a:r>
            <a:r>
              <a:rPr lang="be-BY" sz="3200" b="1" cap="all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дзяржавы</a:t>
            </a:r>
            <a:endParaRPr lang="ru-RU" sz="3200" b="1" cap="all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5" name="Picture 2" descr="http://saleischool.by/wp-content/uploads/2021/03/konstituciya_zakon_sistema_20180315_voj_tutby_phsl_img_img_9274-e161581071389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4973" r="6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6873" r="34620"/>
          <a:stretch/>
        </p:blipFill>
        <p:spPr bwMode="auto">
          <a:xfrm>
            <a:off x="7462013" y="2447748"/>
            <a:ext cx="1012255" cy="13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40" y="88381"/>
            <a:ext cx="1111679" cy="1097052"/>
          </a:xfrm>
          <a:prstGeom prst="rect">
            <a:avLst/>
          </a:prstGeom>
        </p:spPr>
      </p:pic>
      <p:pic>
        <p:nvPicPr>
          <p:cNvPr id="16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135" y="4591009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10071" y="1078437"/>
            <a:ext cx="886714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b="1" u="sng" dirty="0" err="1" smtClean="0"/>
              <a:t>Знайдзіце</a:t>
            </a:r>
            <a:r>
              <a:rPr lang="ru-RU" b="1" u="sng" dirty="0" smtClean="0"/>
              <a:t> памылкі і </a:t>
            </a:r>
            <a:r>
              <a:rPr lang="ru-RU" b="1" u="sng" dirty="0" err="1"/>
              <a:t>выпраўце</a:t>
            </a:r>
            <a:r>
              <a:rPr lang="ru-RU" b="1" u="sng" dirty="0"/>
              <a:t> </a:t>
            </a:r>
            <a:r>
              <a:rPr lang="ru-RU" b="1" u="sng" dirty="0" smtClean="0"/>
              <a:t>іх.</a:t>
            </a:r>
          </a:p>
          <a:p>
            <a:pPr algn="just" eaLnBrk="1" hangingPunct="1"/>
            <a:r>
              <a:rPr lang="ru-RU" b="1" dirty="0" smtClean="0"/>
              <a:t>        </a:t>
            </a:r>
            <a:r>
              <a:rPr lang="ru-RU" b="1" dirty="0" err="1" smtClean="0"/>
              <a:t>Першай</a:t>
            </a:r>
            <a:r>
              <a:rPr lang="ru-RU" b="1" dirty="0" smtClean="0"/>
              <a:t> </a:t>
            </a:r>
            <a:r>
              <a:rPr lang="ru-RU" b="1" dirty="0" err="1"/>
              <a:t>канстытуцыяй</a:t>
            </a:r>
            <a:r>
              <a:rPr lang="ru-RU" b="1" dirty="0"/>
              <a:t> у </a:t>
            </a:r>
            <a:r>
              <a:rPr lang="ru-RU" b="1" dirty="0" err="1"/>
              <a:t>сучасным</a:t>
            </a:r>
            <a:r>
              <a:rPr lang="ru-RU" b="1" dirty="0"/>
              <a:t> </a:t>
            </a:r>
            <a:r>
              <a:rPr lang="ru-RU" b="1" dirty="0" err="1"/>
              <a:t>сэнсе</a:t>
            </a:r>
            <a:r>
              <a:rPr lang="ru-RU" b="1" dirty="0"/>
              <a:t> </a:t>
            </a:r>
            <a:r>
              <a:rPr lang="ru-RU" b="1" dirty="0" err="1"/>
              <a:t>гэтага</a:t>
            </a:r>
            <a:r>
              <a:rPr lang="ru-RU" b="1" dirty="0"/>
              <a:t> </a:t>
            </a:r>
            <a:r>
              <a:rPr lang="ru-RU" b="1" dirty="0" err="1" smtClean="0"/>
              <a:t>паняцця</a:t>
            </a:r>
            <a:r>
              <a:rPr lang="ru-RU" b="1" dirty="0" smtClean="0"/>
              <a:t> </a:t>
            </a:r>
            <a:r>
              <a:rPr lang="ru-RU" b="1" dirty="0" err="1" smtClean="0"/>
              <a:t>лічыцца</a:t>
            </a:r>
            <a:r>
              <a:rPr lang="ru-RU" b="1" dirty="0" smtClean="0"/>
              <a:t> </a:t>
            </a:r>
            <a:r>
              <a:rPr lang="ru-RU" b="1" dirty="0" err="1"/>
              <a:t>прынятая</a:t>
            </a:r>
            <a:r>
              <a:rPr lang="ru-RU" b="1" dirty="0"/>
              <a:t> ў 1787 г. </a:t>
            </a:r>
            <a:r>
              <a:rPr lang="ru-RU" b="1" dirty="0" err="1"/>
              <a:t>Канстытуцыя</a:t>
            </a:r>
            <a:r>
              <a:rPr lang="ru-RU" b="1" dirty="0"/>
              <a:t> </a:t>
            </a:r>
            <a:r>
              <a:rPr lang="ru-RU" b="1" dirty="0" err="1" smtClean="0"/>
              <a:t>Францыі</a:t>
            </a:r>
            <a:r>
              <a:rPr lang="ru-RU" b="1" dirty="0" smtClean="0"/>
              <a:t>, </a:t>
            </a:r>
            <a:r>
              <a:rPr lang="ru-RU" b="1" dirty="0"/>
              <a:t>якая з </a:t>
            </a:r>
            <a:r>
              <a:rPr lang="ru-RU" b="1" dirty="0" err="1"/>
              <a:t>папраўкамі</a:t>
            </a:r>
            <a:r>
              <a:rPr lang="ru-RU" b="1" dirty="0"/>
              <a:t> </a:t>
            </a:r>
            <a:r>
              <a:rPr lang="ru-RU" b="1" dirty="0" err="1"/>
              <a:t>дзейнічае</a:t>
            </a:r>
            <a:r>
              <a:rPr lang="ru-RU" b="1" dirty="0"/>
              <a:t> і </a:t>
            </a:r>
            <a:r>
              <a:rPr lang="ru-RU" b="1" dirty="0" err="1"/>
              <a:t>сёння</a:t>
            </a:r>
            <a:r>
              <a:rPr lang="ru-RU" b="1" dirty="0"/>
              <a:t>. Другой у </a:t>
            </a:r>
            <a:r>
              <a:rPr lang="ru-RU" b="1" dirty="0" err="1"/>
              <a:t>свеце</a:t>
            </a:r>
            <a:r>
              <a:rPr lang="ru-RU" b="1" dirty="0"/>
              <a:t> і </a:t>
            </a:r>
            <a:r>
              <a:rPr lang="ru-RU" b="1" dirty="0" err="1"/>
              <a:t>першай</a:t>
            </a:r>
            <a:r>
              <a:rPr lang="ru-RU" b="1" dirty="0"/>
              <a:t> у </a:t>
            </a:r>
            <a:r>
              <a:rPr lang="ru-RU" b="1" dirty="0" err="1"/>
              <a:t>Еўропе</a:t>
            </a:r>
            <a:r>
              <a:rPr lang="ru-RU" b="1" dirty="0"/>
              <a:t> стала </a:t>
            </a:r>
            <a:r>
              <a:rPr lang="ru-RU" b="1" dirty="0" err="1"/>
              <a:t>Канстытуцыя</a:t>
            </a:r>
            <a:r>
              <a:rPr lang="ru-RU" b="1" dirty="0"/>
              <a:t> </a:t>
            </a:r>
            <a:r>
              <a:rPr lang="ru-RU" b="1" dirty="0" err="1" smtClean="0"/>
              <a:t>Манголіі</a:t>
            </a:r>
            <a:r>
              <a:rPr lang="ru-RU" b="1" dirty="0" smtClean="0"/>
              <a:t>, </a:t>
            </a:r>
            <a:r>
              <a:rPr lang="ru-RU" b="1" dirty="0" err="1"/>
              <a:t>прынятая</a:t>
            </a:r>
            <a:r>
              <a:rPr lang="ru-RU" b="1" dirty="0"/>
              <a:t> 3 мая 1791 г., </a:t>
            </a:r>
            <a:r>
              <a:rPr lang="ru-RU" b="1" dirty="0" smtClean="0"/>
              <a:t>якая </a:t>
            </a:r>
            <a:r>
              <a:rPr lang="ru-RU" b="1" dirty="0" err="1" smtClean="0"/>
              <a:t>дзейнічала</a:t>
            </a:r>
            <a:r>
              <a:rPr lang="ru-RU" b="1" dirty="0" smtClean="0"/>
              <a:t> </a:t>
            </a:r>
            <a:r>
              <a:rPr lang="ru-RU" b="1" dirty="0" err="1"/>
              <a:t>чатыры</a:t>
            </a:r>
            <a:r>
              <a:rPr lang="ru-RU" b="1" dirty="0"/>
              <a:t> гады.</a:t>
            </a:r>
          </a:p>
          <a:p>
            <a:pPr algn="just" eaLnBrk="1" hangingPunct="1"/>
            <a:r>
              <a:rPr lang="ru-RU" b="1" dirty="0" smtClean="0"/>
              <a:t>         У </a:t>
            </a:r>
            <a:r>
              <a:rPr lang="ru-RU" b="1" dirty="0"/>
              <a:t>ХХ ст. у </a:t>
            </a:r>
            <a:r>
              <a:rPr lang="ru-RU" b="1" dirty="0" err="1"/>
              <a:t>Беларусі</a:t>
            </a:r>
            <a:r>
              <a:rPr lang="ru-RU" b="1" dirty="0"/>
              <a:t> было </a:t>
            </a:r>
            <a:r>
              <a:rPr lang="ru-RU" b="1" dirty="0" err="1"/>
              <a:t>прынята</a:t>
            </a:r>
            <a:r>
              <a:rPr lang="ru-RU" b="1" dirty="0"/>
              <a:t> </a:t>
            </a:r>
            <a:r>
              <a:rPr lang="ru-RU" b="1" dirty="0" smtClean="0"/>
              <a:t>7 </a:t>
            </a:r>
            <a:r>
              <a:rPr lang="ru-RU" b="1" dirty="0" err="1"/>
              <a:t>канстытуцый</a:t>
            </a:r>
            <a:r>
              <a:rPr lang="ru-RU" b="1" dirty="0"/>
              <a:t>: 1919</a:t>
            </a:r>
            <a:r>
              <a:rPr lang="ru-RU" b="1" dirty="0" smtClean="0"/>
              <a:t>, 1927</a:t>
            </a:r>
            <a:r>
              <a:rPr lang="ru-RU" b="1" dirty="0"/>
              <a:t>, 1937, 1978 гг. (</a:t>
            </a:r>
            <a:r>
              <a:rPr lang="ru-RU" b="1" dirty="0" err="1"/>
              <a:t>Канстытуцыі</a:t>
            </a:r>
            <a:r>
              <a:rPr lang="ru-RU" b="1" dirty="0"/>
              <a:t> БССР) і </a:t>
            </a:r>
            <a:r>
              <a:rPr lang="ru-RU" b="1" dirty="0" smtClean="0"/>
              <a:t>2023 г</a:t>
            </a:r>
            <a:r>
              <a:rPr lang="ru-RU" b="1" dirty="0"/>
              <a:t>. — </a:t>
            </a:r>
            <a:r>
              <a:rPr lang="ru-RU" b="1" dirty="0" err="1"/>
              <a:t>Канстытуцыя</a:t>
            </a:r>
            <a:r>
              <a:rPr lang="ru-RU" b="1" dirty="0"/>
              <a:t> Рэспублікі Беларусь.</a:t>
            </a:r>
            <a:endParaRPr lang="ru-RU" b="1" dirty="0" smtClean="0"/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967262" y="308996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" y="5628145"/>
            <a:ext cx="1649129" cy="1041215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78480" y="3862437"/>
            <a:ext cx="7186008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dirty="0" err="1" smtClean="0"/>
              <a:t>Першай</a:t>
            </a:r>
            <a:r>
              <a:rPr lang="ru-RU" dirty="0" smtClean="0"/>
              <a:t> </a:t>
            </a:r>
            <a:r>
              <a:rPr lang="ru-RU" dirty="0" err="1"/>
              <a:t>К</a:t>
            </a:r>
            <a:r>
              <a:rPr lang="ru-RU" dirty="0" err="1" smtClean="0"/>
              <a:t>анстытуцыяй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сучасным</a:t>
            </a:r>
            <a:r>
              <a:rPr lang="ru-RU" dirty="0"/>
              <a:t> </a:t>
            </a:r>
            <a:r>
              <a:rPr lang="ru-RU" dirty="0" err="1"/>
              <a:t>сэнсе</a:t>
            </a:r>
            <a:r>
              <a:rPr lang="ru-RU" dirty="0"/>
              <a:t> </a:t>
            </a:r>
            <a:r>
              <a:rPr lang="ru-RU" dirty="0" err="1"/>
              <a:t>гэтага</a:t>
            </a:r>
            <a:r>
              <a:rPr lang="ru-RU" dirty="0"/>
              <a:t> </a:t>
            </a:r>
            <a:r>
              <a:rPr lang="ru-RU" dirty="0" err="1" smtClean="0"/>
              <a:t>паняцця</a:t>
            </a:r>
            <a:r>
              <a:rPr lang="ru-RU" dirty="0" smtClean="0"/>
              <a:t> </a:t>
            </a:r>
            <a:r>
              <a:rPr lang="ru-RU" dirty="0" err="1" smtClean="0"/>
              <a:t>лічыцца</a:t>
            </a:r>
            <a:r>
              <a:rPr lang="ru-RU" dirty="0" smtClean="0"/>
              <a:t> </a:t>
            </a:r>
            <a:r>
              <a:rPr lang="ru-RU" dirty="0" err="1"/>
              <a:t>прынятая</a:t>
            </a:r>
            <a:r>
              <a:rPr lang="ru-RU" dirty="0"/>
              <a:t> ў 1787 г. </a:t>
            </a:r>
            <a:r>
              <a:rPr lang="ru-RU" dirty="0" err="1"/>
              <a:t>Канстытуцыя</a:t>
            </a:r>
            <a:r>
              <a:rPr lang="ru-RU" dirty="0"/>
              <a:t> </a:t>
            </a:r>
            <a:r>
              <a:rPr lang="ru-RU" b="1" dirty="0" smtClean="0"/>
              <a:t>ЗША</a:t>
            </a:r>
            <a:r>
              <a:rPr lang="ru-RU" dirty="0" smtClean="0"/>
              <a:t>, </a:t>
            </a:r>
            <a:r>
              <a:rPr lang="ru-RU" dirty="0"/>
              <a:t>якая з </a:t>
            </a:r>
            <a:r>
              <a:rPr lang="ru-RU" dirty="0" err="1"/>
              <a:t>папраўкамі</a:t>
            </a:r>
            <a:r>
              <a:rPr lang="ru-RU" dirty="0"/>
              <a:t> </a:t>
            </a:r>
            <a:r>
              <a:rPr lang="ru-RU" dirty="0" err="1"/>
              <a:t>дзейнічае</a:t>
            </a:r>
            <a:r>
              <a:rPr lang="ru-RU" dirty="0"/>
              <a:t> і </a:t>
            </a:r>
            <a:r>
              <a:rPr lang="ru-RU" dirty="0" err="1"/>
              <a:t>сёння</a:t>
            </a:r>
            <a:r>
              <a:rPr lang="ru-RU" dirty="0"/>
              <a:t>. Другой у </a:t>
            </a:r>
            <a:r>
              <a:rPr lang="ru-RU" dirty="0" err="1"/>
              <a:t>свеце</a:t>
            </a:r>
            <a:r>
              <a:rPr lang="ru-RU" dirty="0"/>
              <a:t> і </a:t>
            </a:r>
            <a:r>
              <a:rPr lang="ru-RU" dirty="0" err="1"/>
              <a:t>першай</a:t>
            </a:r>
            <a:r>
              <a:rPr lang="ru-RU" dirty="0"/>
              <a:t> у </a:t>
            </a:r>
            <a:r>
              <a:rPr lang="ru-RU" dirty="0" err="1"/>
              <a:t>Еўропе</a:t>
            </a:r>
            <a:r>
              <a:rPr lang="ru-RU" dirty="0"/>
              <a:t> стала </a:t>
            </a:r>
            <a:r>
              <a:rPr lang="ru-RU" dirty="0" err="1"/>
              <a:t>Канстытуцыя</a:t>
            </a:r>
            <a:r>
              <a:rPr lang="ru-RU" dirty="0"/>
              <a:t> </a:t>
            </a:r>
            <a:r>
              <a:rPr lang="ru-RU" b="1" dirty="0" err="1" smtClean="0"/>
              <a:t>Рэчы</a:t>
            </a:r>
            <a:r>
              <a:rPr lang="ru-RU" b="1" dirty="0" smtClean="0"/>
              <a:t> </a:t>
            </a:r>
            <a:r>
              <a:rPr lang="ru-RU" b="1" dirty="0" err="1"/>
              <a:t>П</a:t>
            </a:r>
            <a:r>
              <a:rPr lang="ru-RU" b="1" dirty="0" err="1" smtClean="0"/>
              <a:t>аспалітай</a:t>
            </a:r>
            <a:r>
              <a:rPr lang="ru-RU" dirty="0" smtClean="0"/>
              <a:t>, </a:t>
            </a:r>
            <a:r>
              <a:rPr lang="ru-RU" dirty="0" err="1"/>
              <a:t>прынятая</a:t>
            </a:r>
            <a:r>
              <a:rPr lang="ru-RU" dirty="0"/>
              <a:t> 3 мая 1791 г., </a:t>
            </a:r>
            <a:r>
              <a:rPr lang="ru-RU" dirty="0" smtClean="0"/>
              <a:t>якая </a:t>
            </a:r>
            <a:r>
              <a:rPr lang="ru-RU" dirty="0" err="1" smtClean="0"/>
              <a:t>дзейнічала</a:t>
            </a:r>
            <a:r>
              <a:rPr lang="ru-RU" dirty="0" smtClean="0"/>
              <a:t> </a:t>
            </a:r>
            <a:r>
              <a:rPr lang="ru-RU" dirty="0" err="1"/>
              <a:t>чатыры</a:t>
            </a:r>
            <a:r>
              <a:rPr lang="ru-RU" dirty="0"/>
              <a:t> гады.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dirty="0"/>
              <a:t>У ХХ ст. у </a:t>
            </a:r>
            <a:r>
              <a:rPr lang="ru-RU" dirty="0" err="1"/>
              <a:t>Беларусі</a:t>
            </a:r>
            <a:r>
              <a:rPr lang="ru-RU" dirty="0"/>
              <a:t> было </a:t>
            </a:r>
            <a:r>
              <a:rPr lang="ru-RU" dirty="0" err="1"/>
              <a:t>прынята</a:t>
            </a:r>
            <a:r>
              <a:rPr lang="ru-RU" dirty="0"/>
              <a:t> </a:t>
            </a:r>
            <a:r>
              <a:rPr lang="ru-RU" b="1" dirty="0" smtClean="0"/>
              <a:t>5</a:t>
            </a:r>
            <a:r>
              <a:rPr lang="ru-RU" dirty="0" smtClean="0"/>
              <a:t> </a:t>
            </a:r>
            <a:r>
              <a:rPr lang="ru-RU" dirty="0" err="1"/>
              <a:t>канстытуцый</a:t>
            </a:r>
            <a:r>
              <a:rPr lang="ru-RU" dirty="0"/>
              <a:t>: </a:t>
            </a:r>
            <a:r>
              <a:rPr lang="ru-RU" dirty="0" smtClean="0"/>
              <a:t>1919, 1927</a:t>
            </a:r>
            <a:r>
              <a:rPr lang="ru-RU" dirty="0"/>
              <a:t>, 1937, 1978 гг. (</a:t>
            </a:r>
            <a:r>
              <a:rPr lang="ru-RU" dirty="0" err="1"/>
              <a:t>Канстытуцыі</a:t>
            </a:r>
            <a:r>
              <a:rPr lang="ru-RU" dirty="0"/>
              <a:t> БССР) і </a:t>
            </a:r>
            <a:r>
              <a:rPr lang="ru-RU" b="1" dirty="0" smtClean="0"/>
              <a:t>1994</a:t>
            </a:r>
            <a:r>
              <a:rPr lang="ru-RU" dirty="0" smtClean="0"/>
              <a:t> </a:t>
            </a:r>
            <a:r>
              <a:rPr lang="ru-RU" dirty="0"/>
              <a:t>г. — </a:t>
            </a:r>
            <a:r>
              <a:rPr lang="ru-RU" dirty="0" err="1"/>
              <a:t>Канстытуцыя</a:t>
            </a:r>
            <a:r>
              <a:rPr lang="ru-RU" dirty="0"/>
              <a:t> </a:t>
            </a:r>
            <a:r>
              <a:rPr lang="ru-RU" dirty="0" err="1"/>
              <a:t>Рэспублікі</a:t>
            </a:r>
            <a:r>
              <a:rPr lang="ru-RU" dirty="0"/>
              <a:t> </a:t>
            </a:r>
            <a:r>
              <a:rPr lang="ru-RU" dirty="0" smtClean="0"/>
              <a:t>Беларусь.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82152" y="79849"/>
            <a:ext cx="631171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all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Асноўны закон </a:t>
            </a:r>
            <a:r>
              <a:rPr lang="be-BY" sz="3200" b="1" cap="all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дзяржавы</a:t>
            </a:r>
            <a:endParaRPr lang="ru-RU" sz="3200" b="1" cap="all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1" y="88382"/>
            <a:ext cx="802252" cy="791696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508" y="4580499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0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97341" y="1475281"/>
            <a:ext cx="880892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000" b="1" dirty="0" smtClean="0"/>
              <a:t>Як </a:t>
            </a:r>
            <a:r>
              <a:rPr lang="ru-RU" sz="2000" b="1" dirty="0" err="1" smtClean="0"/>
              <a:t>называецца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вышэйшы</a:t>
            </a:r>
            <a:r>
              <a:rPr lang="ru-RU" sz="2000" b="1" dirty="0" smtClean="0"/>
              <a:t> </a:t>
            </a:r>
            <a:r>
              <a:rPr lang="ru-RU" sz="2000" b="1" dirty="0" err="1"/>
              <a:t>прадстаўнічы</a:t>
            </a:r>
            <a:r>
              <a:rPr lang="ru-RU" sz="2000" b="1" dirty="0"/>
              <a:t> орган </a:t>
            </a:r>
            <a:r>
              <a:rPr lang="ru-RU" sz="2000" b="1" dirty="0" err="1"/>
              <a:t>народаўладдзя</a:t>
            </a:r>
            <a:r>
              <a:rPr lang="ru-RU" sz="2000" b="1" dirty="0"/>
              <a:t> Рэспублікі Беларусь,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вызначае</a:t>
            </a:r>
            <a:r>
              <a:rPr lang="ru-RU" sz="2000" b="1" dirty="0"/>
              <a:t> </a:t>
            </a:r>
            <a:r>
              <a:rPr lang="ru-RU" sz="2000" b="1" dirty="0" err="1"/>
              <a:t>стратэгічныя</a:t>
            </a:r>
            <a:r>
              <a:rPr lang="ru-RU" sz="2000" b="1" dirty="0"/>
              <a:t> </a:t>
            </a:r>
            <a:r>
              <a:rPr lang="ru-RU" sz="2000" b="1" dirty="0" err="1"/>
              <a:t>напрамкі</a:t>
            </a:r>
            <a:r>
              <a:rPr lang="ru-RU" sz="2000" b="1" dirty="0"/>
              <a:t> </a:t>
            </a:r>
            <a:r>
              <a:rPr lang="ru-RU" sz="2000" b="1" dirty="0" err="1"/>
              <a:t>развіцця</a:t>
            </a:r>
            <a:r>
              <a:rPr lang="ru-RU" sz="2000" b="1" dirty="0"/>
              <a:t> грамадства і </a:t>
            </a:r>
            <a:r>
              <a:rPr lang="ru-RU" sz="2000" b="1" dirty="0" err="1"/>
              <a:t>дзяржавы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забяспечвае</a:t>
            </a:r>
            <a:r>
              <a:rPr lang="ru-RU" sz="2000" b="1" dirty="0"/>
              <a:t> </a:t>
            </a:r>
            <a:r>
              <a:rPr lang="ru-RU" sz="2000" b="1" dirty="0" err="1"/>
              <a:t>непахіснасць</a:t>
            </a:r>
            <a:r>
              <a:rPr lang="ru-RU" sz="2000" b="1" dirty="0"/>
              <a:t> </a:t>
            </a:r>
            <a:r>
              <a:rPr lang="ru-RU" sz="2000" b="1" dirty="0" err="1"/>
              <a:t>канстытуцыйнага</a:t>
            </a:r>
            <a:r>
              <a:rPr lang="ru-RU" sz="2000" b="1" dirty="0"/>
              <a:t> ладу, </a:t>
            </a:r>
            <a:r>
              <a:rPr lang="ru-RU" sz="2000" b="1" dirty="0" err="1"/>
              <a:t>пераемнасць</a:t>
            </a:r>
            <a:r>
              <a:rPr lang="ru-RU" sz="2000" b="1" dirty="0"/>
              <a:t> </a:t>
            </a:r>
            <a:r>
              <a:rPr lang="ru-RU" sz="2000" b="1" dirty="0" err="1"/>
              <a:t>пакаленняў</a:t>
            </a:r>
            <a:r>
              <a:rPr lang="ru-RU" sz="2000" b="1" dirty="0"/>
              <a:t> і </a:t>
            </a:r>
            <a:r>
              <a:rPr lang="ru-RU" sz="2000" b="1" dirty="0" err="1" smtClean="0"/>
              <a:t>грамадзянскую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згоду</a:t>
            </a:r>
            <a:r>
              <a:rPr lang="ru-RU" sz="2000" b="1" dirty="0"/>
              <a:t>?</a:t>
            </a:r>
            <a:endParaRPr lang="ru-RU" sz="2000" b="1" dirty="0" smtClean="0"/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967262" y="308996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400" b="1" cap="none" spc="0" dirty="0" smtClean="0">
                <a:ln w="11430"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7" y="5628145"/>
            <a:ext cx="1649129" cy="1041215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53733" y="4445631"/>
            <a:ext cx="4968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err="1" smtClean="0"/>
              <a:t>Усебеларускі</a:t>
            </a:r>
            <a:r>
              <a:rPr lang="ru-RU" sz="2800" dirty="0" smtClean="0"/>
              <a:t> народны </a:t>
            </a:r>
            <a:r>
              <a:rPr lang="ru-RU" sz="2800" dirty="0" smtClean="0"/>
              <a:t>сход.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82152" y="79849"/>
            <a:ext cx="631171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all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Асноўны закон </a:t>
            </a:r>
            <a:r>
              <a:rPr lang="be-BY" sz="3200" b="1" cap="all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дзяржавы</a:t>
            </a:r>
            <a:endParaRPr lang="ru-RU" sz="3200" b="1" cap="all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1" y="88382"/>
            <a:ext cx="802252" cy="791696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66" y="4474676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5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56028" y="1901529"/>
            <a:ext cx="84364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dirty="0" err="1" smtClean="0"/>
              <a:t>Чаму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Дзень</a:t>
            </a:r>
            <a:r>
              <a:rPr lang="ru-RU" sz="2800" b="1" dirty="0" smtClean="0"/>
              <a:t> </a:t>
            </a:r>
            <a:r>
              <a:rPr lang="ru-RU" sz="2800" b="1" dirty="0" err="1"/>
              <a:t>правоў</a:t>
            </a:r>
            <a:r>
              <a:rPr lang="ru-RU" sz="2800" b="1" dirty="0"/>
              <a:t> </a:t>
            </a:r>
            <a:r>
              <a:rPr lang="ru-RU" sz="2800" b="1" dirty="0" smtClean="0"/>
              <a:t>чалавека </a:t>
            </a:r>
            <a:r>
              <a:rPr lang="ru-RU" sz="2800" b="1" dirty="0" err="1" smtClean="0"/>
              <a:t>адзначаецца</a:t>
            </a:r>
            <a:r>
              <a:rPr lang="ru-RU" sz="2800" b="1" dirty="0" smtClean="0"/>
              <a:t> </a:t>
            </a:r>
            <a:r>
              <a:rPr lang="ru-RU" sz="2800" b="1" dirty="0"/>
              <a:t>10 </a:t>
            </a:r>
            <a:r>
              <a:rPr lang="ru-RU" sz="2800" b="1" dirty="0" err="1"/>
              <a:t>снежня</a:t>
            </a:r>
            <a:r>
              <a:rPr lang="ru-RU" sz="2800" b="1" dirty="0"/>
              <a:t>?</a:t>
            </a:r>
            <a:endParaRPr lang="ru-RU" sz="2800" b="1" dirty="0" smtClean="0"/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92489" y="82020"/>
            <a:ext cx="73274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Правы чалавека </a:t>
            </a:r>
            <a:r>
              <a:rPr lang="ru-RU" sz="3200" b="1" cap="all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 і грамадзяніна </a:t>
            </a:r>
            <a:r>
              <a:rPr lang="ru-RU" sz="3200" b="1" cap="all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ў </a:t>
            </a:r>
            <a:r>
              <a:rPr lang="ru-RU" sz="3200" b="1" cap="all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Рэспубліцы Беларусь</a:t>
            </a:r>
            <a:endParaRPr lang="ru-RU" sz="3200" b="1" cap="all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235908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1" y="5826308"/>
            <a:ext cx="1491299" cy="94156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69847" y="4509993"/>
            <a:ext cx="58291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400" i="1" dirty="0" smtClean="0"/>
              <a:t>У </a:t>
            </a:r>
            <a:r>
              <a:rPr lang="ru-RU" sz="2400" i="1" dirty="0" err="1" smtClean="0"/>
              <a:t>гэты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дзень</a:t>
            </a:r>
            <a:r>
              <a:rPr lang="ru-RU" sz="2400" i="1" dirty="0" smtClean="0"/>
              <a:t> у 1948 г. Генеральная </a:t>
            </a:r>
            <a:r>
              <a:rPr lang="ru-RU" sz="2400" i="1" dirty="0" err="1" smtClean="0"/>
              <a:t>Асамблея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Арганізацыі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Аб’яднаных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Нацый</a:t>
            </a:r>
            <a:r>
              <a:rPr lang="ru-RU" sz="2400" i="1" dirty="0" smtClean="0"/>
              <a:t> (ААН) </a:t>
            </a:r>
            <a:r>
              <a:rPr lang="ru-RU" sz="2400" i="1" dirty="0" err="1" smtClean="0"/>
              <a:t>прыняла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Усеагульную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дэкларацыю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правоў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чалавека</a:t>
            </a:r>
            <a:r>
              <a:rPr lang="ru-RU" sz="2400" i="1" dirty="0" smtClean="0"/>
              <a:t>.</a:t>
            </a:r>
            <a:endParaRPr lang="ru-RU" sz="2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3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028" y="4664823"/>
            <a:ext cx="1167830" cy="1260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622" y="2547860"/>
            <a:ext cx="1555789" cy="19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79512" y="1988840"/>
            <a:ext cx="8640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be-BY" sz="2800" b="1" dirty="0" smtClean="0"/>
              <a:t>Пяць правоў чалавека:</a:t>
            </a:r>
            <a:endParaRPr lang="ru-RU" sz="2800" b="1" dirty="0"/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695298" y="235908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6" y="5591341"/>
            <a:ext cx="1707421" cy="1078019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73496" y="3356992"/>
            <a:ext cx="70922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457200" indent="-457200" algn="just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/>
              <a:t>п</a:t>
            </a:r>
            <a:r>
              <a:rPr lang="ru-RU" sz="2400" dirty="0" smtClean="0"/>
              <a:t>рава </a:t>
            </a:r>
            <a:r>
              <a:rPr lang="ru-RU" sz="2400" dirty="0"/>
              <a:t>на </a:t>
            </a:r>
            <a:r>
              <a:rPr lang="ru-RU" sz="2400" dirty="0" err="1" smtClean="0"/>
              <a:t>жыццё</a:t>
            </a:r>
            <a:r>
              <a:rPr lang="ru-RU" sz="2400" dirty="0" smtClean="0"/>
              <a:t>;</a:t>
            </a:r>
          </a:p>
          <a:p>
            <a:pPr marL="457200" indent="-457200" algn="just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 smtClean="0"/>
              <a:t>права </a:t>
            </a:r>
            <a:r>
              <a:rPr lang="ru-RU" sz="2400" dirty="0"/>
              <a:t>на </a:t>
            </a:r>
            <a:r>
              <a:rPr lang="ru-RU" sz="2400" dirty="0" err="1" smtClean="0"/>
              <a:t>свабоду</a:t>
            </a:r>
            <a:r>
              <a:rPr lang="ru-RU" sz="2400" dirty="0" smtClean="0"/>
              <a:t>, </a:t>
            </a:r>
            <a:r>
              <a:rPr lang="ru-RU" sz="2400" dirty="0" err="1" smtClean="0"/>
              <a:t>недатыкальнасць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 err="1"/>
              <a:t>годнасць</a:t>
            </a:r>
            <a:r>
              <a:rPr lang="ru-RU" sz="2400" dirty="0"/>
              <a:t> </a:t>
            </a:r>
            <a:r>
              <a:rPr lang="ru-RU" sz="2400" dirty="0" err="1" smtClean="0"/>
              <a:t>асобы</a:t>
            </a:r>
            <a:r>
              <a:rPr lang="ru-RU" sz="2400" dirty="0" smtClean="0"/>
              <a:t>;</a:t>
            </a:r>
            <a:endParaRPr lang="ru-RU" sz="2400" dirty="0"/>
          </a:p>
          <a:p>
            <a:pPr marL="457200" indent="-457200" algn="just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 smtClean="0"/>
              <a:t>права </a:t>
            </a:r>
            <a:r>
              <a:rPr lang="ru-RU" sz="2400" dirty="0"/>
              <a:t>на тайну </a:t>
            </a:r>
            <a:r>
              <a:rPr lang="ru-RU" sz="2400" dirty="0" err="1"/>
              <a:t>асабістага</a:t>
            </a:r>
            <a:r>
              <a:rPr lang="ru-RU" sz="2400" dirty="0"/>
              <a:t> </a:t>
            </a:r>
            <a:r>
              <a:rPr lang="ru-RU" sz="2400" dirty="0" err="1" smtClean="0"/>
              <a:t>жыцця</a:t>
            </a:r>
            <a:r>
              <a:rPr lang="ru-RU" sz="2400" dirty="0" smtClean="0"/>
              <a:t>;</a:t>
            </a:r>
            <a:endParaRPr lang="ru-RU" sz="2400" dirty="0"/>
          </a:p>
          <a:p>
            <a:pPr marL="457200" indent="-457200" algn="just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 smtClean="0"/>
              <a:t>права </a:t>
            </a:r>
            <a:r>
              <a:rPr lang="ru-RU" sz="2400" dirty="0"/>
              <a:t>на </a:t>
            </a:r>
            <a:r>
              <a:rPr lang="ru-RU" sz="2400" dirty="0" err="1"/>
              <a:t>недатыкальнасць</a:t>
            </a:r>
            <a:r>
              <a:rPr lang="ru-RU" sz="2400" dirty="0"/>
              <a:t> </a:t>
            </a:r>
            <a:r>
              <a:rPr lang="ru-RU" sz="2400" dirty="0" err="1" smtClean="0"/>
              <a:t>жылля</a:t>
            </a:r>
            <a:r>
              <a:rPr lang="ru-RU" sz="2400" dirty="0" smtClean="0"/>
              <a:t>;</a:t>
            </a:r>
            <a:endParaRPr lang="ru-RU" sz="2400" dirty="0"/>
          </a:p>
          <a:p>
            <a:pPr marL="457200" indent="-457200" algn="just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 smtClean="0"/>
              <a:t>права </a:t>
            </a:r>
            <a:r>
              <a:rPr lang="ru-RU" sz="2400" dirty="0"/>
              <a:t>на судовую </a:t>
            </a:r>
            <a:r>
              <a:rPr lang="ru-RU" sz="2400" dirty="0" err="1" smtClean="0"/>
              <a:t>абарону</a:t>
            </a:r>
            <a:r>
              <a:rPr lang="ru-RU" sz="2400" dirty="0" smtClean="0"/>
              <a:t>.</a:t>
            </a:r>
            <a:endParaRPr lang="ru-RU" sz="2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2490" y="82020"/>
            <a:ext cx="68073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Правы чалавека </a:t>
            </a:r>
            <a:r>
              <a:rPr lang="ru-RU" sz="3200" b="1" cap="all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 і </a:t>
            </a:r>
            <a:r>
              <a:rPr lang="ru-RU" sz="3200" b="1" cap="all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грамадзяніна ў Рэспубліцы Беларусь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221" y="4434319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6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69657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469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1320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7794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812982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9657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00469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941320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7794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812982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0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69977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00501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41640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7826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813302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5" name="AutoShape 6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061719" y="357301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005015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941640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9497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8133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40" name="AutoShape 68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40696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42" name="AutoShape 70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004695" y="530120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43" name="AutoShape 7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127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44" name="AutoShape 7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9493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45" name="AutoShape 7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8129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395536" y="1844253"/>
            <a:ext cx="3096344" cy="719138"/>
          </a:xfrm>
          <a:prstGeom prst="bevel">
            <a:avLst>
              <a:gd name="adj" fmla="val 7727"/>
            </a:avLst>
          </a:prstGeom>
          <a:gradFill rotWithShape="1">
            <a:gsLst>
              <a:gs pos="600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be-BY" sz="1600" b="1" cap="all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САЦЫЯЛЬНЫЯ НОРМЫ</a:t>
            </a:r>
          </a:p>
          <a:p>
            <a:pPr algn="ctr"/>
            <a:r>
              <a:rPr lang="be-BY" sz="1600" b="1" cap="all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І ПАВОДЗІНЫ АСОБЫ</a:t>
            </a:r>
            <a:endParaRPr lang="ru-RU" sz="1600" b="1" cap="all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395536" y="5301208"/>
            <a:ext cx="3096024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be-BY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Дзяржаўная ўлада </a:t>
            </a:r>
          </a:p>
          <a:p>
            <a:pPr algn="ctr"/>
            <a:r>
              <a:rPr lang="be-BY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 рэспубліцы беларусь</a:t>
            </a:r>
            <a:endParaRPr lang="ru-RU" sz="1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395536" y="3577164"/>
            <a:ext cx="3096344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be-BY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Асноўны закон </a:t>
            </a:r>
          </a:p>
          <a:p>
            <a:pPr algn="ctr"/>
            <a:r>
              <a:rPr lang="be-BY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дзяржавы</a:t>
            </a:r>
            <a:endParaRPr lang="ru-RU" sz="1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395536" y="2708920"/>
            <a:ext cx="3096024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be-BY" sz="1600" b="1" cap="all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Узаемадзеянне </a:t>
            </a:r>
          </a:p>
          <a:p>
            <a:pPr algn="ctr"/>
            <a:r>
              <a:rPr lang="be-BY" sz="1600" b="1" cap="all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асобы і дзяржавы</a:t>
            </a:r>
            <a:endParaRPr lang="ru-RU" sz="1600" b="1" cap="all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395536" y="4438699"/>
            <a:ext cx="3096344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Правы </a:t>
            </a:r>
            <a:r>
              <a:rPr lang="ru-RU" sz="16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чалавека</a:t>
            </a: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6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грамадзяніна</a:t>
            </a:r>
            <a:endParaRPr lang="ru-RU" sz="16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 Рэспубліцы Беларусь</a:t>
            </a:r>
            <a:endParaRPr lang="ru-RU" sz="1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083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419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2312368" y="359114"/>
            <a:ext cx="5679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СВАЯ ГУЛЬНЯ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Управляющая кнопка: домой 11">
            <a:hlinkClick r:id="" action="ppaction://hlinkshowjump?jump=lastslide" highlightClick="1"/>
          </p:cNvPr>
          <p:cNvSpPr/>
          <p:nvPr/>
        </p:nvSpPr>
        <p:spPr>
          <a:xfrm>
            <a:off x="7992128" y="6169451"/>
            <a:ext cx="646113" cy="503983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093" y="115207"/>
            <a:ext cx="14478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97340" y="1815217"/>
            <a:ext cx="88671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000" b="1" dirty="0" err="1" smtClean="0"/>
              <a:t>Вызначце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прынцып</a:t>
            </a:r>
            <a:r>
              <a:rPr lang="ru-RU" sz="2000" b="1" dirty="0"/>
              <a:t> </a:t>
            </a:r>
            <a:r>
              <a:rPr lang="ru-RU" sz="2000" b="1" dirty="0" err="1"/>
              <a:t>правоў</a:t>
            </a:r>
            <a:r>
              <a:rPr lang="ru-RU" sz="2000" b="1" dirty="0"/>
              <a:t> чалавека </a:t>
            </a:r>
            <a:r>
              <a:rPr lang="ru-RU" sz="2000" b="1" dirty="0" err="1"/>
              <a:t>ілюструюць</a:t>
            </a:r>
            <a:r>
              <a:rPr lang="ru-RU" sz="2000" b="1" dirty="0"/>
              <a:t> </a:t>
            </a:r>
            <a:r>
              <a:rPr lang="ru-RU" sz="2000" b="1" dirty="0" err="1"/>
              <a:t>словы</a:t>
            </a:r>
            <a:r>
              <a:rPr lang="ru-RU" sz="2000" b="1" dirty="0"/>
              <a:t>: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Ідэал</a:t>
            </a:r>
            <a:r>
              <a:rPr lang="ru-RU" sz="2000" b="1" dirty="0" smtClean="0"/>
              <a:t> </a:t>
            </a:r>
            <a:r>
              <a:rPr lang="ru-RU" sz="2000" b="1" dirty="0" err="1"/>
              <a:t>свабоднай</a:t>
            </a:r>
            <a:r>
              <a:rPr lang="ru-RU" sz="2000" b="1" dirty="0"/>
              <a:t> </a:t>
            </a:r>
            <a:r>
              <a:rPr lang="ru-RU" sz="2000" b="1" dirty="0" err="1"/>
              <a:t>чалавечай</a:t>
            </a:r>
            <a:r>
              <a:rPr lang="ru-RU" sz="2000" b="1" dirty="0"/>
              <a:t> асобы, </a:t>
            </a:r>
            <a:r>
              <a:rPr lang="ru-RU" sz="2000" b="1" dirty="0" err="1"/>
              <a:t>свабоднай</a:t>
            </a:r>
            <a:r>
              <a:rPr lang="ru-RU" sz="2000" b="1" dirty="0"/>
              <a:t> ад страху і </a:t>
            </a:r>
            <a:r>
              <a:rPr lang="ru-RU" sz="2000" b="1" dirty="0" err="1"/>
              <a:t>нястачы</a:t>
            </a:r>
            <a:r>
              <a:rPr lang="ru-RU" sz="2000" b="1" dirty="0"/>
              <a:t>, </a:t>
            </a:r>
            <a:r>
              <a:rPr lang="ru-RU" sz="2000" b="1" dirty="0" err="1"/>
              <a:t>можа</a:t>
            </a:r>
            <a:r>
              <a:rPr lang="ru-RU" sz="2000" b="1" dirty="0"/>
              <a:t> </a:t>
            </a:r>
            <a:r>
              <a:rPr lang="ru-RU" sz="2000" b="1" dirty="0" err="1" smtClean="0"/>
              <a:t>быць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ажыццёўлены</a:t>
            </a:r>
            <a:r>
              <a:rPr lang="ru-RU" sz="2000" b="1" dirty="0"/>
              <a:t>, </a:t>
            </a:r>
            <a:r>
              <a:rPr lang="ru-RU" sz="2000" b="1" dirty="0" err="1"/>
              <a:t>толькі</a:t>
            </a:r>
            <a:r>
              <a:rPr lang="ru-RU" sz="2000" b="1" dirty="0"/>
              <a:t> </a:t>
            </a:r>
            <a:r>
              <a:rPr lang="ru-RU" sz="2000" b="1" dirty="0" err="1"/>
              <a:t>калі</a:t>
            </a:r>
            <a:r>
              <a:rPr lang="ru-RU" sz="2000" b="1" dirty="0"/>
              <a:t> </a:t>
            </a:r>
            <a:r>
              <a:rPr lang="ru-RU" sz="2000" b="1" dirty="0" err="1"/>
              <a:t>будуць</a:t>
            </a:r>
            <a:r>
              <a:rPr lang="ru-RU" sz="2000" b="1" dirty="0"/>
              <a:t> </a:t>
            </a:r>
            <a:r>
              <a:rPr lang="ru-RU" sz="2000" b="1" dirty="0" err="1"/>
              <a:t>створаны</a:t>
            </a:r>
            <a:r>
              <a:rPr lang="ru-RU" sz="2000" b="1" dirty="0"/>
              <a:t> </a:t>
            </a:r>
            <a:r>
              <a:rPr lang="ru-RU" sz="2000" b="1" dirty="0" err="1"/>
              <a:t>такія</a:t>
            </a:r>
            <a:r>
              <a:rPr lang="ru-RU" sz="2000" b="1" dirty="0"/>
              <a:t> </a:t>
            </a:r>
            <a:r>
              <a:rPr lang="ru-RU" sz="2000" b="1" dirty="0" err="1"/>
              <a:t>ўмовы</a:t>
            </a:r>
            <a:r>
              <a:rPr lang="ru-RU" sz="2000" b="1" dirty="0"/>
              <a:t>, </a:t>
            </a:r>
            <a:r>
              <a:rPr lang="ru-RU" sz="2000" b="1" dirty="0" err="1"/>
              <a:t>пры</a:t>
            </a:r>
            <a:r>
              <a:rPr lang="ru-RU" sz="2000" b="1" dirty="0"/>
              <a:t> </a:t>
            </a:r>
            <a:r>
              <a:rPr lang="ru-RU" sz="2000" b="1" dirty="0" err="1"/>
              <a:t>якіх</a:t>
            </a:r>
            <a:r>
              <a:rPr lang="ru-RU" sz="2000" b="1" dirty="0"/>
              <a:t> </a:t>
            </a:r>
            <a:r>
              <a:rPr lang="ru-RU" sz="2000" b="1" dirty="0" smtClean="0"/>
              <a:t>кожны </a:t>
            </a:r>
            <a:r>
              <a:rPr lang="ru-RU" sz="2000" b="1" dirty="0" err="1" smtClean="0"/>
              <a:t>можа</a:t>
            </a:r>
            <a:r>
              <a:rPr lang="ru-RU" sz="2000" b="1" dirty="0" smtClean="0"/>
              <a:t> </a:t>
            </a:r>
            <a:r>
              <a:rPr lang="ru-RU" sz="2000" b="1" dirty="0" err="1"/>
              <a:t>карыстацца</a:t>
            </a:r>
            <a:r>
              <a:rPr lang="ru-RU" sz="2000" b="1" dirty="0"/>
              <a:t> </a:t>
            </a:r>
            <a:r>
              <a:rPr lang="ru-RU" sz="2000" b="1" dirty="0" err="1"/>
              <a:t>сваімі</a:t>
            </a:r>
            <a:r>
              <a:rPr lang="ru-RU" sz="2000" b="1" dirty="0"/>
              <a:t> </a:t>
            </a:r>
            <a:r>
              <a:rPr lang="ru-RU" sz="2000" b="1" dirty="0" err="1"/>
              <a:t>эканамічнымі</a:t>
            </a:r>
            <a:r>
              <a:rPr lang="ru-RU" sz="2000" b="1" dirty="0"/>
              <a:t>, </a:t>
            </a:r>
            <a:r>
              <a:rPr lang="ru-RU" sz="2000" b="1" dirty="0" err="1"/>
              <a:t>сацыяльнымі</a:t>
            </a:r>
            <a:r>
              <a:rPr lang="ru-RU" sz="2000" b="1" dirty="0"/>
              <a:t> </a:t>
            </a:r>
            <a:r>
              <a:rPr lang="ru-RU" sz="2000" b="1" dirty="0" smtClean="0"/>
              <a:t>і </a:t>
            </a:r>
            <a:r>
              <a:rPr lang="ru-RU" sz="2000" b="1" dirty="0" err="1"/>
              <a:t>культурнымі</a:t>
            </a:r>
            <a:r>
              <a:rPr lang="ru-RU" sz="2000" b="1" dirty="0"/>
              <a:t> </a:t>
            </a:r>
            <a:r>
              <a:rPr lang="ru-RU" sz="2000" b="1" dirty="0" err="1"/>
              <a:t>правамі</a:t>
            </a:r>
            <a:r>
              <a:rPr lang="ru-RU" sz="2000" b="1" dirty="0"/>
              <a:t> </a:t>
            </a:r>
            <a:r>
              <a:rPr lang="ru-RU" sz="2000" b="1" dirty="0" err="1"/>
              <a:t>гэтак</a:t>
            </a:r>
            <a:r>
              <a:rPr lang="ru-RU" sz="2000" b="1" dirty="0"/>
              <a:t>, як і </a:t>
            </a:r>
            <a:r>
              <a:rPr lang="ru-RU" sz="2000" b="1" dirty="0" err="1" smtClean="0"/>
              <a:t>сваімі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грамадзянскімі</a:t>
            </a:r>
            <a:r>
              <a:rPr lang="ru-RU" sz="2000" b="1" dirty="0" smtClean="0"/>
              <a:t> і </a:t>
            </a:r>
            <a:r>
              <a:rPr lang="ru-RU" sz="2000" b="1" dirty="0" err="1"/>
              <a:t>палітычнымі</a:t>
            </a:r>
            <a:r>
              <a:rPr lang="ru-RU" sz="2000" b="1" dirty="0"/>
              <a:t> </a:t>
            </a:r>
            <a:r>
              <a:rPr lang="ru-RU" sz="2000" b="1" dirty="0" err="1"/>
              <a:t>правамі</a:t>
            </a:r>
            <a:r>
              <a:rPr lang="ru-RU" sz="2000" b="1" dirty="0" smtClean="0"/>
              <a:t>» (</a:t>
            </a:r>
            <a:r>
              <a:rPr lang="ru-RU" sz="2000" b="1" dirty="0" err="1"/>
              <a:t>Міжнародны</a:t>
            </a:r>
            <a:r>
              <a:rPr lang="ru-RU" sz="2000" b="1" dirty="0"/>
              <a:t> пакт </a:t>
            </a:r>
            <a:r>
              <a:rPr lang="ru-RU" sz="2000" b="1" dirty="0" err="1"/>
              <a:t>аб</a:t>
            </a:r>
            <a:r>
              <a:rPr lang="ru-RU" sz="2000" b="1" dirty="0"/>
              <a:t> </a:t>
            </a:r>
            <a:r>
              <a:rPr lang="ru-RU" sz="2000" b="1" dirty="0" err="1" smtClean="0"/>
              <a:t>эканамічных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сацыяльных</a:t>
            </a:r>
            <a:r>
              <a:rPr lang="ru-RU" sz="2000" b="1" dirty="0" smtClean="0"/>
              <a:t> </a:t>
            </a:r>
            <a:r>
              <a:rPr lang="ru-RU" sz="2000" b="1" dirty="0"/>
              <a:t>і культурных правах, 1966</a:t>
            </a:r>
            <a:r>
              <a:rPr lang="ru-RU" sz="2000" b="1" dirty="0" smtClean="0"/>
              <a:t>).</a:t>
            </a:r>
            <a:endParaRPr lang="ru-RU" sz="2000" b="1" dirty="0"/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668344" y="235908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" y="5629762"/>
            <a:ext cx="1628686" cy="1028308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11338" y="4924509"/>
            <a:ext cx="7053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fontAlgn="t" hangingPunct="1"/>
            <a:r>
              <a:rPr lang="ru-RU" sz="2400" b="1" dirty="0" err="1"/>
              <a:t>Дадзеныя</a:t>
            </a:r>
            <a:r>
              <a:rPr lang="ru-RU" sz="2400" b="1" dirty="0"/>
              <a:t> </a:t>
            </a:r>
            <a:r>
              <a:rPr lang="ru-RU" sz="2400" b="1" dirty="0" err="1"/>
              <a:t>словы</a:t>
            </a:r>
            <a:r>
              <a:rPr lang="ru-RU" sz="2400" b="1" dirty="0"/>
              <a:t> </a:t>
            </a:r>
            <a:r>
              <a:rPr lang="ru-RU" sz="2400" b="1" dirty="0" err="1"/>
              <a:t>ілюструюць</a:t>
            </a:r>
            <a:r>
              <a:rPr lang="ru-RU" sz="2400" b="1" dirty="0"/>
              <a:t> </a:t>
            </a:r>
            <a:r>
              <a:rPr lang="ru-RU" sz="2400" b="1" dirty="0" err="1"/>
              <a:t>прынцып</a:t>
            </a:r>
            <a:r>
              <a:rPr lang="ru-RU" sz="2400" b="1" dirty="0"/>
              <a:t> </a:t>
            </a:r>
            <a:r>
              <a:rPr lang="ru-RU" sz="2400" b="1" dirty="0" smtClean="0"/>
              <a:t>«правы </a:t>
            </a:r>
            <a:r>
              <a:rPr lang="ru-RU" sz="2400" b="1" dirty="0"/>
              <a:t>чалавека </a:t>
            </a:r>
            <a:r>
              <a:rPr lang="ru-RU" sz="2400" b="1" dirty="0" err="1"/>
              <a:t>непадзельныя</a:t>
            </a:r>
            <a:r>
              <a:rPr lang="ru-RU" sz="2400" b="1" dirty="0"/>
              <a:t>, </a:t>
            </a:r>
            <a:r>
              <a:rPr lang="ru-RU" sz="2400" b="1" dirty="0" err="1"/>
              <a:t>узаемазалежныя</a:t>
            </a:r>
            <a:r>
              <a:rPr lang="ru-RU" sz="2400" b="1" dirty="0"/>
              <a:t> і </a:t>
            </a:r>
            <a:r>
              <a:rPr lang="ru-RU" sz="2400" b="1" dirty="0" err="1" smtClean="0"/>
              <a:t>ўзаемазвязаныя</a:t>
            </a:r>
            <a:r>
              <a:rPr lang="ru-RU" sz="2400" b="1" dirty="0" smtClean="0"/>
              <a:t>».</a:t>
            </a:r>
            <a:endParaRPr lang="ru-RU" sz="2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379771" y="122904"/>
            <a:ext cx="68401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Правы чалавека </a:t>
            </a:r>
            <a:r>
              <a:rPr lang="ru-RU" sz="3200" b="1" cap="all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 і </a:t>
            </a:r>
            <a:r>
              <a:rPr lang="ru-RU" sz="3200" b="1" cap="all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грамадзяніна ў Рэспубліцы Беларусь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4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026" y="4581128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79512" y="1762577"/>
            <a:ext cx="87849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000" b="1" dirty="0" err="1"/>
              <a:t>Найбуйнейшым</a:t>
            </a:r>
            <a:r>
              <a:rPr lang="ru-RU" sz="2000" b="1" dirty="0"/>
              <a:t> на </a:t>
            </a:r>
            <a:r>
              <a:rPr lang="ru-RU" sz="2000" b="1" dirty="0" err="1"/>
              <a:t>тэрыторыі</a:t>
            </a:r>
            <a:r>
              <a:rPr lang="ru-RU" sz="2000" b="1" dirty="0"/>
              <a:t> </a:t>
            </a:r>
            <a:r>
              <a:rPr lang="ru-RU" sz="2000" b="1" dirty="0" err="1"/>
              <a:t>Беларусі</a:t>
            </a:r>
            <a:r>
              <a:rPr lang="ru-RU" sz="2000" b="1" dirty="0"/>
              <a:t> </a:t>
            </a:r>
            <a:r>
              <a:rPr lang="ru-RU" sz="2000" b="1" dirty="0" err="1"/>
              <a:t>месцам</a:t>
            </a:r>
            <a:r>
              <a:rPr lang="ru-RU" sz="2000" b="1" dirty="0"/>
              <a:t> </a:t>
            </a:r>
            <a:r>
              <a:rPr lang="ru-RU" sz="2000" b="1" dirty="0" err="1"/>
              <a:t>масавага</a:t>
            </a:r>
            <a:r>
              <a:rPr lang="ru-RU" sz="2000" b="1" dirty="0"/>
              <a:t> </a:t>
            </a:r>
            <a:r>
              <a:rPr lang="ru-RU" sz="2000" b="1" dirty="0" err="1"/>
              <a:t>знішчэння</a:t>
            </a:r>
            <a:r>
              <a:rPr lang="ru-RU" sz="2000" b="1" dirty="0"/>
              <a:t> людзей у гады </a:t>
            </a:r>
            <a:r>
              <a:rPr lang="ru-RU" sz="2000" b="1" dirty="0" err="1"/>
              <a:t>акупацыі</a:t>
            </a:r>
            <a:r>
              <a:rPr lang="ru-RU" sz="2000" b="1" dirty="0"/>
              <a:t> </a:t>
            </a:r>
            <a:r>
              <a:rPr lang="ru-RU" sz="2000" b="1" dirty="0" err="1"/>
              <a:t>падчас</a:t>
            </a:r>
            <a:r>
              <a:rPr lang="ru-RU" sz="2000" b="1" dirty="0"/>
              <a:t> Другой </a:t>
            </a:r>
            <a:r>
              <a:rPr lang="ru-RU" sz="2000" b="1" dirty="0" err="1"/>
              <a:t>сусветнай</a:t>
            </a:r>
            <a:r>
              <a:rPr lang="ru-RU" sz="2000" b="1" dirty="0"/>
              <a:t> </a:t>
            </a:r>
            <a:r>
              <a:rPr lang="ru-RU" sz="2000" b="1" dirty="0" err="1"/>
              <a:t>вайны</a:t>
            </a:r>
            <a:r>
              <a:rPr lang="ru-RU" sz="2000" b="1" dirty="0"/>
              <a:t> </a:t>
            </a:r>
            <a:r>
              <a:rPr lang="ru-RU" sz="2000" b="1" dirty="0" err="1"/>
              <a:t>з’яўляўся</a:t>
            </a:r>
            <a:r>
              <a:rPr lang="ru-RU" sz="2000" b="1" dirty="0"/>
              <a:t> </a:t>
            </a:r>
            <a:r>
              <a:rPr lang="ru-RU" sz="2000" b="1" dirty="0" err="1"/>
              <a:t>лагер</a:t>
            </a:r>
            <a:r>
              <a:rPr lang="ru-RU" sz="2000" b="1" dirty="0"/>
              <a:t> </a:t>
            </a:r>
            <a:r>
              <a:rPr lang="ru-RU" sz="2000" b="1" dirty="0" err="1"/>
              <a:t>смерці</a:t>
            </a:r>
            <a:r>
              <a:rPr lang="ru-RU" sz="2000" b="1" dirty="0"/>
              <a:t> «</a:t>
            </a:r>
            <a:r>
              <a:rPr lang="ru-RU" sz="2000" b="1" dirty="0" err="1"/>
              <a:t>Трасцянец</a:t>
            </a:r>
            <a:r>
              <a:rPr lang="ru-RU" sz="2000" b="1" dirty="0"/>
              <a:t>». Па </a:t>
            </a:r>
            <a:r>
              <a:rPr lang="ru-RU" sz="2000" b="1" dirty="0" err="1"/>
              <a:t>колькасці</a:t>
            </a:r>
            <a:r>
              <a:rPr lang="ru-RU" sz="2000" b="1" dirty="0"/>
              <a:t> </a:t>
            </a:r>
            <a:r>
              <a:rPr lang="ru-RU" sz="2000" b="1" dirty="0" err="1"/>
              <a:t>ахвяр</a:t>
            </a:r>
            <a:r>
              <a:rPr lang="ru-RU" sz="2000" b="1" dirty="0"/>
              <a:t> ён </a:t>
            </a:r>
            <a:r>
              <a:rPr lang="ru-RU" sz="2000" b="1" dirty="0" err="1"/>
              <a:t>займае</a:t>
            </a:r>
            <a:r>
              <a:rPr lang="ru-RU" sz="2000" b="1" dirty="0"/>
              <a:t> 4-е </a:t>
            </a:r>
            <a:r>
              <a:rPr lang="ru-RU" sz="2000" b="1" dirty="0" err="1"/>
              <a:t>месца</a:t>
            </a:r>
            <a:r>
              <a:rPr lang="ru-RU" sz="2000" b="1" dirty="0"/>
              <a:t> </a:t>
            </a:r>
            <a:r>
              <a:rPr lang="ru-RU" sz="2000" b="1" dirty="0" err="1"/>
              <a:t>пасля</a:t>
            </a:r>
            <a:r>
              <a:rPr lang="ru-RU" sz="2000" b="1" dirty="0"/>
              <a:t> </a:t>
            </a:r>
            <a:r>
              <a:rPr lang="ru-RU" sz="2000" b="1" dirty="0" err="1"/>
              <a:t>такіх</a:t>
            </a:r>
            <a:r>
              <a:rPr lang="ru-RU" sz="2000" b="1" dirty="0"/>
              <a:t> </a:t>
            </a:r>
            <a:r>
              <a:rPr lang="ru-RU" sz="2000" b="1" dirty="0" err="1"/>
              <a:t>сумна</a:t>
            </a:r>
            <a:r>
              <a:rPr lang="ru-RU" sz="2000" b="1" dirty="0"/>
              <a:t> </a:t>
            </a:r>
            <a:r>
              <a:rPr lang="ru-RU" sz="2000" b="1" dirty="0" err="1"/>
              <a:t>вядомых</a:t>
            </a:r>
            <a:r>
              <a:rPr lang="ru-RU" sz="2000" b="1" dirty="0"/>
              <a:t> </a:t>
            </a:r>
            <a:r>
              <a:rPr lang="ru-RU" sz="2000" b="1" dirty="0" err="1"/>
              <a:t>канцэнтрацыйных</a:t>
            </a:r>
            <a:r>
              <a:rPr lang="ru-RU" sz="2000" b="1" dirty="0"/>
              <a:t> </a:t>
            </a:r>
            <a:r>
              <a:rPr lang="ru-RU" sz="2000" b="1" dirty="0" err="1"/>
              <a:t>лагераў</a:t>
            </a:r>
            <a:r>
              <a:rPr lang="ru-RU" sz="2000" b="1" dirty="0"/>
              <a:t> у </a:t>
            </a:r>
            <a:r>
              <a:rPr lang="ru-RU" sz="2000" b="1" dirty="0" err="1"/>
              <a:t>Еўропе</a:t>
            </a:r>
            <a:r>
              <a:rPr lang="ru-RU" sz="2000" b="1" dirty="0"/>
              <a:t>, як </a:t>
            </a:r>
            <a:r>
              <a:rPr lang="ru-RU" sz="2000" b="1" dirty="0" err="1"/>
              <a:t>Асвенцім</a:t>
            </a:r>
            <a:r>
              <a:rPr lang="ru-RU" sz="2000" b="1" dirty="0"/>
              <a:t>, </a:t>
            </a:r>
            <a:r>
              <a:rPr lang="ru-RU" sz="2000" b="1" dirty="0" err="1"/>
              <a:t>Майданак</a:t>
            </a:r>
            <a:r>
              <a:rPr lang="ru-RU" sz="2000" b="1" dirty="0"/>
              <a:t> і </a:t>
            </a:r>
            <a:r>
              <a:rPr lang="ru-RU" sz="2000" b="1" dirty="0" err="1"/>
              <a:t>Трэблінка</a:t>
            </a:r>
            <a:r>
              <a:rPr lang="ru-RU" sz="2000" b="1" dirty="0"/>
              <a:t>. Як </a:t>
            </a:r>
            <a:r>
              <a:rPr lang="ru-RU" sz="2000" b="1" dirty="0" err="1"/>
              <a:t>называецца</a:t>
            </a:r>
            <a:r>
              <a:rPr lang="ru-RU" sz="2000" b="1" dirty="0"/>
              <a:t> </a:t>
            </a:r>
            <a:r>
              <a:rPr lang="ru-RU" sz="2000" b="1" dirty="0" err="1"/>
              <a:t>галоўны</a:t>
            </a:r>
            <a:r>
              <a:rPr lang="ru-RU" sz="2000" b="1" dirty="0"/>
              <a:t> </a:t>
            </a:r>
            <a:r>
              <a:rPr lang="ru-RU" sz="2000" b="1" dirty="0" err="1"/>
              <a:t>помнік</a:t>
            </a:r>
            <a:r>
              <a:rPr lang="ru-RU" sz="2000" b="1" dirty="0"/>
              <a:t> у </a:t>
            </a:r>
            <a:r>
              <a:rPr lang="ru-RU" sz="2000" b="1" dirty="0" err="1"/>
              <a:t>мемарыяльным</a:t>
            </a:r>
            <a:r>
              <a:rPr lang="ru-RU" sz="2000" b="1" dirty="0"/>
              <a:t> комплексе «</a:t>
            </a:r>
            <a:r>
              <a:rPr lang="ru-RU" sz="2000" b="1" dirty="0" err="1"/>
              <a:t>Трасцянец</a:t>
            </a:r>
            <a:r>
              <a:rPr lang="ru-RU" sz="2000" b="1" dirty="0"/>
              <a:t>»?</a:t>
            </a:r>
            <a:endParaRPr lang="ru-RU" sz="2000" dirty="0"/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668344" y="235908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cap="none" spc="0" dirty="0" smtClean="0">
                <a:ln w="1143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>
                <a:solidFill>
                  <a:schemeClr val="accent2"/>
                </a:solidFill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" y="5724637"/>
            <a:ext cx="1476760" cy="93238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83768" y="5363493"/>
            <a:ext cx="302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t" hangingPunct="1"/>
            <a:r>
              <a:rPr lang="ru-RU" sz="2400" b="1" dirty="0"/>
              <a:t>«Брама </a:t>
            </a:r>
            <a:r>
              <a:rPr lang="ru-RU" sz="2400" b="1" dirty="0" err="1"/>
              <a:t>памяці</a:t>
            </a:r>
            <a:r>
              <a:rPr lang="ru-RU" sz="2400" b="1" dirty="0" smtClean="0"/>
              <a:t>»</a:t>
            </a:r>
            <a:endParaRPr lang="ru-RU" sz="2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892490" y="82020"/>
            <a:ext cx="68073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Правы чалавека </a:t>
            </a:r>
            <a:r>
              <a:rPr lang="ru-RU" sz="3200" b="1" cap="all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 і </a:t>
            </a:r>
            <a:r>
              <a:rPr lang="ru-RU" sz="3200" b="1" cap="all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грамадзяніна ў Рэспубліцы Беларусь</a:t>
            </a:r>
          </a:p>
        </p:txBody>
      </p:sp>
      <p:pic>
        <p:nvPicPr>
          <p:cNvPr id="10" name="Picture 2" descr="https://www.bobrlife.by/wp-content/uploads/2021/02/e651d7cbe846ccde2436b738313a531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r="12603"/>
          <a:stretch/>
        </p:blipFill>
        <p:spPr bwMode="auto">
          <a:xfrm>
            <a:off x="5959166" y="4033133"/>
            <a:ext cx="2135783" cy="19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575" y="4565158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7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05223" y="3582263"/>
            <a:ext cx="72259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400" dirty="0" err="1" smtClean="0"/>
              <a:t>Грамадзяне</a:t>
            </a:r>
            <a:r>
              <a:rPr lang="ru-RU" sz="2400" dirty="0" smtClean="0"/>
              <a:t> Рэспублікі Беларусь </a:t>
            </a:r>
            <a:r>
              <a:rPr lang="ru-RU" sz="2400" dirty="0" err="1" smtClean="0"/>
              <a:t>маюць</a:t>
            </a:r>
            <a:r>
              <a:rPr lang="ru-RU" sz="2400" dirty="0" smtClean="0"/>
              <a:t> права </a:t>
            </a:r>
            <a:r>
              <a:rPr lang="ru-RU" sz="2400" dirty="0" err="1" smtClean="0"/>
              <a:t>свабодна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выбіраць</a:t>
            </a:r>
            <a:r>
              <a:rPr lang="ru-RU" sz="2400" dirty="0" smtClean="0"/>
              <a:t> і </a:t>
            </a:r>
            <a:r>
              <a:rPr lang="ru-RU" sz="2400" dirty="0" err="1" smtClean="0"/>
              <a:t>быць</a:t>
            </a:r>
            <a:r>
              <a:rPr lang="ru-RU" sz="2400" dirty="0" smtClean="0"/>
              <a:t> </a:t>
            </a:r>
            <a:r>
              <a:rPr lang="ru-RU" sz="2400" dirty="0" err="1" smtClean="0"/>
              <a:t>выбранымі</a:t>
            </a:r>
            <a:r>
              <a:rPr lang="ru-RU" sz="2400" dirty="0" smtClean="0"/>
              <a:t> ў </a:t>
            </a:r>
            <a:r>
              <a:rPr lang="ru-RU" sz="2400" dirty="0" err="1" smtClean="0"/>
              <a:t>дзяржаўныя</a:t>
            </a:r>
            <a:r>
              <a:rPr lang="ru-RU" sz="2400" dirty="0" smtClean="0"/>
              <a:t> органы на </a:t>
            </a:r>
            <a:r>
              <a:rPr lang="ru-RU" sz="2400" dirty="0" err="1" smtClean="0"/>
              <a:t>аснове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ўсеагульнага</a:t>
            </a:r>
            <a:r>
              <a:rPr lang="ru-RU" sz="2400" dirty="0" smtClean="0"/>
              <a:t>, </a:t>
            </a:r>
            <a:r>
              <a:rPr lang="ru-RU" sz="2400" dirty="0" err="1" smtClean="0"/>
              <a:t>роўнага</a:t>
            </a:r>
            <a:r>
              <a:rPr lang="ru-RU" sz="2400" dirty="0" smtClean="0"/>
              <a:t>, </a:t>
            </a:r>
            <a:r>
              <a:rPr lang="ru-RU" sz="2400" dirty="0" err="1" smtClean="0"/>
              <a:t>прамога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ўскоснага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выбіральнага</a:t>
            </a:r>
            <a:r>
              <a:rPr lang="ru-RU" sz="2400" dirty="0" smtClean="0"/>
              <a:t> права </a:t>
            </a:r>
            <a:r>
              <a:rPr lang="ru-RU" sz="2400" dirty="0" err="1" smtClean="0"/>
              <a:t>пры</a:t>
            </a:r>
            <a:r>
              <a:rPr lang="ru-RU" sz="2400" dirty="0" smtClean="0"/>
              <a:t> тайным </a:t>
            </a:r>
            <a:r>
              <a:rPr lang="ru-RU" sz="2400" dirty="0" err="1" smtClean="0"/>
              <a:t>галасаванні</a:t>
            </a:r>
            <a:r>
              <a:rPr lang="ru-RU" sz="2400" dirty="0" smtClean="0"/>
              <a:t> (Арт. 38 </a:t>
            </a:r>
            <a:r>
              <a:rPr lang="ru-RU" sz="2400" dirty="0" err="1" smtClean="0"/>
              <a:t>Канстытуцыі</a:t>
            </a:r>
            <a:r>
              <a:rPr lang="ru-RU" sz="2400" dirty="0" smtClean="0"/>
              <a:t> Рэспублікі Беларусь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96891" y="235908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9" y="5851133"/>
            <a:ext cx="1412661" cy="89191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2490" y="82020"/>
            <a:ext cx="68073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Правы чалавека </a:t>
            </a:r>
            <a:r>
              <a:rPr lang="ru-RU" sz="3200" b="1" cap="all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 і </a:t>
            </a:r>
            <a:r>
              <a:rPr lang="ru-RU" sz="3200" b="1" cap="all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грамадзяніна ў Рэспубліцы Беларусь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1776" y="1805568"/>
            <a:ext cx="86027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be-BY" sz="2800" b="1" dirty="0" smtClean="0"/>
              <a:t>Як у Рэспубліцы Беларусь рэалізуецца права грамадзян выбіраць і быць выбраным?</a:t>
            </a:r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776" y="4664823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12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43367" y="1505151"/>
            <a:ext cx="83146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be-BY" sz="2800" b="1" dirty="0" smtClean="0"/>
              <a:t>Хто з</a:t>
            </a:r>
            <a:r>
              <a:rPr lang="en-US" sz="2800" b="1" dirty="0" smtClean="0"/>
              <a:t>’</a:t>
            </a:r>
            <a:r>
              <a:rPr lang="be-BY" sz="2800" b="1" dirty="0" smtClean="0"/>
              <a:t>яўляецца </a:t>
            </a:r>
            <a:r>
              <a:rPr lang="be-BY" sz="2800" b="1" dirty="0" smtClean="0"/>
              <a:t>кіраўніком </a:t>
            </a:r>
            <a:endParaRPr lang="be-BY" sz="2800" b="1" dirty="0" smtClean="0"/>
          </a:p>
          <a:p>
            <a:pPr algn="ctr" eaLnBrk="1" hangingPunct="1"/>
            <a:r>
              <a:rPr lang="be-BY" sz="2800" b="1" dirty="0" smtClean="0"/>
              <a:t>нашай дзяржавы?</a:t>
            </a:r>
            <a:endParaRPr lang="ru-RU" sz="2800" b="1" dirty="0"/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03648" y="260596"/>
            <a:ext cx="63171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all" dirty="0">
                <a:solidFill>
                  <a:srgbClr val="FFA3A3"/>
                </a:solidFill>
              </a:rPr>
              <a:t>Дзяржаўная ўлада </a:t>
            </a:r>
          </a:p>
          <a:p>
            <a:pPr algn="ctr"/>
            <a:r>
              <a:rPr lang="be-BY" sz="3200" b="1" cap="all" dirty="0">
                <a:solidFill>
                  <a:srgbClr val="FFA3A3"/>
                </a:solidFill>
              </a:rPr>
              <a:t>ў </a:t>
            </a:r>
            <a:r>
              <a:rPr lang="be-BY" sz="3200" b="1" cap="all" dirty="0" smtClean="0">
                <a:solidFill>
                  <a:srgbClr val="FFA3A3"/>
                </a:solidFill>
              </a:rPr>
              <a:t>рэспубліцы беларусь</a:t>
            </a:r>
            <a:endParaRPr lang="ru-RU" sz="3200" b="1" cap="all" dirty="0">
              <a:solidFill>
                <a:srgbClr val="FFA3A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04775" y="34866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FFA3A3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9" y="5823758"/>
            <a:ext cx="1499375" cy="94666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71279" y="4781552"/>
            <a:ext cx="60486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i="1" dirty="0" err="1" smtClean="0"/>
              <a:t>Прэзідэнт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Рэспублікі</a:t>
            </a:r>
            <a:r>
              <a:rPr lang="ru-RU" sz="2800" i="1" dirty="0" smtClean="0"/>
              <a:t> Беларусь </a:t>
            </a:r>
            <a:r>
              <a:rPr lang="ru-RU" sz="2800" i="1" dirty="0" err="1" smtClean="0"/>
              <a:t>Аляксандр</a:t>
            </a:r>
            <a:r>
              <a:rPr lang="ru-RU" sz="2800" i="1" dirty="0" smtClean="0"/>
              <a:t> </a:t>
            </a:r>
            <a:r>
              <a:rPr lang="ru-RU" sz="2800" i="1" dirty="0" err="1"/>
              <a:t>Рыгоравіч</a:t>
            </a:r>
            <a:r>
              <a:rPr lang="ru-RU" sz="2800" i="1" dirty="0"/>
              <a:t> </a:t>
            </a:r>
            <a:r>
              <a:rPr lang="ru-RU" sz="2800" i="1" dirty="0" smtClean="0"/>
              <a:t>Лукашэнка</a:t>
            </a:r>
            <a:endParaRPr lang="ru-RU" sz="2800" i="1" dirty="0"/>
          </a:p>
        </p:txBody>
      </p:sp>
      <p:sp>
        <p:nvSpPr>
          <p:cNvPr id="12290" name="AutoShape 2" descr="https://images12.fotki.com/v1641/photos/1/1028651/5121189/P1030116-v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C:\Users\Максим\Pictures\1596237873335.78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611242"/>
            <a:ext cx="2724076" cy="182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7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801" y="4628605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68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13570" y="1560511"/>
            <a:ext cx="81711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800" b="1" dirty="0" err="1"/>
              <a:t>Якім</a:t>
            </a:r>
            <a:r>
              <a:rPr lang="ru-RU" sz="2800" b="1" dirty="0"/>
              <a:t> </a:t>
            </a:r>
            <a:r>
              <a:rPr lang="ru-RU" sz="2800" b="1" dirty="0" err="1"/>
              <a:t>чынам</a:t>
            </a:r>
            <a:r>
              <a:rPr lang="ru-RU" sz="2800" b="1" dirty="0"/>
              <a:t> </a:t>
            </a:r>
            <a:r>
              <a:rPr lang="ru-RU" sz="2800" b="1" dirty="0" err="1"/>
              <a:t>прынцып</a:t>
            </a:r>
            <a:r>
              <a:rPr lang="ru-RU" sz="2800" b="1" dirty="0"/>
              <a:t> </a:t>
            </a:r>
            <a:r>
              <a:rPr lang="ru-RU" sz="2800" b="1" dirty="0" err="1"/>
              <a:t>падзелу</a:t>
            </a:r>
            <a:r>
              <a:rPr lang="ru-RU" sz="2800" b="1" dirty="0"/>
              <a:t> </a:t>
            </a:r>
            <a:r>
              <a:rPr lang="ru-RU" sz="2800" b="1" dirty="0" err="1" smtClean="0"/>
              <a:t>ўлад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рэалізуецца</a:t>
            </a:r>
            <a:r>
              <a:rPr lang="ru-RU" sz="2800" b="1" dirty="0" smtClean="0"/>
              <a:t> </a:t>
            </a:r>
            <a:r>
              <a:rPr lang="ru-RU" sz="2800" b="1" dirty="0"/>
              <a:t>ў </a:t>
            </a:r>
            <a:r>
              <a:rPr lang="ru-RU" sz="2800" b="1" dirty="0" err="1"/>
              <a:t>паўнамоцтвах</a:t>
            </a:r>
            <a:r>
              <a:rPr lang="ru-RU" sz="2800" b="1" dirty="0"/>
              <a:t> </a:t>
            </a:r>
            <a:r>
              <a:rPr lang="ru-RU" sz="2800" b="1" dirty="0" smtClean="0"/>
              <a:t>розных </a:t>
            </a:r>
            <a:r>
              <a:rPr lang="ru-RU" sz="2800" b="1" dirty="0" err="1" smtClean="0"/>
              <a:t>органаў</a:t>
            </a:r>
            <a:r>
              <a:rPr lang="ru-RU" sz="2800" b="1" dirty="0" smtClean="0"/>
              <a:t> </a:t>
            </a:r>
            <a:r>
              <a:rPr lang="ru-RU" sz="2800" b="1" dirty="0" err="1"/>
              <a:t>улады</a:t>
            </a:r>
            <a:r>
              <a:rPr lang="ru-RU" sz="2800" b="1" dirty="0"/>
              <a:t>?</a:t>
            </a:r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899121" y="208561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FFA3A3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3" y="5835426"/>
            <a:ext cx="1462415" cy="923329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51720" y="3645024"/>
            <a:ext cx="6533005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be-BY" sz="2400" b="1" dirty="0" smtClean="0"/>
              <a:t>     </a:t>
            </a:r>
            <a:r>
              <a:rPr lang="be-BY" sz="2400" b="1" dirty="0" smtClean="0"/>
              <a:t>Заканадаўчая </a:t>
            </a:r>
            <a:r>
              <a:rPr lang="be-BY" sz="2400" dirty="0"/>
              <a:t>ўлада займаецца распрацоўкай і прыняццем </a:t>
            </a:r>
            <a:r>
              <a:rPr lang="be-BY" sz="2400" dirty="0" smtClean="0"/>
              <a:t>законаў;</a:t>
            </a:r>
          </a:p>
          <a:p>
            <a:pPr algn="just" eaLnBrk="1" hangingPunct="1">
              <a:spcBef>
                <a:spcPct val="20000"/>
              </a:spcBef>
            </a:pPr>
            <a:r>
              <a:rPr lang="be-BY" sz="2400" b="1" dirty="0" smtClean="0"/>
              <a:t>     </a:t>
            </a:r>
            <a:r>
              <a:rPr lang="be-BY" sz="2400" b="1" dirty="0" smtClean="0"/>
              <a:t>Выканаўчая </a:t>
            </a:r>
            <a:r>
              <a:rPr lang="be-BY" sz="2400" dirty="0"/>
              <a:t>ўлада забяспечвае выкананне </a:t>
            </a:r>
            <a:r>
              <a:rPr lang="be-BY" sz="2400" dirty="0" smtClean="0"/>
              <a:t>законаў;</a:t>
            </a:r>
          </a:p>
          <a:p>
            <a:pPr algn="just" eaLnBrk="1" hangingPunct="1">
              <a:spcBef>
                <a:spcPct val="20000"/>
              </a:spcBef>
            </a:pPr>
            <a:r>
              <a:rPr lang="be-BY" sz="2400" b="1" dirty="0" smtClean="0"/>
              <a:t>     </a:t>
            </a:r>
            <a:r>
              <a:rPr lang="be-BY" sz="2400" b="1" dirty="0" smtClean="0"/>
              <a:t>Судовая </a:t>
            </a:r>
            <a:r>
              <a:rPr lang="be-BY" sz="2400" dirty="0"/>
              <a:t>ўлада ажыццяўляе абарону канстытуцыйнага </a:t>
            </a:r>
            <a:r>
              <a:rPr lang="be-BY" sz="2400" dirty="0" smtClean="0"/>
              <a:t>ладу.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4307" y="155002"/>
            <a:ext cx="63171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all" dirty="0">
                <a:solidFill>
                  <a:srgbClr val="FFA3A3"/>
                </a:solidFill>
              </a:rPr>
              <a:t>Дзяржаўная </a:t>
            </a:r>
            <a:r>
              <a:rPr lang="be-BY" sz="3200" b="1" cap="all" dirty="0" smtClean="0">
                <a:solidFill>
                  <a:srgbClr val="FFA3A3"/>
                </a:solidFill>
              </a:rPr>
              <a:t>ўлада </a:t>
            </a:r>
          </a:p>
          <a:p>
            <a:pPr algn="ctr"/>
            <a:r>
              <a:rPr lang="be-BY" sz="3200" b="1" cap="all" dirty="0" smtClean="0">
                <a:solidFill>
                  <a:srgbClr val="FFA3A3"/>
                </a:solidFill>
              </a:rPr>
              <a:t>ў </a:t>
            </a:r>
            <a:r>
              <a:rPr lang="be-BY" sz="3200" b="1" cap="all" dirty="0">
                <a:solidFill>
                  <a:srgbClr val="FFA3A3"/>
                </a:solidFill>
              </a:rPr>
              <a:t>рэспубліцы беларусь</a:t>
            </a:r>
            <a:endParaRPr lang="ru-RU" sz="3200" b="1" cap="all" dirty="0">
              <a:solidFill>
                <a:srgbClr val="FFA3A3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65" y="208561"/>
            <a:ext cx="1122339" cy="1107571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570" y="4664823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3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81490" y="1504481"/>
            <a:ext cx="8536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be-BY" sz="2800" b="1" dirty="0"/>
              <a:t>Дайце назвы </a:t>
            </a:r>
            <a:r>
              <a:rPr lang="be-BY" sz="2800" b="1" dirty="0" smtClean="0"/>
              <a:t>міністэрстваў </a:t>
            </a:r>
            <a:r>
              <a:rPr lang="be-BY" sz="2800" b="1" dirty="0"/>
              <a:t>па іх </a:t>
            </a:r>
            <a:r>
              <a:rPr lang="be-BY" sz="2800" b="1" dirty="0" smtClean="0"/>
              <a:t>эмблемах</a:t>
            </a:r>
            <a:endParaRPr lang="ru-RU" sz="2800" b="1" dirty="0"/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065198" y="25305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A3A3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400" b="1" cap="none" spc="0" dirty="0" smtClean="0">
                <a:ln w="11430"/>
                <a:solidFill>
                  <a:srgbClr val="FFA3A3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FFA3A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8" y="5835426"/>
            <a:ext cx="1462415" cy="923329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81158" y="3791499"/>
            <a:ext cx="74372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/>
            <a:r>
              <a:rPr lang="be-BY" sz="2400" dirty="0" smtClean="0"/>
              <a:t>Міністэрства адукацыі Рэспублікі Беларусь;</a:t>
            </a:r>
          </a:p>
          <a:p>
            <a:pPr algn="just" eaLnBrk="1" hangingPunct="1"/>
            <a:r>
              <a:rPr lang="be-BY" sz="2400" dirty="0" smtClean="0"/>
              <a:t>Міністэрства па надзвычайных </a:t>
            </a:r>
            <a:r>
              <a:rPr lang="be-BY" sz="2400" dirty="0"/>
              <a:t>сітуацыях Рэспублікі </a:t>
            </a:r>
            <a:r>
              <a:rPr lang="be-BY" sz="2400" dirty="0" smtClean="0"/>
              <a:t>Беларусь;</a:t>
            </a:r>
            <a:endParaRPr lang="be-BY" sz="2400" dirty="0"/>
          </a:p>
          <a:p>
            <a:pPr algn="just" eaLnBrk="1" hangingPunct="1"/>
            <a:r>
              <a:rPr lang="be-BY" sz="2400" dirty="0"/>
              <a:t>Міністэрства абароны </a:t>
            </a:r>
            <a:r>
              <a:rPr lang="be-BY" sz="2400" dirty="0" smtClean="0"/>
              <a:t>Рэспублікі Беларусь;</a:t>
            </a:r>
            <a:endParaRPr lang="be-BY" sz="2400" dirty="0"/>
          </a:p>
          <a:p>
            <a:pPr algn="just" eaLnBrk="1" hangingPunct="1"/>
            <a:r>
              <a:rPr lang="be-BY" sz="2400" dirty="0" smtClean="0"/>
              <a:t>Міністэрства архітэктуры і </a:t>
            </a:r>
            <a:r>
              <a:rPr lang="be-BY" sz="2400" dirty="0"/>
              <a:t>будаўніцтва Рэспублікі </a:t>
            </a:r>
            <a:r>
              <a:rPr lang="be-BY" sz="2400" dirty="0" smtClean="0"/>
              <a:t>Беларусь.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81386" y="243570"/>
            <a:ext cx="64807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all" dirty="0">
                <a:solidFill>
                  <a:srgbClr val="FFA3A3"/>
                </a:solidFill>
              </a:rPr>
              <a:t>Дзяржаўная </a:t>
            </a:r>
            <a:r>
              <a:rPr lang="be-BY" sz="3200" b="1" cap="all" dirty="0" smtClean="0">
                <a:solidFill>
                  <a:srgbClr val="FFA3A3"/>
                </a:solidFill>
              </a:rPr>
              <a:t>ўлада </a:t>
            </a:r>
          </a:p>
          <a:p>
            <a:pPr algn="ctr"/>
            <a:r>
              <a:rPr lang="be-BY" sz="3200" b="1" cap="all" dirty="0" smtClean="0">
                <a:solidFill>
                  <a:srgbClr val="FFA3A3"/>
                </a:solidFill>
              </a:rPr>
              <a:t>ў </a:t>
            </a:r>
            <a:r>
              <a:rPr lang="be-BY" sz="3200" b="1" cap="all" dirty="0">
                <a:solidFill>
                  <a:srgbClr val="FFA3A3"/>
                </a:solidFill>
              </a:rPr>
              <a:t>рэспубліцы беларусь</a:t>
            </a:r>
            <a:endParaRPr lang="ru-RU" sz="3200" b="1" cap="all" dirty="0">
              <a:solidFill>
                <a:srgbClr val="FFA3A3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165" y="253052"/>
            <a:ext cx="1122339" cy="1107571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490" y="4664823"/>
            <a:ext cx="1167830" cy="1260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1815"/>
            <a:ext cx="1440160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24" y="2132856"/>
            <a:ext cx="1440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158236"/>
            <a:ext cx="1440000" cy="1440000"/>
          </a:xfrm>
          <a:prstGeom prst="ellipse">
            <a:avLst/>
          </a:prstGeom>
        </p:spPr>
      </p:pic>
      <p:sp>
        <p:nvSpPr>
          <p:cNvPr id="18" name="AutoShape 9" descr="https://avatars.mds.yandex.net/i?id=a0206ba9791fe4313105326ad8324e56dc945198-10685755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9962" y="2158236"/>
            <a:ext cx="1440000" cy="14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857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88044" y="1613548"/>
            <a:ext cx="82809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800" b="1" dirty="0"/>
              <a:t>У </a:t>
            </a:r>
            <a:r>
              <a:rPr lang="ru-RU" sz="2800" b="1" dirty="0" err="1"/>
              <a:t>Акадэміі</a:t>
            </a:r>
            <a:r>
              <a:rPr lang="ru-RU" sz="2800" b="1" dirty="0"/>
              <a:t> </a:t>
            </a:r>
            <a:r>
              <a:rPr lang="ru-RU" sz="2800" b="1" dirty="0" err="1"/>
              <a:t>кіравання</a:t>
            </a:r>
            <a:r>
              <a:rPr lang="ru-RU" sz="2800" b="1" dirty="0"/>
              <a:t> </a:t>
            </a:r>
            <a:r>
              <a:rPr lang="ru-RU" sz="2800" b="1" dirty="0" err="1"/>
              <a:t>пры</a:t>
            </a:r>
            <a:r>
              <a:rPr lang="ru-RU" sz="2800" b="1" dirty="0"/>
              <a:t> </a:t>
            </a:r>
            <a:r>
              <a:rPr lang="ru-RU" sz="2800" b="1" dirty="0" err="1"/>
              <a:t>Прэзідэнце</a:t>
            </a:r>
            <a:r>
              <a:rPr lang="ru-RU" sz="2800" b="1" dirty="0"/>
              <a:t> Рэспублікі Беларусь </a:t>
            </a:r>
            <a:r>
              <a:rPr lang="ru-RU" sz="2800" b="1" dirty="0" err="1"/>
              <a:t>дзейнічае</a:t>
            </a:r>
            <a:r>
              <a:rPr lang="ru-RU" sz="2800" b="1" dirty="0"/>
              <a:t> </a:t>
            </a:r>
            <a:r>
              <a:rPr lang="ru-RU" sz="2800" b="1" dirty="0" err="1"/>
              <a:t>праект</a:t>
            </a:r>
            <a:r>
              <a:rPr lang="ru-RU" sz="2800" b="1" dirty="0"/>
              <a:t> «Школа </a:t>
            </a:r>
            <a:r>
              <a:rPr lang="ru-RU" sz="2800" b="1" dirty="0" err="1"/>
              <a:t>кіравання</a:t>
            </a:r>
            <a:r>
              <a:rPr lang="ru-RU" sz="2800" b="1" dirty="0"/>
              <a:t>». Якая яго </a:t>
            </a:r>
            <a:r>
              <a:rPr lang="ru-RU" sz="2800" b="1" dirty="0" err="1"/>
              <a:t>мэта</a:t>
            </a:r>
            <a:r>
              <a:rPr lang="ru-RU" sz="2800" b="1" dirty="0"/>
              <a:t>?</a:t>
            </a:r>
            <a:endParaRPr lang="ru-RU" sz="2800" dirty="0"/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154193" y="4277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A3A3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400" b="1" cap="none" spc="0" dirty="0" smtClean="0">
                <a:ln w="11430"/>
                <a:solidFill>
                  <a:srgbClr val="FFA3A3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FFA3A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" y="5675106"/>
            <a:ext cx="1700694" cy="107377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05946" y="3880771"/>
            <a:ext cx="6842518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200" i="1" dirty="0" err="1" smtClean="0"/>
              <a:t>Мэты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праекта</a:t>
            </a:r>
            <a:r>
              <a:rPr lang="ru-RU" sz="2200" i="1" dirty="0" smtClean="0"/>
              <a:t>: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sz="2200" i="1" dirty="0" err="1" smtClean="0"/>
              <a:t>пошук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матываванай</a:t>
            </a:r>
            <a:r>
              <a:rPr lang="ru-RU" sz="2200" i="1" dirty="0" smtClean="0"/>
              <a:t> і </a:t>
            </a:r>
            <a:r>
              <a:rPr lang="ru-RU" sz="2200" i="1" dirty="0" err="1" smtClean="0"/>
              <a:t>таленавітай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моладзі</a:t>
            </a:r>
            <a:r>
              <a:rPr lang="ru-RU" sz="2200" i="1" dirty="0" smtClean="0"/>
              <a:t>;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sz="2200" i="1" dirty="0" err="1" smtClean="0"/>
              <a:t>набыццё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маладымі</a:t>
            </a:r>
            <a:r>
              <a:rPr lang="ru-RU" sz="2200" i="1" dirty="0" smtClean="0"/>
              <a:t> людзьмі, </a:t>
            </a:r>
            <a:r>
              <a:rPr lang="ru-RU" sz="2200" i="1" dirty="0" err="1" smtClean="0"/>
              <a:t>якія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жадаюць</a:t>
            </a:r>
            <a:r>
              <a:rPr lang="ru-RU" sz="2200" i="1" dirty="0" smtClean="0"/>
              <a:t> у </a:t>
            </a:r>
            <a:r>
              <a:rPr lang="ru-RU" sz="2200" i="1" dirty="0" err="1" smtClean="0"/>
              <a:t>будучым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звязаць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вучэбную</a:t>
            </a:r>
            <a:r>
              <a:rPr lang="ru-RU" sz="2200" i="1" dirty="0" smtClean="0"/>
              <a:t> і </a:t>
            </a:r>
            <a:r>
              <a:rPr lang="ru-RU" sz="2200" i="1" dirty="0" err="1" smtClean="0"/>
              <a:t>працоўную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дзейнасць</a:t>
            </a:r>
            <a:r>
              <a:rPr lang="ru-RU" sz="2200" i="1" dirty="0" smtClean="0"/>
              <a:t> з дзяржаўнай </a:t>
            </a:r>
            <a:r>
              <a:rPr lang="ru-RU" sz="2200" i="1" dirty="0" err="1" smtClean="0"/>
              <a:t>службай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адпаведных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навыкаў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ведаў</a:t>
            </a:r>
            <a:r>
              <a:rPr lang="ru-RU" sz="2200" i="1" dirty="0" smtClean="0"/>
              <a:t> і </a:t>
            </a:r>
            <a:r>
              <a:rPr lang="ru-RU" sz="2200" i="1" dirty="0" err="1" smtClean="0"/>
              <a:t>кампетэнцый</a:t>
            </a:r>
            <a:r>
              <a:rPr lang="ru-RU" sz="2200" i="1" dirty="0" smtClean="0"/>
              <a:t>.</a:t>
            </a:r>
            <a:endParaRPr lang="ru-RU" sz="22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69406" y="196177"/>
            <a:ext cx="67505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all" dirty="0">
                <a:solidFill>
                  <a:srgbClr val="FFA3A3"/>
                </a:solidFill>
              </a:rPr>
              <a:t>Дзяржаўная ўлада </a:t>
            </a:r>
          </a:p>
          <a:p>
            <a:pPr algn="ctr"/>
            <a:r>
              <a:rPr lang="be-BY" sz="3200" b="1" cap="all" dirty="0">
                <a:solidFill>
                  <a:srgbClr val="FFA3A3"/>
                </a:solidFill>
              </a:rPr>
              <a:t>ў рэспубліцы беларусь</a:t>
            </a:r>
            <a:endParaRPr lang="ru-RU" sz="3200" b="1" cap="all" dirty="0">
              <a:solidFill>
                <a:srgbClr val="FFA3A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044" y="4492549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3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39552" y="1536121"/>
            <a:ext cx="828092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800" b="1" dirty="0"/>
              <a:t>З </a:t>
            </a:r>
            <a:r>
              <a:rPr lang="ru-RU" sz="2800" b="1" dirty="0" err="1"/>
              <a:t>органамі</a:t>
            </a:r>
            <a:r>
              <a:rPr lang="ru-RU" sz="2800" b="1" dirty="0"/>
              <a:t> </a:t>
            </a:r>
            <a:r>
              <a:rPr lang="ru-RU" sz="2800" b="1" dirty="0" err="1"/>
              <a:t>якой</a:t>
            </a:r>
            <a:r>
              <a:rPr lang="ru-RU" sz="2800" b="1" dirty="0"/>
              <a:t> </a:t>
            </a:r>
            <a:r>
              <a:rPr lang="ru-RU" sz="2800" b="1" dirty="0" err="1"/>
              <a:t>галіны</a:t>
            </a:r>
            <a:r>
              <a:rPr lang="ru-RU" sz="2800" b="1" dirty="0"/>
              <a:t> </a:t>
            </a:r>
            <a:r>
              <a:rPr lang="ru-RU" sz="2800" b="1" dirty="0" err="1"/>
              <a:t>ўлады</a:t>
            </a:r>
            <a:r>
              <a:rPr lang="ru-RU" sz="2800" b="1" dirty="0"/>
              <a:t> </a:t>
            </a:r>
            <a:r>
              <a:rPr lang="ru-RU" sz="2800" b="1" dirty="0" err="1" smtClean="0"/>
              <a:t>людзі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часцей</a:t>
            </a:r>
            <a:r>
              <a:rPr lang="ru-RU" sz="2800" b="1" dirty="0" smtClean="0"/>
              <a:t> </a:t>
            </a:r>
            <a:r>
              <a:rPr lang="ru-RU" sz="2800" b="1" dirty="0"/>
              <a:t>за ўсё </a:t>
            </a:r>
            <a:r>
              <a:rPr lang="ru-RU" sz="2800" b="1" dirty="0" err="1" smtClean="0"/>
              <a:t>ўзаемадзейнічаюць</a:t>
            </a:r>
            <a:r>
              <a:rPr lang="ru-RU" sz="2800" b="1" dirty="0" smtClean="0"/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sz="2800" b="1" dirty="0" smtClean="0"/>
              <a:t>у </a:t>
            </a:r>
            <a:r>
              <a:rPr lang="ru-RU" sz="2800" b="1" dirty="0" err="1"/>
              <a:t>паўсядзённым</a:t>
            </a:r>
            <a:r>
              <a:rPr lang="ru-RU" sz="2800" b="1" dirty="0"/>
              <a:t> </a:t>
            </a:r>
            <a:r>
              <a:rPr lang="ru-RU" sz="2800" b="1" dirty="0" err="1"/>
              <a:t>жыцці</a:t>
            </a:r>
            <a:r>
              <a:rPr lang="ru-RU" sz="2800" b="1" dirty="0"/>
              <a:t>?</a:t>
            </a:r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165614" y="120713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A3A3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FFA3A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9" y="5641052"/>
            <a:ext cx="1628686" cy="1028308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12304" y="3782229"/>
            <a:ext cx="713233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200" i="1" dirty="0"/>
              <a:t>У </a:t>
            </a:r>
            <a:r>
              <a:rPr lang="ru-RU" sz="2200" i="1" dirty="0" err="1"/>
              <a:t>паўсядзённым</a:t>
            </a:r>
            <a:r>
              <a:rPr lang="ru-RU" sz="2200" i="1" dirty="0"/>
              <a:t> </a:t>
            </a:r>
            <a:r>
              <a:rPr lang="ru-RU" sz="2200" i="1" dirty="0" err="1"/>
              <a:t>жыцці</a:t>
            </a:r>
            <a:r>
              <a:rPr lang="ru-RU" sz="2200" i="1" dirty="0"/>
              <a:t> </a:t>
            </a:r>
            <a:r>
              <a:rPr lang="ru-RU" sz="2200" i="1" dirty="0" err="1"/>
              <a:t>людзі</a:t>
            </a:r>
            <a:r>
              <a:rPr lang="ru-RU" sz="2200" i="1" dirty="0"/>
              <a:t> </a:t>
            </a:r>
            <a:r>
              <a:rPr lang="ru-RU" sz="2200" i="1" dirty="0" err="1"/>
              <a:t>часцей</a:t>
            </a:r>
            <a:r>
              <a:rPr lang="ru-RU" sz="2200" i="1" dirty="0"/>
              <a:t> за ўсё </a:t>
            </a:r>
            <a:r>
              <a:rPr lang="ru-RU" sz="2200" i="1" dirty="0" err="1"/>
              <a:t>ўзаемадзейнічаюць</a:t>
            </a:r>
            <a:r>
              <a:rPr lang="ru-RU" sz="2200" i="1" dirty="0"/>
              <a:t> з </a:t>
            </a:r>
            <a:r>
              <a:rPr lang="ru-RU" sz="2200" i="1" dirty="0" err="1"/>
              <a:t>выканаўчай</a:t>
            </a:r>
            <a:r>
              <a:rPr lang="ru-RU" sz="2200" i="1" dirty="0"/>
              <a:t> </a:t>
            </a:r>
            <a:r>
              <a:rPr lang="ru-RU" sz="2200" i="1" dirty="0" err="1"/>
              <a:t>галіной</a:t>
            </a:r>
            <a:r>
              <a:rPr lang="ru-RU" sz="2200" i="1" dirty="0"/>
              <a:t> </a:t>
            </a:r>
            <a:r>
              <a:rPr lang="ru-RU" sz="2200" i="1" dirty="0" err="1"/>
              <a:t>улады</a:t>
            </a:r>
            <a:r>
              <a:rPr lang="ru-RU" sz="2200" i="1" dirty="0"/>
              <a:t>, </a:t>
            </a:r>
            <a:r>
              <a:rPr lang="ru-RU" sz="2200" i="1" dirty="0" err="1"/>
              <a:t>асабліва</a:t>
            </a:r>
            <a:r>
              <a:rPr lang="ru-RU" sz="2200" i="1" dirty="0"/>
              <a:t> з </a:t>
            </a:r>
            <a:r>
              <a:rPr lang="ru-RU" sz="2200" i="1" dirty="0" err="1"/>
              <a:t>мясцовымі</a:t>
            </a:r>
            <a:r>
              <a:rPr lang="ru-RU" sz="2200" i="1" dirty="0"/>
              <a:t> </a:t>
            </a:r>
            <a:r>
              <a:rPr lang="ru-RU" sz="2200" i="1" dirty="0" err="1"/>
              <a:t>выканаўчымі</a:t>
            </a:r>
            <a:r>
              <a:rPr lang="ru-RU" sz="2200" i="1" dirty="0"/>
              <a:t> і </a:t>
            </a:r>
            <a:r>
              <a:rPr lang="ru-RU" sz="2200" i="1" dirty="0" err="1"/>
              <a:t>распарадчымі</a:t>
            </a:r>
            <a:r>
              <a:rPr lang="ru-RU" sz="2200" i="1" dirty="0"/>
              <a:t> </a:t>
            </a:r>
            <a:r>
              <a:rPr lang="ru-RU" sz="2200" i="1" dirty="0" err="1"/>
              <a:t>органамі</a:t>
            </a:r>
            <a:r>
              <a:rPr lang="ru-RU" sz="2200" i="1" dirty="0"/>
              <a:t> (</a:t>
            </a:r>
            <a:r>
              <a:rPr lang="ru-RU" sz="2200" i="1" dirty="0" err="1"/>
              <a:t>мясцовыя</a:t>
            </a:r>
            <a:r>
              <a:rPr lang="ru-RU" sz="2200" i="1" dirty="0"/>
              <a:t> </a:t>
            </a:r>
            <a:r>
              <a:rPr lang="ru-RU" sz="2200" i="1" dirty="0" err="1"/>
              <a:t>адміністрацыі</a:t>
            </a:r>
            <a:r>
              <a:rPr lang="ru-RU" sz="2200" i="1" dirty="0"/>
              <a:t> ў </a:t>
            </a:r>
            <a:r>
              <a:rPr lang="ru-RU" sz="2200" i="1" dirty="0" err="1"/>
              <a:t>гарадах</a:t>
            </a:r>
            <a:r>
              <a:rPr lang="ru-RU" sz="2200" i="1" dirty="0"/>
              <a:t>, </a:t>
            </a:r>
            <a:r>
              <a:rPr lang="ru-RU" sz="2200" i="1" dirty="0" err="1"/>
              <a:t>гарадскія</a:t>
            </a:r>
            <a:r>
              <a:rPr lang="ru-RU" sz="2200" i="1" dirty="0"/>
              <a:t> і </a:t>
            </a:r>
            <a:r>
              <a:rPr lang="ru-RU" sz="2200" i="1" dirty="0" err="1"/>
              <a:t>сельскія</a:t>
            </a:r>
            <a:r>
              <a:rPr lang="ru-RU" sz="2200" i="1" dirty="0"/>
              <a:t> </a:t>
            </a:r>
            <a:r>
              <a:rPr lang="ru-RU" sz="2200" i="1" dirty="0" err="1"/>
              <a:t>выканаўчыя</a:t>
            </a:r>
            <a:r>
              <a:rPr lang="ru-RU" sz="2200" i="1" dirty="0"/>
              <a:t> </a:t>
            </a:r>
            <a:r>
              <a:rPr lang="ru-RU" sz="2200" i="1" dirty="0" err="1"/>
              <a:t>камітэты</a:t>
            </a:r>
            <a:r>
              <a:rPr lang="ru-RU" sz="2200" i="1" dirty="0" smtClean="0"/>
              <a:t>).</a:t>
            </a:r>
            <a:endParaRPr lang="ru-RU" sz="2200" i="1" dirty="0"/>
          </a:p>
        </p:txBody>
      </p:sp>
      <p:pic>
        <p:nvPicPr>
          <p:cNvPr id="14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179" y="4434270"/>
            <a:ext cx="1354994" cy="135499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75656" y="276531"/>
            <a:ext cx="64087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200" b="1" cap="all" dirty="0">
                <a:solidFill>
                  <a:srgbClr val="FFA3A3"/>
                </a:solidFill>
              </a:rPr>
              <a:t>Дзяржаўная ўлада </a:t>
            </a:r>
          </a:p>
          <a:p>
            <a:pPr algn="ctr"/>
            <a:r>
              <a:rPr lang="be-BY" sz="3200" b="1" cap="all" dirty="0">
                <a:solidFill>
                  <a:srgbClr val="FFA3A3"/>
                </a:solidFill>
              </a:rPr>
              <a:t>ў рэспубліцы беларусь</a:t>
            </a:r>
            <a:endParaRPr lang="ru-RU" sz="3200" b="1" cap="all" dirty="0">
              <a:solidFill>
                <a:srgbClr val="FFA3A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677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010" y="86677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7" y="5081163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501" y="606502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300" y="601303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883" y="59912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958" y="601303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4" y="59912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652" y="167267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0" y="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226" y="8059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106" y="87876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482" y="85507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762" y="1198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509" y="75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564" y="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867" y="508848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887" y="51278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761" y="16957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373" y="167267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075" y="167267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385" y="174553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894" y="505747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508" y="508848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965" y="41119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46" y="5617144"/>
            <a:ext cx="2066925" cy="8667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038" y="415059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9738" y="2577633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310" y="341332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74" y="1634185"/>
            <a:ext cx="6211164" cy="4860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7" y="16782"/>
            <a:ext cx="1387693" cy="1369433"/>
          </a:xfrm>
          <a:prstGeom prst="rect">
            <a:avLst/>
          </a:prstGeom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212708" y="878762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4800" b="1" i="1" dirty="0" err="1" smtClean="0">
                <a:solidFill>
                  <a:srgbClr val="FFFF00"/>
                </a:solidFill>
              </a:rPr>
              <a:t>Дзякуй</a:t>
            </a:r>
            <a:r>
              <a:rPr lang="ru-RU" sz="4800" b="1" i="1" dirty="0" smtClean="0">
                <a:solidFill>
                  <a:srgbClr val="FFFF00"/>
                </a:solidFill>
              </a:rPr>
              <a:t> за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гульню</a:t>
            </a:r>
            <a:r>
              <a:rPr lang="ru-RU" sz="4800" b="1" i="1" smtClean="0">
                <a:solidFill>
                  <a:srgbClr val="FFFF00"/>
                </a:solidFill>
              </a:rPr>
              <a:t>!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4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46366" y="1628800"/>
            <a:ext cx="8897634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be-BY" sz="3600" b="1" dirty="0" smtClean="0"/>
              <a:t>Прыметы сацыяльных нормаў:</a:t>
            </a:r>
            <a:endParaRPr lang="ru-RU" sz="3600" b="1" dirty="0"/>
          </a:p>
          <a:p>
            <a:pPr algn="just" eaLnBrk="1" hangingPunct="1"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71192" y="3457499"/>
            <a:ext cx="7272808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514350" indent="-5143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 i="1" dirty="0"/>
              <a:t>з</a:t>
            </a:r>
            <a:r>
              <a:rPr lang="en-US" sz="2800" i="1" dirty="0" smtClean="0"/>
              <a:t>’</a:t>
            </a:r>
            <a:r>
              <a:rPr lang="be-BY" sz="2800" i="1" dirty="0" smtClean="0"/>
              <a:t>яўляюцца агульнымі правіламі;</a:t>
            </a:r>
          </a:p>
          <a:p>
            <a:pPr marL="514350" indent="-5143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be-BY" sz="2800" i="1" dirty="0"/>
              <a:t>с</a:t>
            </a:r>
            <a:r>
              <a:rPr lang="be-BY" sz="2800" i="1" dirty="0" smtClean="0"/>
              <a:t>клаліся гістарычна;</a:t>
            </a:r>
          </a:p>
          <a:p>
            <a:pPr marL="514350" indent="-5143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 i="1" dirty="0"/>
              <a:t>з</a:t>
            </a:r>
            <a:r>
              <a:rPr lang="en-US" sz="2800" i="1" dirty="0" smtClean="0"/>
              <a:t>’</a:t>
            </a:r>
            <a:r>
              <a:rPr lang="be-BY" sz="2800" i="1" dirty="0" smtClean="0"/>
              <a:t>яўляюцца рэгулятарамі паводзінаў;</a:t>
            </a:r>
          </a:p>
          <a:p>
            <a:pPr marL="514350" indent="-51435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be-BY" sz="2800" i="1" dirty="0" smtClean="0"/>
              <a:t>здзяйсняюць сацыяльны </a:t>
            </a:r>
            <a:r>
              <a:rPr lang="be-BY" sz="2800" i="1" dirty="0" smtClean="0"/>
              <a:t>кантроль.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93346" y="22769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9" y="5396162"/>
            <a:ext cx="1992725" cy="1258152"/>
          </a:xfrm>
          <a:prstGeom prst="rect">
            <a:avLst/>
          </a:prstGeom>
        </p:spPr>
      </p:pic>
      <p:pic>
        <p:nvPicPr>
          <p:cNvPr id="10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176" y="4136162"/>
            <a:ext cx="1167830" cy="1260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62819" y="162295"/>
            <a:ext cx="70316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САЦЫЯЛЬНЫЯ НОРМЫ</a:t>
            </a:r>
          </a:p>
          <a:p>
            <a:pPr algn="ctr"/>
            <a:r>
              <a:rPr lang="be-BY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І ПАВОДЗІНЫ АСОБЫ</a:t>
            </a:r>
            <a:endParaRPr lang="ru-RU" sz="28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93" y="115207"/>
            <a:ext cx="1156539" cy="11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97340" y="1226486"/>
            <a:ext cx="87951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/>
            <a:r>
              <a:rPr lang="ru-RU" sz="2000" b="1" dirty="0"/>
              <a:t>Якія народныя звычаі і традыцыі звязаны са святамі і памятнымі днямі, што знайшлі адлюстраванне ў серыі памятных манет «Святы і абрады беларусаў», выпушчанай Нацыянальным банкам Рэспублікі Беларусь?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15816" y="5072266"/>
            <a:ext cx="446803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e-BY" sz="2000" b="1" i="1" dirty="0" smtClean="0"/>
              <a:t>Каляды                    </a:t>
            </a:r>
            <a:r>
              <a:rPr lang="be-BY" sz="2000" dirty="0" smtClean="0">
                <a:solidFill>
                  <a:schemeClr val="bg1"/>
                </a:solidFill>
              </a:rPr>
              <a:t> </a:t>
            </a:r>
            <a:r>
              <a:rPr lang="be-BY" sz="2000" dirty="0" smtClean="0">
                <a:sym typeface="Wingdings" panose="05000000000000000000" pitchFamily="2" charset="2"/>
              </a:rPr>
              <a:t></a:t>
            </a:r>
            <a:r>
              <a:rPr lang="be-BY" sz="2000" dirty="0" smtClean="0">
                <a:solidFill>
                  <a:schemeClr val="bg1"/>
                </a:solidFill>
              </a:rPr>
              <a:t> </a:t>
            </a:r>
            <a:r>
              <a:rPr lang="be-BY" sz="2000" b="1" i="1" dirty="0" smtClean="0"/>
              <a:t>Купалле</a:t>
            </a:r>
            <a:endParaRPr lang="be-BY" sz="2000" b="1" i="1" dirty="0"/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e-BY" sz="2000" b="1" i="1" dirty="0" smtClean="0"/>
              <a:t>Масленіца               </a:t>
            </a:r>
            <a:r>
              <a:rPr lang="be-BY" sz="2000" dirty="0" smtClean="0">
                <a:sym typeface="Wingdings" panose="05000000000000000000" pitchFamily="2" charset="2"/>
              </a:rPr>
              <a:t> </a:t>
            </a:r>
            <a:r>
              <a:rPr lang="be-BY" sz="2000" b="1" i="1" dirty="0" smtClean="0"/>
              <a:t>Спасы</a:t>
            </a:r>
            <a:endParaRPr lang="be-BY" sz="2000" b="1" i="1" dirty="0"/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e-BY" sz="2000" b="1" i="1" dirty="0" smtClean="0"/>
              <a:t>Вялікдзень              </a:t>
            </a:r>
            <a:r>
              <a:rPr lang="be-BY" sz="2000" dirty="0" smtClean="0">
                <a:sym typeface="Wingdings" panose="05000000000000000000" pitchFamily="2" charset="2"/>
              </a:rPr>
              <a:t></a:t>
            </a:r>
            <a:r>
              <a:rPr lang="be-BY" sz="2000" b="1" i="1" dirty="0" smtClean="0"/>
              <a:t> Багач</a:t>
            </a:r>
            <a:endParaRPr lang="be-BY" sz="2000" b="1" i="1" dirty="0"/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e-BY" sz="2000" b="1" i="1" dirty="0" smtClean="0"/>
              <a:t>Сёмуха                      </a:t>
            </a:r>
            <a:r>
              <a:rPr lang="be-BY" sz="2000" dirty="0" smtClean="0">
                <a:sym typeface="Wingdings" panose="05000000000000000000" pitchFamily="2" charset="2"/>
              </a:rPr>
              <a:t> </a:t>
            </a:r>
            <a:r>
              <a:rPr lang="be-BY" sz="2000" b="1" i="1" dirty="0" smtClean="0"/>
              <a:t>Дзяды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39009" y="22769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9" y="5566798"/>
            <a:ext cx="1605348" cy="101357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86946"/>
            <a:ext cx="4612048" cy="228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95374" y="135358"/>
            <a:ext cx="6912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САЦЫЯЛЬНЫЯ НОРМЫ</a:t>
            </a:r>
          </a:p>
          <a:p>
            <a:pPr algn="ctr"/>
            <a:r>
              <a:rPr lang="be-BY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І ПАВОДЗІНЫ АСОБЫ</a:t>
            </a:r>
            <a:endParaRPr lang="ru-RU" sz="28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40" y="88381"/>
            <a:ext cx="1090284" cy="1075938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950" y="4441717"/>
            <a:ext cx="1168847" cy="1261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39552" y="1392451"/>
            <a:ext cx="8811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b="1" dirty="0" smtClean="0"/>
              <a:t>У чым розніца паміж годнасцю і гонарам?</a:t>
            </a:r>
            <a:endParaRPr lang="ru-RU" sz="2800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61726" y="2403216"/>
            <a:ext cx="647951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be-BY" sz="2000" b="1" i="1" dirty="0" smtClean="0"/>
              <a:t>Годна</a:t>
            </a:r>
            <a:r>
              <a:rPr lang="en-US" sz="2000" b="1" i="1" dirty="0" smtClean="0"/>
              <a:t>c</a:t>
            </a:r>
            <a:r>
              <a:rPr lang="be-BY" sz="2000" b="1" i="1" dirty="0" smtClean="0"/>
              <a:t>ць – </a:t>
            </a:r>
            <a:r>
              <a:rPr lang="be-BY" sz="2000" i="1" dirty="0" smtClean="0"/>
              <a:t>г</a:t>
            </a:r>
            <a:r>
              <a:rPr lang="ru-RU" sz="2000" i="1" dirty="0" smtClean="0"/>
              <a:t>эта </a:t>
            </a:r>
            <a:r>
              <a:rPr lang="ru-RU" sz="2000" i="1" dirty="0"/>
              <a:t>ўнутраная ўпэўненасць </a:t>
            </a:r>
            <a:r>
              <a:rPr lang="ru-RU" sz="2000" i="1" dirty="0" smtClean="0"/>
              <a:t>асобы ва </a:t>
            </a:r>
            <a:r>
              <a:rPr lang="ru-RU" sz="2000" i="1" dirty="0"/>
              <a:t>ўласнай каштоўнасці, </a:t>
            </a:r>
            <a:r>
              <a:rPr lang="ru-RU" sz="2000" i="1" dirty="0" smtClean="0"/>
              <a:t>пачуццё самапавагі. Паняцце </a:t>
            </a:r>
            <a:r>
              <a:rPr lang="ru-RU" sz="2000" i="1" dirty="0"/>
              <a:t>годнасці падкрэслівае значнасць асобы </a:t>
            </a:r>
            <a:r>
              <a:rPr lang="ru-RU" sz="2000" i="1" dirty="0" smtClean="0"/>
              <a:t>як прадстаўніка </a:t>
            </a:r>
            <a:r>
              <a:rPr lang="ru-RU" sz="2000" i="1" dirty="0"/>
              <a:t>роду </a:t>
            </a:r>
            <a:r>
              <a:rPr lang="ru-RU" sz="2000" i="1" dirty="0" smtClean="0"/>
              <a:t>чалавечага. Кожны </a:t>
            </a:r>
            <a:r>
              <a:rPr lang="ru-RU" sz="2000" i="1" dirty="0"/>
              <a:t>чалавек мае </a:t>
            </a:r>
            <a:r>
              <a:rPr lang="ru-RU" sz="2000" i="1" dirty="0" smtClean="0"/>
              <a:t>годнасць ужо </a:t>
            </a:r>
            <a:r>
              <a:rPr lang="ru-RU" sz="2000" i="1" dirty="0"/>
              <a:t>таму, што ён </a:t>
            </a:r>
            <a:r>
              <a:rPr lang="ru-RU" sz="2000" i="1" dirty="0" err="1" smtClean="0"/>
              <a:t>чалавек</a:t>
            </a:r>
            <a:r>
              <a:rPr lang="ru-RU" sz="2000" i="1" dirty="0" smtClean="0"/>
              <a:t>.</a:t>
            </a:r>
          </a:p>
          <a:p>
            <a:pPr algn="just" eaLnBrk="1" hangingPunct="1">
              <a:spcBef>
                <a:spcPct val="20000"/>
              </a:spcBef>
            </a:pPr>
            <a:endParaRPr lang="ru-RU" sz="2000" i="1" dirty="0" smtClean="0"/>
          </a:p>
          <a:p>
            <a:pPr algn="just" eaLnBrk="1" hangingPunct="1">
              <a:spcBef>
                <a:spcPct val="20000"/>
              </a:spcBef>
            </a:pPr>
            <a:r>
              <a:rPr lang="be-BY" sz="2000" b="1" i="1" dirty="0" smtClean="0"/>
              <a:t>Гонар – </a:t>
            </a:r>
            <a:r>
              <a:rPr lang="be-BY" sz="2000" i="1" dirty="0" smtClean="0"/>
              <a:t>г</a:t>
            </a:r>
            <a:r>
              <a:rPr lang="ru-RU" sz="2000" i="1" dirty="0" smtClean="0"/>
              <a:t>эта </a:t>
            </a:r>
            <a:r>
              <a:rPr lang="ru-RU" sz="2000" i="1" dirty="0"/>
              <a:t>павага, прызнанне і </a:t>
            </a:r>
            <a:r>
              <a:rPr lang="ru-RU" sz="2000" i="1" dirty="0" smtClean="0"/>
              <a:t>ацэнка ўчынкаў </a:t>
            </a:r>
            <a:r>
              <a:rPr lang="ru-RU" sz="2000" i="1" dirty="0"/>
              <a:t>чалавека і яго заслуг </a:t>
            </a:r>
            <a:r>
              <a:rPr lang="ru-RU" sz="2000" i="1" dirty="0" smtClean="0"/>
              <a:t>іншымі людзьмі. Паняцце </a:t>
            </a:r>
            <a:r>
              <a:rPr lang="ru-RU" sz="2000" i="1" dirty="0"/>
              <a:t>гонару падкрэслівае значнасць асобы </a:t>
            </a:r>
            <a:r>
              <a:rPr lang="ru-RU" sz="2000" i="1" dirty="0" smtClean="0"/>
              <a:t>як прадстаўніка пэўнай групы </a:t>
            </a:r>
            <a:r>
              <a:rPr lang="ru-RU" sz="2000" i="1" dirty="0"/>
              <a:t>людзей, грамадства. Гэта сукупнасць канкрэтных </a:t>
            </a:r>
            <a:r>
              <a:rPr lang="ru-RU" sz="2000" i="1" dirty="0" smtClean="0"/>
              <a:t>патрабаванняў да паводзінаў.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73376" y="22769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5" y="5561543"/>
            <a:ext cx="1719398" cy="108558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5374" y="135358"/>
            <a:ext cx="6912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САЦЫЯЛЬНЫЯ НОРМЫ</a:t>
            </a:r>
          </a:p>
          <a:p>
            <a:pPr algn="ctr"/>
            <a:r>
              <a:rPr lang="be-BY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І ПАВОДЗІНЫ АСОБЫ</a:t>
            </a:r>
            <a:endParaRPr lang="ru-RU" sz="28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2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59" y="4334619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59832" y="3573016"/>
            <a:ext cx="4392488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800" i="1" dirty="0" err="1"/>
              <a:t>п</a:t>
            </a:r>
            <a:r>
              <a:rPr lang="ru-RU" sz="2800" i="1" dirty="0" err="1" smtClean="0"/>
              <a:t>абуджэння</a:t>
            </a:r>
            <a:r>
              <a:rPr lang="ru-RU" sz="2800" i="1" dirty="0" smtClean="0"/>
              <a:t>;</a:t>
            </a: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800" i="1" dirty="0" err="1"/>
              <a:t>к</a:t>
            </a:r>
            <a:r>
              <a:rPr lang="ru-RU" sz="2800" i="1" dirty="0" err="1" smtClean="0"/>
              <a:t>антролю</a:t>
            </a:r>
            <a:r>
              <a:rPr lang="ru-RU" sz="2800" i="1" dirty="0" smtClean="0"/>
              <a:t>;</a:t>
            </a: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800" i="1" dirty="0" err="1"/>
              <a:t>з</a:t>
            </a:r>
            <a:r>
              <a:rPr lang="ru-RU" sz="2800" i="1" dirty="0" err="1" smtClean="0"/>
              <a:t>абароны</a:t>
            </a:r>
            <a:r>
              <a:rPr lang="ru-RU" sz="2800" i="1" dirty="0" smtClean="0"/>
              <a:t>;</a:t>
            </a: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be-BY" sz="2800" i="1" dirty="0" smtClean="0"/>
              <a:t>карэкціроўкі.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22769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3" y="5584488"/>
            <a:ext cx="1719398" cy="1085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1FE756-C64B-F549-B630-D55D3C9F5862}"/>
              </a:ext>
            </a:extLst>
          </p:cNvPr>
          <p:cNvSpPr txBox="1"/>
          <p:nvPr/>
        </p:nvSpPr>
        <p:spPr>
          <a:xfrm>
            <a:off x="662647" y="1988840"/>
            <a:ext cx="835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be-BY" sz="3200" b="1" dirty="0" smtClean="0"/>
              <a:t>Функцыі сумлення:</a:t>
            </a:r>
            <a:endParaRPr lang="be-BY" sz="2000" b="1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995374" y="135358"/>
            <a:ext cx="6912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САЦЫЯЛЬНЫЯ НОРМЫ</a:t>
            </a:r>
          </a:p>
          <a:p>
            <a:pPr algn="ctr"/>
            <a:r>
              <a:rPr lang="be-BY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І ПАВОДЗІНЫ АСОБЫ</a:t>
            </a:r>
            <a:endParaRPr lang="ru-RU" sz="28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3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937" y="4459438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9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03848" y="4805629"/>
            <a:ext cx="3240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i="1" dirty="0" err="1"/>
              <a:t>Розныя</a:t>
            </a:r>
            <a:r>
              <a:rPr lang="ru-RU" sz="2800" i="1" dirty="0"/>
              <a:t> </a:t>
            </a:r>
            <a:r>
              <a:rPr lang="ru-RU" sz="2800" i="1" dirty="0" err="1" smtClean="0"/>
              <a:t>санкцыі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22769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4400" b="1" cap="none" spc="0" dirty="0" smtClean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1" y="5612401"/>
            <a:ext cx="1656184" cy="1045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1FE756-C64B-F549-B630-D55D3C9F5862}"/>
              </a:ext>
            </a:extLst>
          </p:cNvPr>
          <p:cNvSpPr txBox="1"/>
          <p:nvPr/>
        </p:nvSpPr>
        <p:spPr>
          <a:xfrm>
            <a:off x="433481" y="1342455"/>
            <a:ext cx="8531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Неабходна, каб кожны член грамадства ставіўся да сацыяльных нормаў сур'ёзна і выконваў іх бясспрэчна. У першую чаргу гэта неабходна для таго, каб засцерагчы самога чалавека і ўсё грамадства ў цэлым. Што </a:t>
            </a:r>
            <a:r>
              <a:rPr lang="be-BY" sz="2400" b="1" dirty="0"/>
              <a:t>з’яўляецца п</a:t>
            </a:r>
            <a:r>
              <a:rPr lang="ru-RU" sz="2400" b="1" dirty="0"/>
              <a:t>акараннем за невыкананне сацыяльных нормаў?</a:t>
            </a:r>
            <a:endParaRPr lang="x-none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95374" y="135358"/>
            <a:ext cx="6912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САЦЫЯЛЬНЫЯ НОРМЫ</a:t>
            </a:r>
          </a:p>
          <a:p>
            <a:pPr algn="ctr"/>
            <a:r>
              <a:rPr lang="be-BY" sz="28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І ПАВОДЗІНЫ АСОБЫ</a:t>
            </a:r>
            <a:endParaRPr lang="ru-RU" sz="2800" b="1" dirty="0">
              <a:ln w="1905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13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481" y="4581128"/>
            <a:ext cx="1123785" cy="1212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98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97340" y="1377346"/>
            <a:ext cx="91344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be-BY" sz="2400" b="1" dirty="0" smtClean="0"/>
              <a:t>Пералічыце найважнейшыя прыметы дзяржавы (хаця б пяць</a:t>
            </a:r>
            <a:r>
              <a:rPr lang="be-BY" sz="2400" b="1" dirty="0" smtClean="0"/>
              <a:t>).</a:t>
            </a:r>
            <a:endParaRPr lang="be-BY" sz="2400" b="1" dirty="0" smtClean="0"/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347388" y="305004"/>
            <a:ext cx="61702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800" b="1" cap="all" dirty="0">
                <a:solidFill>
                  <a:srgbClr val="FF0000"/>
                </a:solidFill>
              </a:rPr>
              <a:t>Узаемадзеянне асобы</a:t>
            </a:r>
          </a:p>
          <a:p>
            <a:pPr algn="ctr"/>
            <a:r>
              <a:rPr lang="be-BY" sz="2800" b="1" cap="all" dirty="0">
                <a:solidFill>
                  <a:srgbClr val="FF0000"/>
                </a:solidFill>
              </a:rPr>
              <a:t> і дзяржавы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32918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7" y="5550124"/>
            <a:ext cx="1772702" cy="11192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r="3072"/>
          <a:stretch/>
        </p:blipFill>
        <p:spPr bwMode="auto">
          <a:xfrm>
            <a:off x="2166427" y="2533903"/>
            <a:ext cx="5941010" cy="377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3342731"/>
            <a:ext cx="1584177" cy="2946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3440355"/>
            <a:ext cx="1420385" cy="3552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20273" y="4015882"/>
            <a:ext cx="783950" cy="2772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2555168"/>
            <a:ext cx="1512168" cy="3354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76190" y="3962934"/>
            <a:ext cx="883642" cy="3301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23729" y="2509434"/>
            <a:ext cx="612068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be-BY" i="1" dirty="0" smtClean="0">
                <a:solidFill>
                  <a:schemeClr val="bg1"/>
                </a:solidFill>
              </a:rPr>
              <a:t>          </a:t>
            </a:r>
            <a:r>
              <a:rPr lang="be-BY" sz="2000" b="1" i="1" dirty="0" smtClean="0">
                <a:solidFill>
                  <a:srgbClr val="264B96"/>
                </a:solidFill>
              </a:rPr>
              <a:t>Тэрыторыя</a:t>
            </a:r>
          </a:p>
          <a:p>
            <a:pPr eaLnBrk="1" hangingPunct="1">
              <a:spcBef>
                <a:spcPct val="20000"/>
              </a:spcBef>
            </a:pPr>
            <a:endParaRPr lang="be-BY" i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be-BY" sz="700" i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be-BY" b="1" i="1" dirty="0" smtClean="0">
                <a:solidFill>
                  <a:schemeClr val="bg1"/>
                </a:solidFill>
              </a:rPr>
              <a:t>   </a:t>
            </a:r>
            <a:r>
              <a:rPr lang="be-BY" b="1" i="1" dirty="0" smtClean="0">
                <a:solidFill>
                  <a:srgbClr val="264B96"/>
                </a:solidFill>
              </a:rPr>
              <a:t>Суверэнітэт</a:t>
            </a:r>
            <a:r>
              <a:rPr lang="be-BY" i="1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be-BY" b="1" i="1" dirty="0" smtClean="0">
                <a:solidFill>
                  <a:srgbClr val="264B96"/>
                </a:solidFill>
              </a:rPr>
              <a:t>Насельніцтва</a:t>
            </a:r>
          </a:p>
          <a:p>
            <a:pPr eaLnBrk="1" hangingPunct="1">
              <a:spcBef>
                <a:spcPct val="20000"/>
              </a:spcBef>
            </a:pPr>
            <a:endParaRPr lang="be-BY" sz="1400" i="1" dirty="0" smtClean="0">
              <a:solidFill>
                <a:srgbClr val="264B96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be-BY" b="1" i="1" dirty="0" smtClean="0">
                <a:solidFill>
                  <a:srgbClr val="264B96"/>
                </a:solidFill>
              </a:rPr>
              <a:t> Улада</a:t>
            </a:r>
            <a:r>
              <a:rPr lang="be-BY" i="1" dirty="0" smtClean="0">
                <a:solidFill>
                  <a:srgbClr val="264B96"/>
                </a:solidFill>
              </a:rPr>
              <a:t>                                                                      </a:t>
            </a:r>
            <a:r>
              <a:rPr lang="be-BY" b="1" i="1" dirty="0" smtClean="0">
                <a:solidFill>
                  <a:srgbClr val="264B96"/>
                </a:solidFill>
              </a:rPr>
              <a:t>Права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40" y="88381"/>
            <a:ext cx="1122339" cy="1107571"/>
          </a:xfrm>
          <a:prstGeom prst="rect">
            <a:avLst/>
          </a:prstGeom>
        </p:spPr>
      </p:pic>
      <p:pic>
        <p:nvPicPr>
          <p:cNvPr id="21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843" y="4537733"/>
            <a:ext cx="116783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3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51026" y="1112304"/>
            <a:ext cx="83837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400" b="1" dirty="0" err="1"/>
              <a:t>Прыгадайце</a:t>
            </a:r>
            <a:r>
              <a:rPr lang="ru-RU" sz="2400" b="1" dirty="0"/>
              <a:t>, </a:t>
            </a:r>
            <a:r>
              <a:rPr lang="ru-RU" sz="2400" b="1" dirty="0" err="1"/>
              <a:t>што</a:t>
            </a:r>
            <a:r>
              <a:rPr lang="ru-RU" sz="2400" b="1" dirty="0"/>
              <a:t> </a:t>
            </a:r>
            <a:r>
              <a:rPr lang="ru-RU" sz="2400" b="1" dirty="0" err="1"/>
              <a:t>сімвалізуюць</a:t>
            </a:r>
            <a:r>
              <a:rPr lang="ru-RU" sz="2400" b="1" dirty="0"/>
              <a:t> колеры на </a:t>
            </a:r>
            <a:r>
              <a:rPr lang="ru-RU" sz="2400" b="1" dirty="0" err="1"/>
              <a:t>Дзяржаўным</a:t>
            </a:r>
            <a:r>
              <a:rPr lang="ru-RU" sz="2400" b="1" dirty="0"/>
              <a:t> </a:t>
            </a:r>
            <a:r>
              <a:rPr lang="ru-RU" sz="2400" b="1" dirty="0" err="1"/>
              <a:t>сцягу</a:t>
            </a:r>
            <a:r>
              <a:rPr lang="ru-RU" sz="2400" b="1" dirty="0"/>
              <a:t>. </a:t>
            </a:r>
            <a:r>
              <a:rPr lang="ru-RU" sz="2400" b="1" dirty="0" err="1"/>
              <a:t>Калі</a:t>
            </a:r>
            <a:r>
              <a:rPr lang="ru-RU" sz="2400" b="1" dirty="0"/>
              <a:t> </a:t>
            </a:r>
            <a:r>
              <a:rPr lang="ru-RU" sz="2400" b="1" dirty="0" err="1"/>
              <a:t>святкуецца</a:t>
            </a:r>
            <a:r>
              <a:rPr lang="ru-RU" sz="2400" b="1" dirty="0"/>
              <a:t> </a:t>
            </a:r>
            <a:r>
              <a:rPr lang="ru-RU" sz="2400" b="1" dirty="0" err="1"/>
              <a:t>Дзень</a:t>
            </a:r>
            <a:r>
              <a:rPr lang="ru-RU" sz="2400" b="1" dirty="0"/>
              <a:t> </a:t>
            </a:r>
            <a:r>
              <a:rPr lang="ru-RU" sz="2400" b="1" dirty="0" err="1"/>
              <a:t>Дзяржаўнага</a:t>
            </a:r>
            <a:r>
              <a:rPr lang="ru-RU" sz="2400" b="1" dirty="0"/>
              <a:t> герба і </a:t>
            </a:r>
            <a:r>
              <a:rPr lang="ru-RU" sz="2400" b="1" dirty="0" err="1"/>
              <a:t>Дзяржаўнага</a:t>
            </a:r>
            <a:r>
              <a:rPr lang="ru-RU" sz="2400" b="1" dirty="0"/>
              <a:t> </a:t>
            </a:r>
            <a:r>
              <a:rPr lang="ru-RU" sz="2400" b="1" dirty="0" err="1"/>
              <a:t>сцяга</a:t>
            </a:r>
            <a:r>
              <a:rPr lang="ru-RU" sz="2400" b="1" dirty="0"/>
              <a:t> </a:t>
            </a:r>
            <a:r>
              <a:rPr lang="ru-RU" sz="2400" b="1" dirty="0" err="1"/>
              <a:t>Рэспублікі</a:t>
            </a:r>
            <a:r>
              <a:rPr lang="ru-RU" sz="2400" b="1" dirty="0"/>
              <a:t> </a:t>
            </a:r>
            <a:r>
              <a:rPr lang="ru-RU" sz="2400" b="1" dirty="0" smtClean="0"/>
              <a:t>Беларусь.</a:t>
            </a:r>
            <a:endParaRPr lang="ru-RU" sz="2400" b="1" dirty="0"/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302776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400" b="1" cap="none" spc="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2" y="5554109"/>
            <a:ext cx="1766391" cy="1115251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11983" y="3502552"/>
            <a:ext cx="6966632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1" hangingPunct="1">
              <a:lnSpc>
                <a:spcPts val="2000"/>
              </a:lnSpc>
            </a:pPr>
            <a:r>
              <a:rPr lang="ru-RU" sz="2000" dirty="0"/>
              <a:t>Колеры </a:t>
            </a:r>
            <a:r>
              <a:rPr lang="ru-RU" sz="2000" dirty="0" err="1"/>
              <a:t>нашага</a:t>
            </a:r>
            <a:r>
              <a:rPr lang="ru-RU" sz="2000" dirty="0"/>
              <a:t> </a:t>
            </a:r>
            <a:r>
              <a:rPr lang="ru-RU" sz="2000" dirty="0" err="1"/>
              <a:t>сцяга</a:t>
            </a:r>
            <a:r>
              <a:rPr lang="ru-RU" sz="2000" dirty="0"/>
              <a:t> </a:t>
            </a:r>
            <a:r>
              <a:rPr lang="ru-RU" sz="2000" dirty="0" err="1"/>
              <a:t>маюць</a:t>
            </a:r>
            <a:r>
              <a:rPr lang="ru-RU" sz="2000" dirty="0"/>
              <a:t> </a:t>
            </a:r>
            <a:r>
              <a:rPr lang="ru-RU" sz="2000" dirty="0" err="1"/>
              <a:t>наступныя</a:t>
            </a:r>
            <a:r>
              <a:rPr lang="ru-RU" sz="2000" dirty="0"/>
              <a:t> </a:t>
            </a:r>
            <a:r>
              <a:rPr lang="ru-RU" sz="2000" dirty="0" err="1"/>
              <a:t>значэнні</a:t>
            </a:r>
            <a:r>
              <a:rPr lang="ru-RU" sz="2000" dirty="0"/>
              <a:t>:</a:t>
            </a:r>
          </a:p>
          <a:p>
            <a:pPr algn="just" eaLnBrk="1" hangingPunct="1">
              <a:lnSpc>
                <a:spcPts val="2000"/>
              </a:lnSpc>
            </a:pPr>
            <a:r>
              <a:rPr lang="ru-RU" sz="2000" b="1" i="1" dirty="0"/>
              <a:t> </a:t>
            </a:r>
            <a:r>
              <a:rPr lang="ru-RU" sz="2000" b="1" i="1" dirty="0" smtClean="0"/>
              <a:t>    </a:t>
            </a:r>
            <a:r>
              <a:rPr lang="ru-RU" sz="2000" b="1" i="1" dirty="0" err="1" smtClean="0"/>
              <a:t>чырвоны</a:t>
            </a:r>
            <a:r>
              <a:rPr lang="ru-RU" sz="2000" dirty="0" smtClean="0"/>
              <a:t> – </a:t>
            </a:r>
            <a:r>
              <a:rPr lang="ru-RU" sz="2000" dirty="0" err="1" smtClean="0"/>
              <a:t>сіла</a:t>
            </a:r>
            <a:r>
              <a:rPr lang="ru-RU" sz="2000" dirty="0"/>
              <a:t>, </a:t>
            </a:r>
            <a:r>
              <a:rPr lang="ru-RU" sz="2000" dirty="0" err="1"/>
              <a:t>мужнасць</a:t>
            </a:r>
            <a:r>
              <a:rPr lang="ru-RU" sz="2000" dirty="0"/>
              <a:t>, </a:t>
            </a:r>
            <a:r>
              <a:rPr lang="ru-RU" sz="2000" dirty="0" err="1"/>
              <a:t>высакароднасць</a:t>
            </a:r>
            <a:r>
              <a:rPr lang="ru-RU" sz="2000" dirty="0"/>
              <a:t>, </a:t>
            </a:r>
            <a:r>
              <a:rPr lang="ru-RU" sz="2000" dirty="0" err="1" smtClean="0"/>
              <a:t>энергія</a:t>
            </a:r>
            <a:r>
              <a:rPr lang="ru-RU" sz="2000" dirty="0" smtClean="0"/>
              <a:t>;</a:t>
            </a:r>
            <a:endParaRPr lang="ru-RU" sz="2000" dirty="0"/>
          </a:p>
          <a:p>
            <a:pPr algn="just" eaLnBrk="1" hangingPunct="1">
              <a:lnSpc>
                <a:spcPts val="2000"/>
              </a:lnSpc>
            </a:pPr>
            <a:r>
              <a:rPr lang="ru-RU" sz="2000" b="1" i="1" dirty="0" smtClean="0"/>
              <a:t>      </a:t>
            </a:r>
            <a:r>
              <a:rPr lang="ru-RU" sz="2000" b="1" i="1" dirty="0" err="1" smtClean="0"/>
              <a:t>зялёны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err="1"/>
              <a:t>надзея</a:t>
            </a:r>
            <a:r>
              <a:rPr lang="ru-RU" sz="2000" dirty="0"/>
              <a:t>, </a:t>
            </a:r>
            <a:r>
              <a:rPr lang="ru-RU" sz="2000" dirty="0" err="1"/>
              <a:t>здароўе</a:t>
            </a:r>
            <a:r>
              <a:rPr lang="ru-RU" sz="2000" dirty="0"/>
              <a:t>, </a:t>
            </a:r>
            <a:r>
              <a:rPr lang="ru-RU" sz="2000" dirty="0" err="1"/>
              <a:t>маладосць</a:t>
            </a:r>
            <a:r>
              <a:rPr lang="ru-RU" sz="2000" dirty="0"/>
              <a:t>, </a:t>
            </a:r>
            <a:r>
              <a:rPr lang="ru-RU" sz="2000" dirty="0" err="1"/>
              <a:t>адраджэнне</a:t>
            </a:r>
            <a:r>
              <a:rPr lang="ru-RU" sz="2000" dirty="0"/>
              <a:t>, </a:t>
            </a:r>
            <a:r>
              <a:rPr lang="ru-RU" sz="2000" dirty="0" err="1"/>
              <a:t>працавітасць</a:t>
            </a:r>
            <a:r>
              <a:rPr lang="ru-RU" sz="2000" dirty="0"/>
              <a:t>, </a:t>
            </a:r>
            <a:r>
              <a:rPr lang="ru-RU" sz="2000" dirty="0" err="1"/>
              <a:t>стварэнне</a:t>
            </a:r>
            <a:r>
              <a:rPr lang="ru-RU" sz="2000" dirty="0"/>
              <a:t>, </a:t>
            </a:r>
            <a:r>
              <a:rPr lang="ru-RU" sz="2000" dirty="0" err="1"/>
              <a:t>прыродная</a:t>
            </a:r>
            <a:r>
              <a:rPr lang="ru-RU" sz="2000" dirty="0"/>
              <a:t> </a:t>
            </a:r>
            <a:r>
              <a:rPr lang="ru-RU" sz="2000" dirty="0" err="1" smtClean="0"/>
              <a:t>гармонія</a:t>
            </a:r>
            <a:r>
              <a:rPr lang="ru-RU" sz="2000" dirty="0" smtClean="0"/>
              <a:t>;</a:t>
            </a:r>
            <a:endParaRPr lang="ru-RU" sz="2000" dirty="0"/>
          </a:p>
          <a:p>
            <a:pPr algn="just" eaLnBrk="1" hangingPunct="1">
              <a:lnSpc>
                <a:spcPts val="2000"/>
              </a:lnSpc>
            </a:pPr>
            <a:r>
              <a:rPr lang="ru-RU" sz="2000" b="1" i="1" dirty="0" smtClean="0"/>
              <a:t>      белы</a:t>
            </a:r>
            <a:r>
              <a:rPr lang="ru-RU" sz="2000" dirty="0" smtClean="0"/>
              <a:t> – </a:t>
            </a:r>
            <a:r>
              <a:rPr lang="ru-RU" sz="2000" dirty="0" err="1" smtClean="0"/>
              <a:t>чысціня</a:t>
            </a:r>
            <a:r>
              <a:rPr lang="ru-RU" sz="2000" dirty="0"/>
              <a:t>, </a:t>
            </a:r>
            <a:r>
              <a:rPr lang="ru-RU" sz="2000" dirty="0" err="1"/>
              <a:t>бязгрэшнасць</a:t>
            </a:r>
            <a:r>
              <a:rPr lang="ru-RU" sz="2000" dirty="0"/>
              <a:t>, </a:t>
            </a:r>
            <a:r>
              <a:rPr lang="ru-RU" sz="2000" dirty="0" err="1"/>
              <a:t>прымірэнне</a:t>
            </a:r>
            <a:r>
              <a:rPr lang="ru-RU" sz="2000" dirty="0"/>
              <a:t>, </a:t>
            </a:r>
            <a:r>
              <a:rPr lang="ru-RU" sz="2000" dirty="0" err="1"/>
              <a:t>мудрасць</a:t>
            </a:r>
            <a:r>
              <a:rPr lang="ru-RU" sz="2000" dirty="0"/>
              <a:t>, </a:t>
            </a:r>
            <a:r>
              <a:rPr lang="ru-RU" sz="2000" dirty="0" smtClean="0"/>
              <a:t>веды;</a:t>
            </a:r>
            <a:endParaRPr lang="ru-RU" sz="2000" dirty="0"/>
          </a:p>
          <a:p>
            <a:pPr algn="just" eaLnBrk="1" hangingPunct="1">
              <a:lnSpc>
                <a:spcPts val="2000"/>
              </a:lnSpc>
            </a:pPr>
            <a:r>
              <a:rPr lang="ru-RU" sz="2000" b="1" i="1" dirty="0" smtClean="0"/>
              <a:t>      другая </a:t>
            </a:r>
            <a:r>
              <a:rPr lang="ru-RU" sz="2000" b="1" i="1" dirty="0" err="1" smtClean="0"/>
              <a:t>нядзеля</a:t>
            </a:r>
            <a:r>
              <a:rPr lang="ru-RU" sz="2000" b="1" i="1" dirty="0" smtClean="0"/>
              <a:t> мая </a:t>
            </a:r>
            <a:r>
              <a:rPr lang="ru-RU" sz="2000" dirty="0" smtClean="0"/>
              <a:t>– </a:t>
            </a:r>
            <a:r>
              <a:rPr lang="ru-RU" sz="2000" dirty="0" err="1"/>
              <a:t>Дзень</a:t>
            </a:r>
            <a:r>
              <a:rPr lang="ru-RU" sz="2000" dirty="0"/>
              <a:t> </a:t>
            </a:r>
            <a:r>
              <a:rPr lang="ru-RU" sz="2000" dirty="0" err="1" smtClean="0"/>
              <a:t>Дзяржаўнага</a:t>
            </a:r>
            <a:r>
              <a:rPr lang="ru-RU" sz="2000" dirty="0" smtClean="0"/>
              <a:t> </a:t>
            </a:r>
            <a:r>
              <a:rPr lang="ru-RU" sz="2000" dirty="0" err="1" smtClean="0"/>
              <a:t>сцяга</a:t>
            </a:r>
            <a:r>
              <a:rPr lang="ru-RU" sz="2000" dirty="0" smtClean="0"/>
              <a:t>, </a:t>
            </a:r>
            <a:r>
              <a:rPr lang="ru-RU" sz="2000" dirty="0" err="1"/>
              <a:t>Дзяржаўнага</a:t>
            </a:r>
            <a:r>
              <a:rPr lang="ru-RU" sz="2000" dirty="0"/>
              <a:t> </a:t>
            </a:r>
            <a:r>
              <a:rPr lang="ru-RU" sz="2000" dirty="0" smtClean="0"/>
              <a:t>герба  і </a:t>
            </a:r>
            <a:r>
              <a:rPr lang="ru-RU" sz="2000" dirty="0" err="1"/>
              <a:t>Дзяржаўнага</a:t>
            </a:r>
            <a:r>
              <a:rPr lang="ru-RU" sz="2000" dirty="0"/>
              <a:t> </a:t>
            </a:r>
            <a:r>
              <a:rPr lang="ru-RU" sz="2000" dirty="0" err="1" smtClean="0"/>
              <a:t>гімна</a:t>
            </a:r>
            <a:r>
              <a:rPr lang="ru-RU" sz="2000" dirty="0" smtClean="0"/>
              <a:t> Рэспублікі </a:t>
            </a:r>
            <a:r>
              <a:rPr lang="ru-RU" sz="2000" dirty="0" smtClean="0"/>
              <a:t>Беларусь.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42723" y="191675"/>
            <a:ext cx="61702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800" b="1" cap="all" dirty="0">
                <a:solidFill>
                  <a:srgbClr val="FF0000"/>
                </a:solidFill>
              </a:rPr>
              <a:t>Узаемадзеянне асобы</a:t>
            </a:r>
          </a:p>
          <a:p>
            <a:pPr algn="ctr"/>
            <a:r>
              <a:rPr lang="be-BY" sz="2800" b="1" cap="all" dirty="0">
                <a:solidFill>
                  <a:srgbClr val="FF0000"/>
                </a:solidFill>
              </a:rPr>
              <a:t> і дзяржавы</a:t>
            </a:r>
            <a:endParaRPr lang="ru-RU" sz="2800" b="1" cap="all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0" y="88382"/>
            <a:ext cx="1037575" cy="1023922"/>
          </a:xfrm>
          <a:prstGeom prst="rect">
            <a:avLst/>
          </a:prstGeom>
        </p:spPr>
      </p:pic>
      <p:pic>
        <p:nvPicPr>
          <p:cNvPr id="15" name="Picture 8" descr="https://fsd.multiurok.ru/html/2020/03/22/s_5e77b6d65bf74/1390619_1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72" y="4389818"/>
            <a:ext cx="1167830" cy="1260000"/>
          </a:xfrm>
          <a:prstGeom prst="rect">
            <a:avLst/>
          </a:prstGeom>
          <a:noFill/>
        </p:spPr>
      </p:pic>
      <p:pic>
        <p:nvPicPr>
          <p:cNvPr id="13" name="Picture 2" descr="https://sad93.by/files/01044/obj/120/16473/img/%D0%B3%D0%B5%D1%80%D0%B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5705" r="3806" b="5869"/>
          <a:stretch/>
        </p:blipFill>
        <p:spPr bwMode="auto">
          <a:xfrm>
            <a:off x="6516215" y="2432681"/>
            <a:ext cx="2052375" cy="10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3915</TotalTime>
  <Words>1513</Words>
  <Application>Microsoft Office PowerPoint</Application>
  <PresentationFormat>Экран (4:3)</PresentationFormat>
  <Paragraphs>247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Georgia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Ирина Андрончик</cp:lastModifiedBy>
  <cp:revision>257</cp:revision>
  <dcterms:created xsi:type="dcterms:W3CDTF">2015-05-04T12:07:23Z</dcterms:created>
  <dcterms:modified xsi:type="dcterms:W3CDTF">2024-05-23T12:28:32Z</dcterms:modified>
</cp:coreProperties>
</file>