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9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7026" y="2800389"/>
            <a:ext cx="10245437" cy="2929019"/>
          </a:xfrm>
          <a:noFill/>
        </p:spPr>
        <p:txBody>
          <a:bodyPr/>
          <a:lstStyle/>
          <a:p>
            <a:br>
              <a:rPr lang="ru-RU" sz="5400" dirty="0"/>
            </a:br>
            <a:br>
              <a:rPr lang="ru-RU" sz="5400" dirty="0"/>
            </a:br>
            <a:r>
              <a:rPr lang="ru-RU" sz="5400" b="1" cap="none" dirty="0">
                <a:ln w="0"/>
                <a:solidFill>
                  <a:schemeClr val="tx1"/>
                </a:solidFill>
              </a:rPr>
              <a:t>Ответственность за незаконный оборот наркотических средств, психотропных веществ, их аналогов и </a:t>
            </a:r>
            <a:r>
              <a:rPr lang="ru-RU" sz="5400" b="1" cap="none" dirty="0" err="1">
                <a:ln w="0"/>
                <a:solidFill>
                  <a:schemeClr val="tx1"/>
                </a:solidFill>
              </a:rPr>
              <a:t>прекурсоров</a:t>
            </a:r>
            <a:endParaRPr lang="ru-RU" sz="5400" b="1" cap="none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8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4997B-2E07-4F7B-9C30-703F53A1D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1" y="-1"/>
            <a:ext cx="83599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5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990" y="24938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/>
              <a:t>Согласно определению Всемирной организации здравоохранения, </a:t>
            </a:r>
            <a:r>
              <a:rPr lang="ru-RU" sz="5300" b="1" dirty="0">
                <a:solidFill>
                  <a:srgbClr val="FF0000"/>
                </a:solidFill>
              </a:rPr>
              <a:t>НАРКОТИК –</a:t>
            </a:r>
            <a:r>
              <a:rPr lang="ru-RU" sz="5300" b="1" dirty="0"/>
              <a:t>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70176"/>
            <a:ext cx="11387328" cy="46878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353535"/>
                </a:solidFill>
                <a:latin typeface="Arial" panose="020B0604020202020204" pitchFamily="34" charset="0"/>
              </a:rPr>
              <a:t>химический агент, вызывающий ступор, кому или нечувствительность к боли.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Наркотиками</a:t>
            </a:r>
            <a:r>
              <a:rPr lang="ru-RU" sz="3600" b="1" dirty="0">
                <a:solidFill>
                  <a:srgbClr val="353535"/>
                </a:solidFill>
                <a:latin typeface="Arial" panose="020B0604020202020204" pitchFamily="34" charset="0"/>
              </a:rPr>
              <a:t> называют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любые запрещенные законом наркотические вещества</a:t>
            </a:r>
            <a:r>
              <a:rPr lang="ru-RU" sz="3600" b="1" dirty="0">
                <a:solidFill>
                  <a:srgbClr val="353535"/>
                </a:solidFill>
                <a:latin typeface="Arial" panose="020B060402020202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353535"/>
                </a:solidFill>
                <a:latin typeface="Arial" panose="020B0604020202020204" pitchFamily="34" charset="0"/>
              </a:rPr>
              <a:t>независимо от их происхождения.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Наркотики</a:t>
            </a:r>
            <a:r>
              <a:rPr lang="ru-RU" sz="3600" b="1" dirty="0">
                <a:solidFill>
                  <a:srgbClr val="353535"/>
                </a:solidFill>
                <a:latin typeface="Arial" panose="020B0604020202020204" pitchFamily="34" charset="0"/>
              </a:rPr>
              <a:t> – наркотические средства, психотропные вещества либо их </a:t>
            </a:r>
            <a:r>
              <a:rPr lang="ru-RU" sz="3600" b="1" dirty="0" err="1">
                <a:solidFill>
                  <a:srgbClr val="353535"/>
                </a:solidFill>
                <a:latin typeface="Arial" panose="020B0604020202020204" pitchFamily="34" charset="0"/>
              </a:rPr>
              <a:t>прекурсоры</a:t>
            </a:r>
            <a:r>
              <a:rPr lang="ru-RU" sz="3600" b="1" dirty="0">
                <a:solidFill>
                  <a:srgbClr val="353535"/>
                </a:solidFill>
                <a:latin typeface="Arial" panose="020B0604020202020204" pitchFamily="34" charset="0"/>
              </a:rPr>
              <a:t> и аналоги.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353535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4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745507" y="2901696"/>
            <a:ext cx="69821" cy="792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4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11277600" cy="454456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0"/>
                <a:solidFill>
                  <a:srgbClr val="FF0000"/>
                </a:solidFill>
              </a:rPr>
              <a:t>УГОЛОВНАЯ ОТВЕТСТВЕННОСТЬ ЗА НЕЗАКОННЫЙ ОБОРОТ </a:t>
            </a:r>
            <a:r>
              <a:rPr lang="ru-RU" sz="5400" b="1" dirty="0">
                <a:ln w="0"/>
                <a:solidFill>
                  <a:schemeClr val="tx1"/>
                </a:solidFill>
              </a:rPr>
              <a:t>НАРКОТИЧЕСКИХ СРЕДСТВ, ПСИХОТРОПНЫХ ВЕЩЕСТВ, ИХ ПРЕКУРСОРОВ ИЛИ АНАЛОГОВ </a:t>
            </a:r>
            <a:br>
              <a:rPr lang="ru-RU" sz="5400" b="1" dirty="0">
                <a:ln w="0"/>
                <a:solidFill>
                  <a:schemeClr val="tx1"/>
                </a:solidFill>
              </a:rPr>
            </a:br>
            <a:r>
              <a:rPr lang="ru-RU" sz="5400" b="1" dirty="0">
                <a:ln w="0"/>
                <a:solidFill>
                  <a:schemeClr val="tx1"/>
                </a:solidFill>
              </a:rPr>
              <a:t>В РЕСПУБЛИКЕ БЕЛАРУСЬ </a:t>
            </a:r>
            <a:r>
              <a:rPr lang="ru-RU" sz="8000" b="1" dirty="0">
                <a:ln w="0"/>
                <a:solidFill>
                  <a:srgbClr val="FF0000"/>
                </a:solidFill>
              </a:rPr>
              <a:t>НАСТУПАЕТ С 14 ЛЕТ</a:t>
            </a:r>
            <a:r>
              <a:rPr lang="ru-RU" sz="5400" b="1" dirty="0">
                <a:ln w="0"/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CF67-E56D-4764-8D0D-36AC895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207335"/>
            <a:ext cx="11724167" cy="19643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Статья 328 </a:t>
            </a: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Уголовного кодекса Республики Беларусь: 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Незаконный оборот наркотических средств, 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психотропных веществ, их прекурсоров и аналогов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A2E33-5920-4B9B-B659-61CBB497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722" y="1707194"/>
            <a:ext cx="4443984" cy="1829868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Незаконные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без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цели сбыта </a:t>
            </a:r>
            <a:r>
              <a:rPr lang="ru-RU" sz="2000" dirty="0">
                <a:latin typeface="Georgia" panose="02040502050405020303" pitchFamily="18" charset="0"/>
              </a:rPr>
              <a:t>изготовление, переработка, приобретение, хранение, перевозка или пересылка наркотических средств, психотропных веществ либо их прекурсоров или аналогов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352B9E-C7D9-4F86-B346-81F087B5E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27" y="4764182"/>
            <a:ext cx="5450774" cy="1964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ограничение свободы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на срок до пяти лет </a:t>
            </a: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или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лишение свободы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на 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срок от двух до пяти лет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6D78250-1F73-43AC-9923-E51F71820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3" y="2623457"/>
            <a:ext cx="4443984" cy="1485900"/>
          </a:xfrm>
        </p:spPr>
        <p:txBody>
          <a:bodyPr/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 Незаконные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с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целью сбыта </a:t>
            </a:r>
            <a:r>
              <a:rPr lang="ru-RU" sz="2000" dirty="0">
                <a:solidFill>
                  <a:srgbClr val="191B0E"/>
                </a:solidFill>
                <a:latin typeface="Georgia" panose="02040502050405020303" pitchFamily="18" charset="0"/>
              </a:rPr>
              <a:t>изготовление, переработка, приобретение, хранение, перевозка или пересылка наркотических средств, психотропных веществ либо их прекурсоров или аналогов 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272604E-5813-4C72-877A-243D6F1FB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3" y="4808852"/>
            <a:ext cx="4660437" cy="2091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лишение свободы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на срок от пяти до восьми лет</a:t>
            </a:r>
            <a:r>
              <a:rPr lang="ru-RU" sz="22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Georgia" panose="02040502050405020303" pitchFamily="18" charset="0"/>
              </a:rPr>
              <a:t>с конфискацией имущества или без конфискации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ACB5E7B-5900-4C8F-BE0B-4E0030BAC168}"/>
              </a:ext>
            </a:extLst>
          </p:cNvPr>
          <p:cNvSpPr/>
          <p:nvPr/>
        </p:nvSpPr>
        <p:spPr>
          <a:xfrm>
            <a:off x="8349684" y="3697250"/>
            <a:ext cx="939208" cy="118951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E924F67-0755-4E54-BF6E-4AF7DF56166B}"/>
              </a:ext>
            </a:extLst>
          </p:cNvPr>
          <p:cNvSpPr/>
          <p:nvPr/>
        </p:nvSpPr>
        <p:spPr>
          <a:xfrm>
            <a:off x="2903110" y="3573281"/>
            <a:ext cx="939208" cy="118951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FAD4F7-1660-4704-A187-B8C0386C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6" y="4642146"/>
            <a:ext cx="3812109" cy="22039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CF67-E56D-4764-8D0D-36AC895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1"/>
            <a:ext cx="11724167" cy="2171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Статья 328 Уголовного кодекса Республики Беларусь: 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Незаконный оборот наркотических средств, 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психотропных веществ, их прекурсоров и аналогов</a:t>
            </a:r>
            <a:endParaRPr lang="ru-RU" sz="2800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E924F67-0755-4E54-BF6E-4AF7DF56166B}"/>
              </a:ext>
            </a:extLst>
          </p:cNvPr>
          <p:cNvSpPr/>
          <p:nvPr/>
        </p:nvSpPr>
        <p:spPr>
          <a:xfrm>
            <a:off x="7723365" y="4342601"/>
            <a:ext cx="939208" cy="118951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FA933F1-BC88-4489-9B5D-7DB79045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20" y="1581812"/>
            <a:ext cx="10797891" cy="3477076"/>
          </a:xfrm>
        </p:spPr>
        <p:txBody>
          <a:bodyPr/>
          <a:lstStyle/>
          <a:p>
            <a:pPr lvl="0" indent="714375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2000" dirty="0">
                <a:solidFill>
                  <a:srgbClr val="111111"/>
                </a:solidFill>
                <a:latin typeface="Georgia" panose="02040502050405020303" pitchFamily="18" charset="0"/>
              </a:rPr>
              <a:t>3.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Действия</a:t>
            </a:r>
            <a:r>
              <a:rPr lang="ru-RU" sz="2000" dirty="0">
                <a:solidFill>
                  <a:srgbClr val="111111"/>
                </a:solidFill>
                <a:latin typeface="Georgia" panose="02040502050405020303" pitchFamily="18" charset="0"/>
              </a:rPr>
              <a:t>, предусмотренные частью 2 настоящей статьи, совершенные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группой лиц, либо должностным лицом с использованием своих служебных полномочий, либо лицом, ранее совершившим преступления</a:t>
            </a:r>
            <a:r>
              <a:rPr lang="ru-RU" sz="2000" dirty="0">
                <a:solidFill>
                  <a:srgbClr val="111111"/>
                </a:solidFill>
                <a:latin typeface="Georgia" panose="02040502050405020303" pitchFamily="18" charset="0"/>
              </a:rPr>
              <a:t>, предусмотренные настоящей статьей, статьями 327, 329 или 331 настоящего Кодекса,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либо в отношении наркотических средств, психотропных веществ, их аналогов в крупном размере, либо в отношении особо опасных наркотических средств, психотропных веществ, либо сбыт наркотических средств, психотропных веществ, их прекурсоров или аналогов </a:t>
            </a: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на территории учреждения образования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ru-RU" sz="2000" dirty="0">
                <a:solidFill>
                  <a:srgbClr val="111111"/>
                </a:solidFill>
                <a:latin typeface="Georgia" panose="02040502050405020303" pitchFamily="18" charset="0"/>
              </a:rPr>
              <a:t> организации здравоохранения, воинской части, исправительного учреждения, арестного дома, в местах содержания под стражей или в месте проведения массовых мероприятий </a:t>
            </a:r>
          </a:p>
          <a:p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0E12D9BE-7877-49EA-A249-50CBE78DC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3880" y="5427023"/>
            <a:ext cx="7196447" cy="1430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лишение свободы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на</a:t>
            </a:r>
            <a:r>
              <a:rPr lang="ru-RU" sz="2200" b="1" dirty="0">
                <a:solidFill>
                  <a:srgbClr val="111111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срок от восьми до тринадцати лет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Georgia" panose="02040502050405020303" pitchFamily="18" charset="0"/>
              </a:rPr>
              <a:t>с конфискацией имущества или без конфискации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2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CF67-E56D-4764-8D0D-36AC895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1"/>
            <a:ext cx="11724167" cy="2171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Статья 328 Уголовного кодекса Республики Беларусь: 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Незаконный оборот наркотических средств, 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психотропных веществ, их прекурсоров и аналогов</a:t>
            </a:r>
            <a:endParaRPr lang="ru-RU" sz="2800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E924F67-0755-4E54-BF6E-4AF7DF56166B}"/>
              </a:ext>
            </a:extLst>
          </p:cNvPr>
          <p:cNvSpPr/>
          <p:nvPr/>
        </p:nvSpPr>
        <p:spPr>
          <a:xfrm>
            <a:off x="8158348" y="2755075"/>
            <a:ext cx="1091079" cy="141267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FA933F1-BC88-4489-9B5D-7DB79045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20" y="1401288"/>
            <a:ext cx="10797891" cy="2171700"/>
          </a:xfrm>
        </p:spPr>
        <p:txBody>
          <a:bodyPr/>
          <a:lstStyle/>
          <a:p>
            <a:pPr lvl="0" indent="714375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2000" dirty="0">
                <a:solidFill>
                  <a:srgbClr val="111111"/>
                </a:solidFill>
                <a:latin typeface="Georgia" panose="02040502050405020303" pitchFamily="18" charset="0"/>
              </a:rPr>
              <a:t>4. </a:t>
            </a: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Действия,</a:t>
            </a: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 предусмотренные частями второй или третьей настоящей статьи, </a:t>
            </a: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совершенные организованной группой</a:t>
            </a:r>
            <a:endParaRPr lang="ru-RU" sz="22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lvl="0" indent="714375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endParaRPr lang="ru-RU" sz="2000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0E12D9BE-7877-49EA-A249-50CBE78DC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4280" y="4367641"/>
            <a:ext cx="5995059" cy="1863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лишение свободы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на</a:t>
            </a:r>
            <a:r>
              <a:rPr lang="ru-RU" sz="22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срок от десяти до пятнадцати лет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Georgia" panose="02040502050405020303" pitchFamily="18" charset="0"/>
              </a:rPr>
              <a:t>с конфискацией имущества или без конфискации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2269FD-2CE0-41BC-B47F-CFBA7C69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1" y="2966354"/>
            <a:ext cx="5610746" cy="373956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3097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CF67-E56D-4764-8D0D-36AC895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1"/>
            <a:ext cx="11724167" cy="2171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Статья 328 Уголовного кодекса Республики Беларусь: 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Незаконный оборот наркотических средств, 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психотропных веществ, их прекурсоров и аналогов</a:t>
            </a:r>
            <a:endParaRPr lang="ru-RU" sz="2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FA933F1-BC88-4489-9B5D-7DB79045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748" y="2171700"/>
            <a:ext cx="10797891" cy="3408218"/>
          </a:xfrm>
        </p:spPr>
        <p:txBody>
          <a:bodyPr/>
          <a:lstStyle/>
          <a:p>
            <a:pPr lvl="0" indent="714375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Лицо, добровольно сдавшее </a:t>
            </a:r>
            <a:r>
              <a:rPr lang="ru-RU" sz="3200" dirty="0">
                <a:solidFill>
                  <a:srgbClr val="111111"/>
                </a:solidFill>
                <a:latin typeface="Georgia" panose="02040502050405020303" pitchFamily="18" charset="0"/>
              </a:rPr>
              <a:t>наркотические средства, психотропные вещества, их прекурсоры или аналоги и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активно способствовавшее выявлению или пресечению преступления,</a:t>
            </a:r>
            <a:r>
              <a:rPr lang="ru-RU" sz="3200" dirty="0">
                <a:solidFill>
                  <a:srgbClr val="111111"/>
                </a:solidFill>
                <a:latin typeface="Georgia" panose="02040502050405020303" pitchFamily="18" charset="0"/>
              </a:rPr>
              <a:t> связанного с незаконным оборотом этих средств, веществ,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изобличению лиц</a:t>
            </a:r>
            <a:r>
              <a:rPr lang="ru-RU" sz="3200" dirty="0">
                <a:solidFill>
                  <a:srgbClr val="111111"/>
                </a:solidFill>
                <a:latin typeface="Georgia" panose="02040502050405020303" pitchFamily="18" charset="0"/>
              </a:rPr>
              <a:t>, их совершивших, обнаружению имущества, добытого преступным путем,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освобождается от уголовной ответственности за данное преступление</a:t>
            </a:r>
            <a:r>
              <a:rPr lang="ru-RU" sz="3200" dirty="0">
                <a:solidFill>
                  <a:srgbClr val="111111"/>
                </a:solidFill>
                <a:latin typeface="Georgia" panose="02040502050405020303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062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CF67-E56D-4764-8D0D-36AC8957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207335"/>
            <a:ext cx="11724167" cy="19643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  <a:t>Статья 331 Уголовного кодекса Республики Беларусь: </a:t>
            </a:r>
            <a:b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111111"/>
                </a:solidFill>
                <a:latin typeface="Georgia" panose="02040502050405020303" pitchFamily="18" charset="0"/>
              </a:rPr>
              <a:t>Склонение к потреблению наркотических средств или психотропных веществ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A2E33-5920-4B9B-B659-61CBB497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40" y="1597547"/>
            <a:ext cx="4443984" cy="1189516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Склонение к потреблению наркотических средств или психотропных веществ</a:t>
            </a:r>
            <a:endParaRPr lang="ru-RU" sz="2200" dirty="0">
              <a:latin typeface="Georgia" panose="02040502050405020303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B352B9E-C7D9-4F86-B346-81F087B5E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226" y="4177275"/>
            <a:ext cx="5450774" cy="19643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арест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на срок до шести месяцев,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или ограничением свободы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на срок до пяти лет,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или лишением свободы</a:t>
            </a:r>
            <a:r>
              <a:rPr lang="ru-RU" sz="24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на тот же срок</a:t>
            </a:r>
            <a:endParaRPr lang="ru-RU" sz="22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6D78250-1F73-43AC-9923-E51F71820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575" y="3050077"/>
            <a:ext cx="5976426" cy="1795055"/>
          </a:xfrm>
        </p:spPr>
        <p:txBody>
          <a:bodyPr/>
          <a:lstStyle/>
          <a:p>
            <a:pPr lvl="0" algn="ctr"/>
            <a:r>
              <a:rPr lang="ru-RU" sz="2200" dirty="0">
                <a:solidFill>
                  <a:srgbClr val="111111"/>
                </a:solidFill>
                <a:latin typeface="Georgia" panose="02040502050405020303" pitchFamily="18" charset="0"/>
              </a:rPr>
              <a:t>Склонение к потреблению наркотических средств или психотропных веществ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совершенное в отношении двух или более лиц, либо несовершеннолетнего, </a:t>
            </a:r>
            <a:r>
              <a:rPr lang="ru-RU" sz="2000" dirty="0">
                <a:solidFill>
                  <a:srgbClr val="111111"/>
                </a:solidFill>
                <a:latin typeface="Georgia" panose="02040502050405020303" pitchFamily="18" charset="0"/>
              </a:rPr>
              <a:t>либо с применением насилия, либо лицом, ранее совершившим преступления, предусмотренные статьями 327, 328 или 329 настоящего Кодекса, а равно склонение к потреблению особо опасных наркотических средств или психотропных веществ</a:t>
            </a:r>
            <a:endParaRPr lang="ru-RU" sz="2000" dirty="0">
              <a:solidFill>
                <a:srgbClr val="191B0E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272604E-5813-4C72-877A-243D6F1FB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3" y="4592286"/>
            <a:ext cx="4660437" cy="20919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11111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111111"/>
                </a:solidFill>
                <a:latin typeface="Georgia" panose="02040502050405020303" pitchFamily="18" charset="0"/>
              </a:rPr>
              <a:t>лишением свободы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на</a:t>
            </a:r>
            <a:r>
              <a:rPr lang="ru-RU" sz="2400" b="1" dirty="0">
                <a:solidFill>
                  <a:srgbClr val="11111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срок от трех до десяти лет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ACB5E7B-5900-4C8F-BE0B-4E0030BAC168}"/>
              </a:ext>
            </a:extLst>
          </p:cNvPr>
          <p:cNvSpPr/>
          <p:nvPr/>
        </p:nvSpPr>
        <p:spPr>
          <a:xfrm>
            <a:off x="8385627" y="4448748"/>
            <a:ext cx="782124" cy="107327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BE924F67-0755-4E54-BF6E-4AF7DF56166B}"/>
              </a:ext>
            </a:extLst>
          </p:cNvPr>
          <p:cNvSpPr/>
          <p:nvPr/>
        </p:nvSpPr>
        <p:spPr>
          <a:xfrm>
            <a:off x="2901009" y="2881422"/>
            <a:ext cx="939208" cy="118951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0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1" b="-1380"/>
          <a:stretch/>
        </p:blipFill>
        <p:spPr>
          <a:xfrm>
            <a:off x="680579" y="1"/>
            <a:ext cx="4455092" cy="69769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2" y="1252603"/>
            <a:ext cx="4039827" cy="56053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29" y="2843063"/>
            <a:ext cx="3611671" cy="38270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641450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480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Georgia</vt:lpstr>
      <vt:lpstr>Tahoma</vt:lpstr>
      <vt:lpstr>Crop</vt:lpstr>
      <vt:lpstr>  Ответственность за незаконный оборот наркотических средств, психотропных веществ, их аналогов и прекурсоров</vt:lpstr>
      <vt:lpstr>Согласно определению Всемирной организации здравоохранения, НАРКОТИК –  </vt:lpstr>
      <vt:lpstr>УГОЛОВНАЯ ОТВЕТСТВЕННОСТЬ ЗА НЕЗАКОННЫЙ ОБОРОТ НАРКОТИЧЕСКИХ СРЕДСТВ, ПСИХОТРОПНЫХ ВЕЩЕСТВ, ИХ ПРЕКУРСОРОВ ИЛИ АНАЛОГОВ  В РЕСПУБЛИКЕ БЕЛАРУСЬ НАСТУПАЕТ С 14 ЛЕТ.</vt:lpstr>
      <vt:lpstr>Статья 328 Уголовного кодекса Республики Беларусь:  Незаконный оборот наркотических средств,  психотропных веществ, их прекурсоров и аналогов</vt:lpstr>
      <vt:lpstr>Статья 328 Уголовного кодекса Республики Беларусь:  Незаконный оборот наркотических средств,  психотропных веществ, их прекурсоров и аналогов</vt:lpstr>
      <vt:lpstr>Статья 328 Уголовного кодекса Республики Беларусь:  Незаконный оборот наркотических средств,  психотропных веществ, их прекурсоров и аналогов</vt:lpstr>
      <vt:lpstr>Статья 328 Уголовного кодекса Республики Беларусь:  Незаконный оборот наркотических средств,  психотропных веществ, их прекурсоров и аналогов</vt:lpstr>
      <vt:lpstr>Статья 331 Уголовного кодекса Республики Беларусь:  Склонение к потреблению наркотических средств или психотропных веществ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за незаконный оборот наркотических средств, психотропных веществ, их аналогов и прекурсоров</dc:title>
  <dc:creator>Мария Кашинская</dc:creator>
  <cp:lastModifiedBy>Мария Кашинская</cp:lastModifiedBy>
  <cp:revision>25</cp:revision>
  <dcterms:created xsi:type="dcterms:W3CDTF">2022-12-13T06:37:46Z</dcterms:created>
  <dcterms:modified xsi:type="dcterms:W3CDTF">2023-01-13T08:52:29Z</dcterms:modified>
</cp:coreProperties>
</file>