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93" r:id="rId4"/>
    <p:sldId id="287" r:id="rId5"/>
    <p:sldId id="264" r:id="rId6"/>
    <p:sldId id="276" r:id="rId7"/>
    <p:sldId id="288" r:id="rId8"/>
    <p:sldId id="289" r:id="rId9"/>
    <p:sldId id="290" r:id="rId10"/>
    <p:sldId id="259" r:id="rId11"/>
    <p:sldId id="261" r:id="rId12"/>
    <p:sldId id="274" r:id="rId13"/>
    <p:sldId id="286" r:id="rId14"/>
    <p:sldId id="291" r:id="rId15"/>
    <p:sldId id="271" r:id="rId16"/>
    <p:sldId id="272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FF99"/>
    <a:srgbClr val="FFFFCC"/>
    <a:srgbClr val="BBF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B0F8-6E0A-4ADB-BB2E-BC03C1FA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0D863-A6D8-4F9A-BC53-44FF6A3A89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CCFF33"/>
            </a:gs>
            <a:gs pos="11000">
              <a:srgbClr val="CCFF33"/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36EB-674F-4572-A9F7-84DEA18E9C91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mosmama.ru/uploads/posts/2012-02/1329332049_shkola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85728"/>
            <a:ext cx="4429124" cy="228601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Занятие Родительского университета для родителей </a:t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7- х классов, 3 четверть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63" name="Picture 3" descr="№32 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12624"/>
            <a:ext cx="4786314" cy="344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3429000"/>
            <a:ext cx="4495800" cy="3429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3600" dirty="0"/>
          </a:p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КАК ПОВЫСИТЬ УЧЕБНУЮ МОТИВАЦИЮ ПОДРОСТКОВ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375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928992" cy="86409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1 «Причины снижения учебной мотивации подростков» </a:t>
            </a:r>
            <a:b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«Бортовые журналы»)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37" name="Group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63988"/>
        </p:xfrm>
        <a:graphic>
          <a:graphicData uri="http://schemas.openxmlformats.org/drawingml/2006/table">
            <a:tbl>
              <a:tblPr/>
              <a:tblGrid>
                <a:gridCol w="4114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мне известно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данной теме?</a:t>
                      </a:r>
                    </a:p>
                  </a:txBody>
                  <a:tcPr marL="96858" marR="968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Что нового я узнал из текста?</a:t>
                      </a:r>
                    </a:p>
                  </a:txBody>
                  <a:tcPr marL="96858" marR="96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58" marR="9685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6858" marR="968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736E77-55DB-40C1-A5DC-219397C53D17}"/>
              </a:ext>
            </a:extLst>
          </p:cNvPr>
          <p:cNvSpPr txBox="1"/>
          <p:nvPr/>
        </p:nvSpPr>
        <p:spPr>
          <a:xfrm>
            <a:off x="683568" y="5867980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Пройди по ссылке: https://gigabaza.ru/doc/124299-pall.html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2 «Признаки снижения учебной мотивации подростков»</a:t>
            </a: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«Кластеры»)</a:t>
            </a:r>
            <a:r>
              <a:rPr lang="ru-R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i="1" dirty="0"/>
          </a:p>
        </p:txBody>
      </p:sp>
      <p:sp>
        <p:nvSpPr>
          <p:cNvPr id="363547" name="Oval 27"/>
          <p:cNvSpPr>
            <a:spLocks noChangeArrowheads="1"/>
          </p:cNvSpPr>
          <p:nvPr/>
        </p:nvSpPr>
        <p:spPr bwMode="auto">
          <a:xfrm>
            <a:off x="3100388" y="3624263"/>
            <a:ext cx="3525837" cy="1120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01825" y="4684713"/>
            <a:ext cx="2195513" cy="1766887"/>
            <a:chOff x="884" y="2341"/>
            <a:chExt cx="1497" cy="1360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50" name="Oval 30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51" name="Line 31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52" name="Line 32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53" name="Line 33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flipH="1">
            <a:off x="5761038" y="4686300"/>
            <a:ext cx="2195512" cy="1766888"/>
            <a:chOff x="884" y="2341"/>
            <a:chExt cx="1497" cy="136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56" name="Oval 36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57" name="Line 37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58" name="Line 38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59" name="Line 39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 flipV="1">
            <a:off x="1835150" y="1916113"/>
            <a:ext cx="2195513" cy="1766887"/>
            <a:chOff x="884" y="2341"/>
            <a:chExt cx="1497" cy="1360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62" name="Oval 42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63" name="Line 43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64" name="Line 44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65" name="Line 45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 flipH="1" flipV="1">
            <a:off x="5694363" y="1917700"/>
            <a:ext cx="2195512" cy="1766888"/>
            <a:chOff x="884" y="2341"/>
            <a:chExt cx="1497" cy="1360"/>
          </a:xfrm>
        </p:grpSpPr>
        <p:grpSp>
          <p:nvGrpSpPr>
            <p:cNvPr id="9" name="Group 47"/>
            <p:cNvGrpSpPr>
              <a:grpSpLocks/>
            </p:cNvGrpSpPr>
            <p:nvPr/>
          </p:nvGrpSpPr>
          <p:grpSpPr bwMode="auto">
            <a:xfrm flipV="1">
              <a:off x="884" y="2976"/>
              <a:ext cx="1179" cy="725"/>
              <a:chOff x="612" y="346"/>
              <a:chExt cx="1179" cy="725"/>
            </a:xfrm>
          </p:grpSpPr>
          <p:sp>
            <p:nvSpPr>
              <p:cNvPr id="363568" name="Oval 48"/>
              <p:cNvSpPr>
                <a:spLocks noChangeArrowheads="1"/>
              </p:cNvSpPr>
              <p:nvPr/>
            </p:nvSpPr>
            <p:spPr bwMode="auto">
              <a:xfrm>
                <a:off x="612" y="661"/>
                <a:ext cx="1179" cy="4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sp>
            <p:nvSpPr>
              <p:cNvPr id="363569" name="Line 49"/>
              <p:cNvSpPr>
                <a:spLocks noChangeShapeType="1"/>
              </p:cNvSpPr>
              <p:nvPr/>
            </p:nvSpPr>
            <p:spPr bwMode="auto">
              <a:xfrm>
                <a:off x="748" y="346"/>
                <a:ext cx="454" cy="3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3570" name="Line 50"/>
              <p:cNvSpPr>
                <a:spLocks noChangeShapeType="1"/>
              </p:cNvSpPr>
              <p:nvPr/>
            </p:nvSpPr>
            <p:spPr bwMode="auto">
              <a:xfrm flipV="1">
                <a:off x="1202" y="436"/>
                <a:ext cx="227" cy="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3571" name="Line 51"/>
            <p:cNvSpPr>
              <a:spLocks noChangeShapeType="1"/>
            </p:cNvSpPr>
            <p:nvPr/>
          </p:nvSpPr>
          <p:spPr bwMode="auto">
            <a:xfrm flipV="1">
              <a:off x="1474" y="2341"/>
              <a:ext cx="907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3 «Как и чем помочь подростку»</a:t>
            </a:r>
            <a: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(прием Корзина идей»)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143247"/>
            <a:ext cx="5572164" cy="2786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695" y="1412776"/>
            <a:ext cx="6786610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579296" cy="2780927"/>
          </a:xfrm>
        </p:spPr>
        <p:txBody>
          <a:bodyPr/>
          <a:lstStyle/>
          <a:p>
            <a:pPr marL="114300" indent="0" algn="just"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«Учитель разума – в школе, учитель </a:t>
            </a: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души – в кругу семьи» </a:t>
            </a:r>
          </a:p>
          <a:p>
            <a:pPr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Альфонс Мари Луи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Ламартин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3095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06" y="1052736"/>
            <a:ext cx="8280920" cy="552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Картинка 311 из 49732">
            <a:extLst>
              <a:ext uri="{FF2B5EF4-FFF2-40B4-BE49-F238E27FC236}">
                <a16:creationId xmlns:a16="http://schemas.microsoft.com/office/drawing/2014/main" xmlns="" id="{5134B56D-922B-49C3-A486-BF2C45A9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1" y="3334517"/>
            <a:ext cx="2270725" cy="340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BCE8FCA-6B99-49FB-A397-9AE78246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родительского собрания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583CBF-2B5A-4083-81E1-D0C8C9258610}"/>
              </a:ext>
            </a:extLst>
          </p:cNvPr>
          <p:cNvSpPr txBox="1"/>
          <p:nvPr/>
        </p:nvSpPr>
        <p:spPr>
          <a:xfrm>
            <a:off x="179512" y="908720"/>
            <a:ext cx="8856984" cy="256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строка – заголовок, в который выносится ключевое слово, понятие, тема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выраженное в форме существительного.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строка – два прилагательных.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строка – три глагола. 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строка – фраза, несущая определенный смысл.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строка – резюме, вывод, одно слово, существительное.</a:t>
            </a:r>
            <a:endParaRPr lang="ru-RU" sz="24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6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6038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 родительского собрания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Мотивация.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Активный,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Двигать, побуждать,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стремиться.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Побуждение к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действию.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– это активный процесс, побуждающий человека к </a:t>
            </a:r>
            <a:r>
              <a:rPr lang="ru-RU" sz="24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действию.</a:t>
            </a:r>
            <a:endParaRPr lang="ru-R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7" descr="Картинка 311 из 49732">
            <a:extLst>
              <a:ext uri="{FF2B5EF4-FFF2-40B4-BE49-F238E27FC236}">
                <a16:creationId xmlns:a16="http://schemas.microsoft.com/office/drawing/2014/main" xmlns="" id="{1D0494D6-78C8-4AB5-93BC-B43FACE3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27050"/>
            <a:ext cx="2717478" cy="407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57166"/>
            <a:ext cx="8686800" cy="271464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Рефлексия эмоционального состояния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Дорисуйте ротик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зайцу.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Что бы вы хотели еще узнать по теме родительского собрания?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52942"/>
            <a:ext cx="3254499" cy="38564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7A96FE-ECE2-4039-B229-5BDF16541821}"/>
              </a:ext>
            </a:extLst>
          </p:cNvPr>
          <p:cNvPicPr>
            <a:picLocks noChangeAspect="1"/>
            <a:extLst>
              <a:ext uri="smNativeData">
                <sm:smNativeData xmlns:sm="smNativeData" xmlns:lc="http://schemas.openxmlformats.org/drawingml/2006/lockedCanvas" xmlns="" val="SMDATA_15_rb7QuhMAAAAlAAAAEQAAAC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///8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AQAAAB8AAABUAAAA////Af///wEAAAAAAAAAAAAAAAAAAAAAAAAAAAAAAAAAAAAAAAAAAAAAAAJ/f38A7uzhA8zMzADAwP8Af39/AAAAAAAAAAAAAAAAAP///wD///8AIQAAABgAAAAUAAAAESsAAAAAAABAOAAALw0AABAAAAAmAAAACAAAAP//////////"/>
              </a:ext>
            </a:extLst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3" y="2603758"/>
            <a:ext cx="792088" cy="85301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skill.ru/images/2005/03/31/30093.jpg"/>
          <p:cNvPicPr>
            <a:picLocks noChangeAspect="1" noChangeArrowheads="1"/>
          </p:cNvPicPr>
          <p:nvPr/>
        </p:nvPicPr>
        <p:blipFill>
          <a:blip r:embed="rId2" cstate="print"/>
          <a:srcRect r="1559" b="8382"/>
          <a:stretch>
            <a:fillRect/>
          </a:stretch>
        </p:blipFill>
        <p:spPr bwMode="auto">
          <a:xfrm>
            <a:off x="142844" y="0"/>
            <a:ext cx="88582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39552" y="357166"/>
            <a:ext cx="77048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ожиданий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Определите Ваше настроение перед началом родительского собрания: 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«Опять – двадцать пять»;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«Посмотрим, посмотрим…»;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«Все новое -  хорошо забытое старое»;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г) «Сочувствуем»;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«Тот, кто не смотрит вперед, оказывается позади»;</a:t>
            </a:r>
          </a:p>
          <a:p>
            <a:pPr marL="571500" indent="-571500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другое_____________________________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5DFF8-D1F1-4701-87A9-9764509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Вопросы для кроссворда:</a:t>
            </a: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B4A42B-050A-4BC0-A20B-F368A50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Освоенный субъектом способ выполнения действия, 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обеспечиваемый совокупностью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приобретённых знаний и навыков</a:t>
            </a:r>
            <a:r>
              <a:rPr lang="ru-RU" sz="1800" strike="noStrike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Осознанный образ того результата, на достижение которого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направлено действие человека;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Логическая мыслительная операция, которая по определённым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признакам выделяет предметы из множества и объединяет их в один класс;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Целенаправленный педагогический процесс организации 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стимулирования активной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учебно-познавательной деятельности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учащихся по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овладению знаниями, умениями и навыками,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развитию творческих способностей и нравственных этических взглядов;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деятельности, сформированная путём повторения 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доведённая до автоматизма;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Деятельное состояние личности, которое характеризуется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стремлением к учению, умственному напряжению и проявлению волевых усилий в процессе овладения знаниями;</a:t>
            </a: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 помнить о намеченных планах и не терять из виду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сформулированные цели, умение преодолевать возникшие препятствия и не опускать руки, встречаясь с трудностями;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Свидетельство наличия чего-либо, что может сопутствовать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течению другого процесса или соответствовать состоянию объекта;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Глубокие и всесторонние познания в какой-либо области или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нескольких областях, которые возникли в результате изучения и осмысления разных литературных и других источников.</a:t>
            </a:r>
            <a:endParaRPr lang="ru-R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7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128096-092E-4F69-88DE-5D07F90E09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496" y="3861048"/>
            <a:ext cx="9001000" cy="29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b="1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6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   Мотивация – это…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В чем отличия гимназии от школы">
            <a:extLst>
              <a:ext uri="{FF2B5EF4-FFF2-40B4-BE49-F238E27FC236}">
                <a16:creationId xmlns:a16="http://schemas.microsoft.com/office/drawing/2014/main" xmlns="" id="{401791AD-9D95-4C80-A74B-D60456679E30}"/>
              </a:ext>
            </a:extLst>
          </p:cNvPr>
          <p:cNvPicPr>
            <a:picLocks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051720" y="-44943"/>
            <a:ext cx="50405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9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1857364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quarter" idx="1"/>
          </p:nvPr>
        </p:nvSpPr>
        <p:spPr>
          <a:xfrm>
            <a:off x="1692275" y="980728"/>
            <a:ext cx="7237443" cy="5877272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1. Узнаем </a:t>
            </a: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об учебной мотивации подростков; </a:t>
            </a:r>
          </a:p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36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2. Выявим причины и признаки снижения мотивации подростков;</a:t>
            </a:r>
          </a:p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3. Предложим </a:t>
            </a:r>
            <a:r>
              <a:rPr lang="ru-RU" sz="36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способы повышения их мотивации. 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Font typeface="Wingdings 2" pitchFamily="18" charset="2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2" name="Рисунок 1" descr="C:\Users\21vek\Desktop\0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23491">
            <a:off x="399905" y="4728478"/>
            <a:ext cx="109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" descr="C:\Users\21vek\Desktop\0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8893">
            <a:off x="276031" y="985249"/>
            <a:ext cx="10937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307975" y="115748"/>
            <a:ext cx="1785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</a:rPr>
              <a:t>Задачи:</a:t>
            </a:r>
          </a:p>
        </p:txBody>
      </p:sp>
      <p:pic>
        <p:nvPicPr>
          <p:cNvPr id="7175" name="Рисунок 1" descr="C:\Users\21vek\Desktop\06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33936">
            <a:off x="433774" y="2719998"/>
            <a:ext cx="10937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229C47-DA69-4150-9079-B7D82D94D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859179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6682" y="692696"/>
            <a:ext cx="4925797" cy="77846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«Познай себя сам, </a:t>
            </a:r>
          </a:p>
          <a:p>
            <a:pPr marL="0" indent="0" algn="just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никто не останется тем, кто он есть»</a:t>
            </a:r>
            <a:endParaRPr lang="ru-RU" sz="4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Манн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40080E-EB85-4C96-9AA2-35C2DC1DF454}"/>
              </a:ext>
            </a:extLst>
          </p:cNvPr>
          <p:cNvSpPr txBox="1"/>
          <p:nvPr/>
        </p:nvSpPr>
        <p:spPr>
          <a:xfrm>
            <a:off x="107504" y="5657671"/>
            <a:ext cx="4619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Па́уль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То́мас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(нем. Paul Thomas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 июня 1875, Любек — 12 августа 1955, Цюрих) — немецкий писатель, эссеист, мастер эпического романа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C54847-8798-42D9-ACCE-C0BA4F1E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Мотивационная сфера учения школьников </a:t>
            </a:r>
            <a:endParaRPr lang="ru-RU" sz="32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083C349-9C73-4AF5-8071-4BCA15144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12655"/>
              </p:ext>
            </p:extLst>
          </p:nvPr>
        </p:nvGraphicFramePr>
        <p:xfrm>
          <a:off x="179512" y="753250"/>
          <a:ext cx="8784976" cy="58609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79584">
                  <a:extLst>
                    <a:ext uri="{9D8B030D-6E8A-4147-A177-3AD203B41FA5}">
                      <a16:colId xmlns:a16="http://schemas.microsoft.com/office/drawing/2014/main" xmlns="" val="2278056031"/>
                    </a:ext>
                  </a:extLst>
                </a:gridCol>
                <a:gridCol w="2152864">
                  <a:extLst>
                    <a:ext uri="{9D8B030D-6E8A-4147-A177-3AD203B41FA5}">
                      <a16:colId xmlns:a16="http://schemas.microsoft.com/office/drawing/2014/main" xmlns="" val="30463417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794679745"/>
                    </a:ext>
                  </a:extLst>
                </a:gridCol>
              </a:tblGrid>
              <a:tr h="3936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отношение учащегося к учению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Установки и действия педагогов и родителей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xmlns="" val="1182794681"/>
                  </a:ext>
                </a:extLst>
              </a:tr>
              <a:tr h="108544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учения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Побудительная причина к действию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возрастных особенностей школьников.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ситуации успеха;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 учителя и родителей в возможности ученика.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адекватной самооценки у учащихся.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действия с возможностями учащегося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xmlns="" val="2737643184"/>
                  </a:ext>
                </a:extLst>
              </a:tr>
              <a:tr h="157457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целей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ученика на выполнение действий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работа по осмыслению и принятию цели предстоящей деятельности и постановке учебных задач.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Совместный с учащимися выбор средств, адекватных цели.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действий в соответствии с возможностями учащегося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xmlns="" val="104179124"/>
                  </a:ext>
                </a:extLst>
              </a:tr>
              <a:tr h="984110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Реакция ребенка на воздействие внутренних и внешних раздражителей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атмосферы взаимопонимания.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поощрения и порицания.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проблемных ситуаций, споров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xmlns="" val="1614282397"/>
                  </a:ext>
                </a:extLst>
              </a:tr>
              <a:tr h="1180931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эмоциональное отношение школьника к учению</a:t>
                      </a:r>
                    </a:p>
                    <a:p>
                      <a:pPr algn="jus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проблемных ситуаций на уроках, споров, дискуссий.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Нестандартная форма проведения уроков.</a:t>
                      </a:r>
                    </a:p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Эмоциональность речи учителя. Применение поощрения и порицания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23" marR="52223" marT="0" marB="0"/>
                </a:tc>
                <a:extLst>
                  <a:ext uri="{0D108BD9-81ED-4DB2-BD59-A6C34878D82A}">
                    <a16:rowId xmlns:a16="http://schemas.microsoft.com/office/drawing/2014/main" xmlns="" val="413328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2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35E887-CA11-4587-BCEC-87EA0725A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56" y="1988840"/>
            <a:ext cx="472514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4F1E77-BE3A-482A-A49B-01CAB4FE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педагога-психолога</a:t>
            </a:r>
            <a: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7034B3-46A9-493D-88E9-5928058F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5760640" cy="50734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«Зависимость специфики мотивации к учебной деятельности у школьников разных возрастов от психологических особенностей каждого возраста»</a:t>
            </a:r>
            <a:endParaRPr lang="ru-RU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8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ED9C6-D666-4567-B057-7F55C1FD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r>
              <a:rPr lang="ru-RU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943C53-8587-4644-8BF7-1A1F5C43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1 «Причины снижения учебной мотивации подростков»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«Бортовые журналы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»). 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2 «Признаки снижения учебной мотивации подростков»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«Кластеры (гроздья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)».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3 «Как и чем помочь подростку»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«Корзина идей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»).</a:t>
            </a:r>
            <a:endParaRPr lang="ru-RU" sz="20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551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659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DengXian</vt:lpstr>
      <vt:lpstr>Times New Roman</vt:lpstr>
      <vt:lpstr>Wingdings</vt:lpstr>
      <vt:lpstr>Wingdings 2</vt:lpstr>
      <vt:lpstr>Тема Office</vt:lpstr>
      <vt:lpstr>Занятие Родительского университета для родителей  7- х классов, 3 четверть</vt:lpstr>
      <vt:lpstr>Диагностика ожиданий</vt:lpstr>
      <vt:lpstr>Вопросы для кроссворда: </vt:lpstr>
      <vt:lpstr>Презентация PowerPoint</vt:lpstr>
      <vt:lpstr>  </vt:lpstr>
      <vt:lpstr>Презентация PowerPoint</vt:lpstr>
      <vt:lpstr>Мотивационная сфера учения школьников </vt:lpstr>
      <vt:lpstr>Выступление педагога-психолога </vt:lpstr>
      <vt:lpstr>Работа в группах  </vt:lpstr>
      <vt:lpstr>Группа 1 «Причины снижения учебной мотивации подростков»  (прием «Бортовые журналы») </vt:lpstr>
      <vt:lpstr>Группа 2 «Признаки снижения учебной мотивации подростков» (прием «Кластеры»)  </vt:lpstr>
      <vt:lpstr>Группа 3 «Как и чем помочь подростку» (прием Корзина идей») </vt:lpstr>
      <vt:lpstr>Презентация PowerPoint</vt:lpstr>
      <vt:lpstr>Рефлексия родительского собрания (синквейн) </vt:lpstr>
      <vt:lpstr>Рефлексия родительского собрания (синквейн)</vt:lpstr>
      <vt:lpstr>Рефлексия эмоционального состояния  1. Дорисуйте ротик зайцу. 2. Что бы вы хотели еще узнать по теме родительского собрания?</vt:lpstr>
      <vt:lpstr>Презентация PowerPoint</vt:lpstr>
    </vt:vector>
  </TitlesOfParts>
  <Company>Infobel 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«Успешный урок» (прием «Шесть шляп»)</dc:title>
  <dc:creator>Компьютер</dc:creator>
  <cp:lastModifiedBy>Юрий Емельяненко</cp:lastModifiedBy>
  <cp:revision>26</cp:revision>
  <dcterms:created xsi:type="dcterms:W3CDTF">2014-12-26T18:45:02Z</dcterms:created>
  <dcterms:modified xsi:type="dcterms:W3CDTF">2022-04-08T08:42:23Z</dcterms:modified>
</cp:coreProperties>
</file>