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75" r:id="rId7"/>
    <p:sldId id="265" r:id="rId8"/>
    <p:sldId id="261" r:id="rId9"/>
    <p:sldId id="262" r:id="rId10"/>
    <p:sldId id="266" r:id="rId11"/>
    <p:sldId id="267" r:id="rId12"/>
    <p:sldId id="268" r:id="rId13"/>
    <p:sldId id="269" r:id="rId14"/>
    <p:sldId id="273" r:id="rId15"/>
    <p:sldId id="263" r:id="rId16"/>
    <p:sldId id="264" r:id="rId17"/>
    <p:sldId id="274" r:id="rId18"/>
    <p:sldId id="272" r:id="rId19"/>
    <p:sldId id="270" r:id="rId20"/>
    <p:sldId id="27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96" d="100"/>
          <a:sy n="96" d="100"/>
        </p:scale>
        <p:origin x="-25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53328-C808-42DD-9C25-4671491C252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5D822C-9416-409D-BFF3-DECABD3C2B65}">
      <dgm:prSet custT="1"/>
      <dgm:spPr/>
      <dgm:t>
        <a:bodyPr/>
        <a:lstStyle/>
        <a:p>
          <a:pPr rtl="0"/>
          <a:r>
            <a:rPr lang="ru-RU" sz="2800" b="1" dirty="0" smtClean="0">
              <a:solidFill>
                <a:srgbClr val="FF0000"/>
              </a:solidFill>
            </a:rPr>
            <a:t>Личностные </a:t>
          </a:r>
          <a:endParaRPr lang="ru-RU" sz="2800" b="1" dirty="0">
            <a:solidFill>
              <a:srgbClr val="FF0000"/>
            </a:solidFill>
          </a:endParaRPr>
        </a:p>
      </dgm:t>
    </dgm:pt>
    <dgm:pt modelId="{11A690B7-0521-46DE-9D46-02E8075D637E}" type="parTrans" cxnId="{8F73E6C3-2F9A-400A-95EE-69940136C274}">
      <dgm:prSet/>
      <dgm:spPr/>
      <dgm:t>
        <a:bodyPr/>
        <a:lstStyle/>
        <a:p>
          <a:endParaRPr lang="ru-RU"/>
        </a:p>
      </dgm:t>
    </dgm:pt>
    <dgm:pt modelId="{CB8CE6FF-F775-4BE6-A407-3A5D8B71B7FF}" type="sibTrans" cxnId="{8F73E6C3-2F9A-400A-95EE-69940136C274}">
      <dgm:prSet/>
      <dgm:spPr/>
      <dgm:t>
        <a:bodyPr/>
        <a:lstStyle/>
        <a:p>
          <a:endParaRPr lang="ru-RU"/>
        </a:p>
      </dgm:t>
    </dgm:pt>
    <dgm:pt modelId="{4D248282-EFB9-46CD-BED4-9EF011783E9D}">
      <dgm:prSet/>
      <dgm:spPr/>
      <dgm:t>
        <a:bodyPr/>
        <a:lstStyle/>
        <a:p>
          <a:pPr rtl="0"/>
          <a:r>
            <a:rPr lang="ru-RU" dirty="0" err="1" smtClean="0">
              <a:solidFill>
                <a:srgbClr val="00B050"/>
              </a:solidFill>
            </a:rPr>
            <a:t>Метапредметные</a:t>
          </a:r>
          <a:endParaRPr lang="ru-RU" dirty="0">
            <a:solidFill>
              <a:srgbClr val="00B050"/>
            </a:solidFill>
          </a:endParaRPr>
        </a:p>
      </dgm:t>
    </dgm:pt>
    <dgm:pt modelId="{3EC080E8-438E-4207-86CB-46121C290524}" type="parTrans" cxnId="{0CF198B5-C5DE-4323-8E85-48CF8A7F7826}">
      <dgm:prSet/>
      <dgm:spPr/>
      <dgm:t>
        <a:bodyPr/>
        <a:lstStyle/>
        <a:p>
          <a:endParaRPr lang="ru-RU"/>
        </a:p>
      </dgm:t>
    </dgm:pt>
    <dgm:pt modelId="{5A51964C-194B-4AD9-8219-55B23E7AE396}" type="sibTrans" cxnId="{0CF198B5-C5DE-4323-8E85-48CF8A7F7826}">
      <dgm:prSet/>
      <dgm:spPr/>
      <dgm:t>
        <a:bodyPr/>
        <a:lstStyle/>
        <a:p>
          <a:endParaRPr lang="ru-RU"/>
        </a:p>
      </dgm:t>
    </dgm:pt>
    <dgm:pt modelId="{1DCD5F4C-72ED-4275-B2AF-ACC64C9815DC}">
      <dgm:prSet custT="1"/>
      <dgm:spPr/>
      <dgm:t>
        <a:bodyPr/>
        <a:lstStyle/>
        <a:p>
          <a:pPr rtl="0"/>
          <a:r>
            <a:rPr lang="ru-RU" sz="2800" dirty="0" smtClean="0">
              <a:solidFill>
                <a:schemeClr val="accent1">
                  <a:lumMod val="50000"/>
                </a:schemeClr>
              </a:solidFill>
            </a:rPr>
            <a:t>Предметные</a:t>
          </a:r>
          <a:endParaRPr lang="ru-RU" sz="2800" dirty="0">
            <a:solidFill>
              <a:schemeClr val="accent1">
                <a:lumMod val="50000"/>
              </a:schemeClr>
            </a:solidFill>
          </a:endParaRPr>
        </a:p>
      </dgm:t>
    </dgm:pt>
    <dgm:pt modelId="{72AA6FC3-8374-45DB-8787-89AB24262287}" type="parTrans" cxnId="{017FE905-A13F-4A48-B67C-E506D55D8A74}">
      <dgm:prSet/>
      <dgm:spPr/>
      <dgm:t>
        <a:bodyPr/>
        <a:lstStyle/>
        <a:p>
          <a:endParaRPr lang="ru-RU"/>
        </a:p>
      </dgm:t>
    </dgm:pt>
    <dgm:pt modelId="{4E46EB05-3979-4A39-BF70-F21FFFC729A3}" type="sibTrans" cxnId="{017FE905-A13F-4A48-B67C-E506D55D8A74}">
      <dgm:prSet/>
      <dgm:spPr/>
      <dgm:t>
        <a:bodyPr/>
        <a:lstStyle/>
        <a:p>
          <a:endParaRPr lang="ru-RU"/>
        </a:p>
      </dgm:t>
    </dgm:pt>
    <dgm:pt modelId="{0FCBFA60-6655-4136-8D65-ADBF7FA432B5}" type="pres">
      <dgm:prSet presAssocID="{4D253328-C808-42DD-9C25-4671491C252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2E90CDF-0DF7-4F34-B0FC-110B332FEEDF}" type="pres">
      <dgm:prSet presAssocID="{4D253328-C808-42DD-9C25-4671491C2523}" presName="pyramid" presStyleLbl="node1" presStyleIdx="0" presStyleCnt="1"/>
      <dgm:spPr/>
    </dgm:pt>
    <dgm:pt modelId="{B28039E3-3A06-42CD-B6C0-45E12F9BE12E}" type="pres">
      <dgm:prSet presAssocID="{4D253328-C808-42DD-9C25-4671491C2523}" presName="theList" presStyleCnt="0"/>
      <dgm:spPr/>
    </dgm:pt>
    <dgm:pt modelId="{B934FEDB-F55E-4190-9622-0B87111DFD8A}" type="pres">
      <dgm:prSet presAssocID="{035D822C-9416-409D-BFF3-DECABD3C2B65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FA74E-2DD0-408B-A175-C32DEF479DCE}" type="pres">
      <dgm:prSet presAssocID="{035D822C-9416-409D-BFF3-DECABD3C2B65}" presName="aSpace" presStyleCnt="0"/>
      <dgm:spPr/>
    </dgm:pt>
    <dgm:pt modelId="{21BC0248-7E9F-4393-91AF-D9295483752C}" type="pres">
      <dgm:prSet presAssocID="{4D248282-EFB9-46CD-BED4-9EF011783E9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C447C-D369-40FC-9CD7-A93E5BF5A53A}" type="pres">
      <dgm:prSet presAssocID="{4D248282-EFB9-46CD-BED4-9EF011783E9D}" presName="aSpace" presStyleCnt="0"/>
      <dgm:spPr/>
    </dgm:pt>
    <dgm:pt modelId="{1AC75A38-FC41-4F6E-ACA3-49EB5B2EB5FF}" type="pres">
      <dgm:prSet presAssocID="{1DCD5F4C-72ED-4275-B2AF-ACC64C9815D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9876D-A4C0-4873-9211-4DD7C932FACD}" type="pres">
      <dgm:prSet presAssocID="{1DCD5F4C-72ED-4275-B2AF-ACC64C9815DC}" presName="aSpace" presStyleCnt="0"/>
      <dgm:spPr/>
    </dgm:pt>
  </dgm:ptLst>
  <dgm:cxnLst>
    <dgm:cxn modelId="{9628D73F-4A0F-40A4-889D-C544EA5BBA62}" type="presOf" srcId="{4D253328-C808-42DD-9C25-4671491C2523}" destId="{0FCBFA60-6655-4136-8D65-ADBF7FA432B5}" srcOrd="0" destOrd="0" presId="urn:microsoft.com/office/officeart/2005/8/layout/pyramid2"/>
    <dgm:cxn modelId="{0CF198B5-C5DE-4323-8E85-48CF8A7F7826}" srcId="{4D253328-C808-42DD-9C25-4671491C2523}" destId="{4D248282-EFB9-46CD-BED4-9EF011783E9D}" srcOrd="1" destOrd="0" parTransId="{3EC080E8-438E-4207-86CB-46121C290524}" sibTransId="{5A51964C-194B-4AD9-8219-55B23E7AE396}"/>
    <dgm:cxn modelId="{017FE905-A13F-4A48-B67C-E506D55D8A74}" srcId="{4D253328-C808-42DD-9C25-4671491C2523}" destId="{1DCD5F4C-72ED-4275-B2AF-ACC64C9815DC}" srcOrd="2" destOrd="0" parTransId="{72AA6FC3-8374-45DB-8787-89AB24262287}" sibTransId="{4E46EB05-3979-4A39-BF70-F21FFFC729A3}"/>
    <dgm:cxn modelId="{988A665A-0413-4596-B8DB-3DF22B1F62F9}" type="presOf" srcId="{035D822C-9416-409D-BFF3-DECABD3C2B65}" destId="{B934FEDB-F55E-4190-9622-0B87111DFD8A}" srcOrd="0" destOrd="0" presId="urn:microsoft.com/office/officeart/2005/8/layout/pyramid2"/>
    <dgm:cxn modelId="{A400BC12-DBCB-42CE-AE51-148E3A9A9EA5}" type="presOf" srcId="{4D248282-EFB9-46CD-BED4-9EF011783E9D}" destId="{21BC0248-7E9F-4393-91AF-D9295483752C}" srcOrd="0" destOrd="0" presId="urn:microsoft.com/office/officeart/2005/8/layout/pyramid2"/>
    <dgm:cxn modelId="{8F73E6C3-2F9A-400A-95EE-69940136C274}" srcId="{4D253328-C808-42DD-9C25-4671491C2523}" destId="{035D822C-9416-409D-BFF3-DECABD3C2B65}" srcOrd="0" destOrd="0" parTransId="{11A690B7-0521-46DE-9D46-02E8075D637E}" sibTransId="{CB8CE6FF-F775-4BE6-A407-3A5D8B71B7FF}"/>
    <dgm:cxn modelId="{65684FB3-D9A5-40FD-AE2E-D69EBDA23EB8}" type="presOf" srcId="{1DCD5F4C-72ED-4275-B2AF-ACC64C9815DC}" destId="{1AC75A38-FC41-4F6E-ACA3-49EB5B2EB5FF}" srcOrd="0" destOrd="0" presId="urn:microsoft.com/office/officeart/2005/8/layout/pyramid2"/>
    <dgm:cxn modelId="{7D209437-3767-47BC-8505-ECFA6CC8FD37}" type="presParOf" srcId="{0FCBFA60-6655-4136-8D65-ADBF7FA432B5}" destId="{82E90CDF-0DF7-4F34-B0FC-110B332FEEDF}" srcOrd="0" destOrd="0" presId="urn:microsoft.com/office/officeart/2005/8/layout/pyramid2"/>
    <dgm:cxn modelId="{4FE829D5-C859-4BEE-B16E-BD7B240B7F23}" type="presParOf" srcId="{0FCBFA60-6655-4136-8D65-ADBF7FA432B5}" destId="{B28039E3-3A06-42CD-B6C0-45E12F9BE12E}" srcOrd="1" destOrd="0" presId="urn:microsoft.com/office/officeart/2005/8/layout/pyramid2"/>
    <dgm:cxn modelId="{AB01834E-7CC7-474F-8C50-3A15795B3A7B}" type="presParOf" srcId="{B28039E3-3A06-42CD-B6C0-45E12F9BE12E}" destId="{B934FEDB-F55E-4190-9622-0B87111DFD8A}" srcOrd="0" destOrd="0" presId="urn:microsoft.com/office/officeart/2005/8/layout/pyramid2"/>
    <dgm:cxn modelId="{7DE32E91-8859-427F-AA3C-B15DE4CABEDB}" type="presParOf" srcId="{B28039E3-3A06-42CD-B6C0-45E12F9BE12E}" destId="{CB3FA74E-2DD0-408B-A175-C32DEF479DCE}" srcOrd="1" destOrd="0" presId="urn:microsoft.com/office/officeart/2005/8/layout/pyramid2"/>
    <dgm:cxn modelId="{0EF18F49-42CE-4C6B-B70C-3692E1A3BCCC}" type="presParOf" srcId="{B28039E3-3A06-42CD-B6C0-45E12F9BE12E}" destId="{21BC0248-7E9F-4393-91AF-D9295483752C}" srcOrd="2" destOrd="0" presId="urn:microsoft.com/office/officeart/2005/8/layout/pyramid2"/>
    <dgm:cxn modelId="{7EEEB241-1112-466C-B695-30AD6959F984}" type="presParOf" srcId="{B28039E3-3A06-42CD-B6C0-45E12F9BE12E}" destId="{D68C447C-D369-40FC-9CD7-A93E5BF5A53A}" srcOrd="3" destOrd="0" presId="urn:microsoft.com/office/officeart/2005/8/layout/pyramid2"/>
    <dgm:cxn modelId="{5BCBE9C0-4A37-4768-89BF-45059E689AFD}" type="presParOf" srcId="{B28039E3-3A06-42CD-B6C0-45E12F9BE12E}" destId="{1AC75A38-FC41-4F6E-ACA3-49EB5B2EB5FF}" srcOrd="4" destOrd="0" presId="urn:microsoft.com/office/officeart/2005/8/layout/pyramid2"/>
    <dgm:cxn modelId="{8B46F616-9079-4383-B709-77C9DDEFBE11}" type="presParOf" srcId="{B28039E3-3A06-42CD-B6C0-45E12F9BE12E}" destId="{01F9876D-A4C0-4873-9211-4DD7C932FAC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1B79-BC1B-4396-B38C-39D917F97B3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A614-1A3A-4C2E-9345-3A5EDAE8B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56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1B79-BC1B-4396-B38C-39D917F97B3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A614-1A3A-4C2E-9345-3A5EDAE8B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79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1B79-BC1B-4396-B38C-39D917F97B3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A614-1A3A-4C2E-9345-3A5EDAE8B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98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1B79-BC1B-4396-B38C-39D917F97B3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A614-1A3A-4C2E-9345-3A5EDAE8B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5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1B79-BC1B-4396-B38C-39D917F97B3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A614-1A3A-4C2E-9345-3A5EDAE8B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9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1B79-BC1B-4396-B38C-39D917F97B3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A614-1A3A-4C2E-9345-3A5EDAE8B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6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1B79-BC1B-4396-B38C-39D917F97B3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A614-1A3A-4C2E-9345-3A5EDAE8B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09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1B79-BC1B-4396-B38C-39D917F97B3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A614-1A3A-4C2E-9345-3A5EDAE8B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81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1B79-BC1B-4396-B38C-39D917F97B3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A614-1A3A-4C2E-9345-3A5EDAE8B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57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1B79-BC1B-4396-B38C-39D917F97B3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A614-1A3A-4C2E-9345-3A5EDAE8B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7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1B79-BC1B-4396-B38C-39D917F97B3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A614-1A3A-4C2E-9345-3A5EDAE8B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91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11B79-BC1B-4396-B38C-39D917F97B3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1A614-1A3A-4C2E-9345-3A5EDAE8B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68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rofessional_education.academic.ru/1309/%D0%9A%D0%9E%D0%9C%D0%9F%D0%95%D0%A2%D0%95%D0%9D%D0%A2%D0%9D%D0%9E%D0%A1%D0%A2%D0%AC" TargetMode="External"/><Relationship Id="rId2" Type="http://schemas.openxmlformats.org/officeDocument/2006/relationships/hyperlink" Target="http://professional_education.academic.ru/2433/%D0%A1%D0%9E%D0%94%D0%95%D0%A0%D0%96%D0%90%D0%9D%D0%98%D0%9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44768"/>
            <a:ext cx="9144000" cy="355209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Становление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диагностической культуры учителя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как направление в работе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над качеством общего образования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2800" b="1" i="1" dirty="0" smtClean="0"/>
              <a:t>доклад - размышление</a:t>
            </a:r>
            <a:endParaRPr lang="ru-RU" sz="2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72708"/>
            <a:ext cx="9144000" cy="2215660"/>
          </a:xfrm>
        </p:spPr>
        <p:txBody>
          <a:bodyPr>
            <a:normAutofit lnSpcReduction="10000"/>
          </a:bodyPr>
          <a:lstStyle/>
          <a:p>
            <a:endParaRPr lang="ru-RU" b="1" i="1" dirty="0" smtClean="0"/>
          </a:p>
          <a:p>
            <a:r>
              <a:rPr lang="ru-RU" b="1" i="1" dirty="0" smtClean="0"/>
              <a:t>О.Ю. Стрелова</a:t>
            </a:r>
            <a:endParaRPr lang="ru-RU" i="1" dirty="0" smtClean="0"/>
          </a:p>
          <a:p>
            <a:r>
              <a:rPr lang="ru-RU" dirty="0"/>
              <a:t>д</a:t>
            </a:r>
            <a:r>
              <a:rPr lang="ru-RU" dirty="0" smtClean="0"/>
              <a:t>октор педагогических наук, профессор</a:t>
            </a:r>
          </a:p>
          <a:p>
            <a:r>
              <a:rPr lang="ru-RU" dirty="0" smtClean="0"/>
              <a:t>Хабаровск (Россия) – Минск (Беларусь)</a:t>
            </a:r>
          </a:p>
          <a:p>
            <a:r>
              <a:rPr lang="ru-RU" dirty="0" smtClean="0"/>
              <a:t>15 ноября 2019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3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Структура ДКЛ      структура ДК учителя</a:t>
            </a:r>
            <a:r>
              <a:rPr lang="ru-RU" b="1" dirty="0" smtClean="0">
                <a:solidFill>
                  <a:srgbClr val="FF0000"/>
                </a:solidFill>
              </a:rPr>
              <a:t>***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sz="2000" i="1" dirty="0" smtClean="0"/>
              <a:t>(А.Б. Воронцов, М.П. </a:t>
            </a:r>
            <a:r>
              <a:rPr lang="ru-RU" sz="2000" i="1" dirty="0" err="1" smtClean="0"/>
              <a:t>Воюшина</a:t>
            </a:r>
            <a:r>
              <a:rPr lang="ru-RU" sz="2000" i="1" dirty="0" smtClean="0"/>
              <a:t>, С.Н. Гудкова, Н.В. Зыкова, Е.П. Суворова, Н.Е. </a:t>
            </a:r>
            <a:r>
              <a:rPr lang="ru-RU" sz="2000" i="1" dirty="0" err="1" smtClean="0"/>
              <a:t>Щуркова</a:t>
            </a:r>
            <a:r>
              <a:rPr lang="ru-RU" sz="2000" i="1" dirty="0" smtClean="0"/>
              <a:t> и др.)  </a:t>
            </a:r>
            <a:endParaRPr lang="ru-RU" sz="2000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739705"/>
              </p:ext>
            </p:extLst>
          </p:nvPr>
        </p:nvGraphicFramePr>
        <p:xfrm>
          <a:off x="838200" y="1690689"/>
          <a:ext cx="10515600" cy="5084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2613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когнитивный</a:t>
                      </a:r>
                      <a:r>
                        <a:rPr lang="ru-RU" sz="18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знания о целях и основных методах диагностики, способах работы с диагностическим инструментарием, возможностях практического применения полученных результатов, преодоления выявленных трудностей и путях самосовершенствования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деятельностный</a:t>
                      </a:r>
                      <a:r>
                        <a:rPr lang="ru-RU" sz="18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умения работать с диагностическим инструментарием, решать диагностические задачи, применять полученные результаты, преодолевать выявленные трудности; способности к самоанализу, самоконтролю и самооценке, индивидуально-творческому отношению к своей деятельности </a:t>
                      </a:r>
                      <a:endParaRPr lang="ru-RU" dirty="0"/>
                    </a:p>
                  </a:txBody>
                  <a:tcPr/>
                </a:tc>
              </a:tr>
              <a:tr h="24709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ценностный</a:t>
                      </a: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диагностическая направленность личности; система мотивов самопознания, саморазвития 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самоактуализации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восприятие педагогической диагностики как личностно-значимой деятельности;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ценности творческой индивидуальности и самореализации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рефлексивный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потребность в самоанализе результатов своей деятельности и деятельности окружающих, в формировании на этой основе адекватной самооценки, в прогнозировании личностного развития, координации и корректировке отношения к самому себе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т.д.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4427034" y="914400"/>
            <a:ext cx="501805" cy="11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трелка вправо 2"/>
          <p:cNvSpPr/>
          <p:nvPr/>
        </p:nvSpPr>
        <p:spPr>
          <a:xfrm rot="14646923">
            <a:off x="5073805" y="4019086"/>
            <a:ext cx="390293" cy="3010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5335">
            <a:off x="5876691" y="3993438"/>
            <a:ext cx="367991" cy="4468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38401">
            <a:off x="5687122" y="4796694"/>
            <a:ext cx="379141" cy="41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****</a:t>
            </a:r>
            <a:r>
              <a:rPr lang="ru-RU" sz="4000" b="1" dirty="0"/>
              <a:t>П</a:t>
            </a:r>
            <a:r>
              <a:rPr lang="ru-RU" sz="4000" b="1" dirty="0" smtClean="0"/>
              <a:t>роблемы и подходы к становлению ДКУ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165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«Профессиональный стандарт педагога» </a:t>
            </a:r>
            <a:r>
              <a:rPr lang="ru-RU" dirty="0" smtClean="0"/>
              <a:t>- понятия ДКУ нет, но: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u="sng" dirty="0" smtClean="0"/>
              <a:t>Трудовые действия</a:t>
            </a:r>
            <a:r>
              <a:rPr lang="ru-RU" i="1" dirty="0" smtClean="0"/>
              <a:t>: систематический анализ эффективности учебных занятий и подходов к обучению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u="sng" dirty="0" smtClean="0"/>
              <a:t>Необходимые умения</a:t>
            </a:r>
            <a:r>
              <a:rPr lang="ru-RU" i="1" dirty="0" smtClean="0"/>
              <a:t>: разрабатывать и применять современные психолого-педагогические технологии, основанные на знании законов развития личности и поведения в … среде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u="sng" dirty="0" smtClean="0"/>
              <a:t>Необходимые знания</a:t>
            </a:r>
            <a:r>
              <a:rPr lang="ru-RU" i="1" dirty="0" smtClean="0"/>
              <a:t>: закономерности возрастного развития, …. социализации личности, индикаторы индивидуальных особенностей…; пути достижения образовательных результатов и способы оценки результатов обучения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2587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****</a:t>
            </a:r>
            <a:r>
              <a:rPr lang="ru-RU" sz="4000" b="1" dirty="0"/>
              <a:t>П</a:t>
            </a:r>
            <a:r>
              <a:rPr lang="ru-RU" sz="4000" b="1" dirty="0" smtClean="0"/>
              <a:t>роблемы и подходы к становлению ДКУ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1060151" cy="4351338"/>
          </a:xfrm>
        </p:spPr>
        <p:txBody>
          <a:bodyPr/>
          <a:lstStyle/>
          <a:p>
            <a:r>
              <a:rPr lang="ru-RU" b="1" dirty="0" smtClean="0"/>
              <a:t>ФГОС  ВО и Программы профессиональной подготовки учителей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3543300"/>
            <a:ext cx="2857500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6428" y="2899317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?</a:t>
            </a:r>
            <a:endParaRPr lang="ru-RU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****</a:t>
            </a:r>
            <a:r>
              <a:rPr lang="ru-RU" sz="4000" b="1" dirty="0"/>
              <a:t>П</a:t>
            </a:r>
            <a:r>
              <a:rPr lang="ru-RU" sz="4000" b="1" dirty="0" smtClean="0"/>
              <a:t>роблемы и подходы к становлению ДКУ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8868"/>
            <a:ext cx="10515600" cy="4995747"/>
          </a:xfrm>
        </p:spPr>
        <p:txBody>
          <a:bodyPr/>
          <a:lstStyle/>
          <a:p>
            <a:r>
              <a:rPr lang="ru-RU" b="1" dirty="0" smtClean="0"/>
              <a:t>Повышение квалификации  учителей </a:t>
            </a:r>
            <a:endParaRPr lang="ru-RU" dirty="0" smtClean="0"/>
          </a:p>
          <a:p>
            <a:pPr marL="0" indent="0" algn="ctr">
              <a:buNone/>
            </a:pPr>
            <a:r>
              <a:rPr lang="ru-RU" sz="2400" dirty="0"/>
              <a:t> </a:t>
            </a:r>
            <a:r>
              <a:rPr lang="ru-RU" sz="2400" dirty="0" smtClean="0"/>
              <a:t>  </a:t>
            </a:r>
          </a:p>
          <a:p>
            <a:pPr marL="0" indent="0" algn="ctr">
              <a:buNone/>
            </a:pPr>
            <a:r>
              <a:rPr lang="ru-RU" sz="2400" dirty="0" smtClean="0"/>
              <a:t>дополнительные профессиональные образовательные программы </a:t>
            </a:r>
            <a:r>
              <a:rPr lang="ru-RU" sz="2400" dirty="0" err="1" smtClean="0"/>
              <a:t>программы</a:t>
            </a:r>
            <a:r>
              <a:rPr lang="ru-RU" sz="2400" dirty="0" smtClean="0"/>
              <a:t> (ХК ИРО, проф. </a:t>
            </a:r>
            <a:r>
              <a:rPr lang="ru-RU" sz="2400" i="1" dirty="0" smtClean="0"/>
              <a:t>О.Ю. Стрелова</a:t>
            </a:r>
            <a:r>
              <a:rPr lang="ru-RU" sz="2400" dirty="0" smtClean="0"/>
              <a:t>)</a:t>
            </a:r>
          </a:p>
          <a:p>
            <a:pPr marL="0" indent="0" algn="ctr">
              <a:buNone/>
            </a:pPr>
            <a:endParaRPr lang="ru-RU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Диагностика комплексных результатов общего образования </a:t>
            </a:r>
            <a:r>
              <a:rPr lang="ru-RU" sz="2000" dirty="0" smtClean="0"/>
              <a:t>(36 ч.)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 Проектируем сами – учим проектированию школьников (36 ч.)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Разработка и реализация регионального компонента в условиях ФГОС общего образования (36 ч.)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Современный урок истории (24 – 48 ч.)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4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561" y="2042846"/>
            <a:ext cx="6560439" cy="4269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02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Комплексный характер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планируемых результатов общего образования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38201" y="1825625"/>
          <a:ext cx="63148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38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15246" cy="1325563"/>
          </a:xfrm>
        </p:spPr>
        <p:txBody>
          <a:bodyPr/>
          <a:lstStyle/>
          <a:p>
            <a:r>
              <a:rPr lang="ru-RU" b="1" dirty="0" smtClean="0"/>
              <a:t>Структура содержания образования </a:t>
            </a:r>
            <a:r>
              <a:rPr lang="ru-RU" sz="2400" i="1" dirty="0" smtClean="0"/>
              <a:t>(И.Я. </a:t>
            </a:r>
            <a:r>
              <a:rPr lang="ru-RU" sz="2400" i="1" dirty="0" err="1" smtClean="0"/>
              <a:t>Лернер</a:t>
            </a:r>
            <a:r>
              <a:rPr lang="ru-RU" sz="2400" i="1" dirty="0" smtClean="0"/>
              <a:t>)</a:t>
            </a:r>
            <a:br>
              <a:rPr lang="ru-RU" sz="2400" i="1" dirty="0" smtClean="0"/>
            </a:br>
            <a:r>
              <a:rPr lang="ru-RU" sz="2400" i="1" dirty="0"/>
              <a:t> </a:t>
            </a:r>
            <a:r>
              <a:rPr lang="ru-RU" sz="2400" i="1" dirty="0" smtClean="0"/>
              <a:t>                                   </a:t>
            </a:r>
            <a:r>
              <a:rPr lang="ru-RU" sz="3600" b="1" dirty="0" smtClean="0"/>
              <a:t>и комплексные результаты образования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3"/>
          <a:ext cx="10515600" cy="5064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2500192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/>
                          </a:solidFill>
                        </a:rPr>
                        <a:t>Знания</a:t>
                      </a:r>
                      <a:r>
                        <a:rPr lang="ru-RU" sz="4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</a:rPr>
                        <a:t>(представления об окружающем мире и для ориентации в необходимой человеку деятельности)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Опыт (умения и навыки) 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осуществления способов деятельности по воспроизведению</a:t>
                      </a: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</a:rPr>
                        <a:t> и сохранению культурного наследия </a:t>
                      </a:r>
                      <a:endParaRPr lang="ru-RU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52065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Опыт эмоционально-ценностного отношения к миру, к окружающим и самому</a:t>
                      </a:r>
                      <a:r>
                        <a:rPr lang="ru-RU" sz="28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себе</a:t>
                      </a:r>
                      <a:endParaRPr lang="ru-RU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Опыт творческой деятельности</a:t>
                      </a:r>
                      <a:endParaRPr lang="ru-RU" sz="3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>
            <a:endCxn id="4" idx="2"/>
          </p:cNvCxnSpPr>
          <p:nvPr/>
        </p:nvCxnSpPr>
        <p:spPr>
          <a:xfrm>
            <a:off x="6072554" y="4454769"/>
            <a:ext cx="23446" cy="2435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4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Три группы - уровня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результатов образования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690688"/>
            <a:ext cx="10802815" cy="508525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arenR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можно определить </a:t>
            </a:r>
            <a:r>
              <a:rPr lang="ru-RU" u="sng" dirty="0" smtClean="0">
                <a:solidFill>
                  <a:srgbClr val="0070C0"/>
                </a:solidFill>
              </a:rPr>
              <a:t>количественно</a:t>
            </a:r>
            <a:r>
              <a:rPr lang="ru-RU" dirty="0" smtClean="0">
                <a:solidFill>
                  <a:srgbClr val="0070C0"/>
                </a:solidFill>
              </a:rPr>
              <a:t>, в абсолютных значениях, в % или иных измеряемых параметрах</a:t>
            </a:r>
            <a:r>
              <a:rPr lang="ru-RU" dirty="0" smtClean="0"/>
              <a:t> </a:t>
            </a:r>
            <a:r>
              <a:rPr lang="ru-RU" sz="2400" i="1" dirty="0" smtClean="0"/>
              <a:t>(количество ошибок, правильных ответов, выполненных нормативов и т.п.);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00B050"/>
                </a:solidFill>
              </a:rPr>
              <a:t>м</a:t>
            </a:r>
            <a:r>
              <a:rPr lang="ru-RU" dirty="0" smtClean="0">
                <a:solidFill>
                  <a:srgbClr val="00B050"/>
                </a:solidFill>
              </a:rPr>
              <a:t>ожно определить </a:t>
            </a:r>
            <a:r>
              <a:rPr lang="ru-RU" u="sng" dirty="0" smtClean="0">
                <a:solidFill>
                  <a:srgbClr val="00B050"/>
                </a:solidFill>
              </a:rPr>
              <a:t>только </a:t>
            </a:r>
            <a:r>
              <a:rPr lang="ru-RU" u="sng" dirty="0" err="1" smtClean="0">
                <a:solidFill>
                  <a:srgbClr val="00B050"/>
                </a:solidFill>
              </a:rPr>
              <a:t>квалиметрически</a:t>
            </a:r>
            <a:r>
              <a:rPr lang="ru-RU" u="sng" dirty="0" smtClean="0">
                <a:solidFill>
                  <a:srgbClr val="00B050"/>
                </a:solidFill>
              </a:rPr>
              <a:t>, т.е. качественно</a:t>
            </a:r>
            <a:r>
              <a:rPr lang="ru-RU" dirty="0" smtClean="0">
                <a:solidFill>
                  <a:srgbClr val="00B050"/>
                </a:solidFill>
              </a:rPr>
              <a:t> и представить описательно </a:t>
            </a:r>
            <a:r>
              <a:rPr lang="ru-RU" sz="2400" i="1" dirty="0" smtClean="0"/>
              <a:t>(уровни владения в соответствии с принятыми критериями и шкалами)</a:t>
            </a:r>
          </a:p>
          <a:p>
            <a:pPr marL="514350" indent="-514350">
              <a:buAutoNum type="arabicParenR"/>
            </a:pPr>
            <a:r>
              <a:rPr lang="ru-RU" u="sng" dirty="0">
                <a:solidFill>
                  <a:srgbClr val="FF0000"/>
                </a:solidFill>
              </a:rPr>
              <a:t>н</a:t>
            </a:r>
            <a:r>
              <a:rPr lang="ru-RU" u="sng" dirty="0" smtClean="0">
                <a:solidFill>
                  <a:srgbClr val="FF0000"/>
                </a:solidFill>
              </a:rPr>
              <a:t>евозможно</a:t>
            </a:r>
            <a:r>
              <a:rPr lang="ru-RU" dirty="0" smtClean="0">
                <a:solidFill>
                  <a:srgbClr val="FF0000"/>
                </a:solidFill>
              </a:rPr>
              <a:t> легко и явно </a:t>
            </a:r>
            <a:r>
              <a:rPr lang="ru-RU" u="sng" dirty="0" smtClean="0">
                <a:solidFill>
                  <a:srgbClr val="FF0000"/>
                </a:solidFill>
              </a:rPr>
              <a:t>обнаружить, </a:t>
            </a:r>
            <a:r>
              <a:rPr lang="ru-RU" dirty="0" smtClean="0">
                <a:solidFill>
                  <a:srgbClr val="FF0000"/>
                </a:solidFill>
              </a:rPr>
              <a:t>т.к. относятся к внутренним глубинным новообразованиям личности…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Результаты есть, но измерить их нельзя! (</a:t>
            </a:r>
            <a:r>
              <a:rPr lang="ru-RU" dirty="0" err="1" smtClean="0"/>
              <a:t>пед</a:t>
            </a:r>
            <a:r>
              <a:rPr lang="ru-RU" dirty="0" smtClean="0"/>
              <a:t>. наблюдение, экспертные оценки, диагностика и пр.). Входят в результаты двух первых групп и тем самым снижают объективность и точность их результатов.</a:t>
            </a:r>
          </a:p>
          <a:p>
            <a:pPr marL="0" indent="0" algn="r">
              <a:buNone/>
            </a:pPr>
            <a:endParaRPr lang="ru-RU" sz="1800" i="1" dirty="0" smtClean="0"/>
          </a:p>
          <a:p>
            <a:pPr marL="0" indent="0" algn="r">
              <a:buNone/>
            </a:pPr>
            <a:r>
              <a:rPr lang="ru-RU" sz="1800" i="1" dirty="0" smtClean="0"/>
              <a:t>М.М. Поташник, М.В. Левит</a:t>
            </a:r>
            <a:r>
              <a:rPr lang="ru-RU" sz="1800" dirty="0" smtClean="0"/>
              <a:t>. Освоение ФГОС: методические материалы для учителя. – М.. 2016.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37405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Предметные результаты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5722"/>
            <a:ext cx="10515600" cy="5216769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«освоенные обучающимися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(1) </a:t>
            </a:r>
            <a:r>
              <a:rPr lang="ru-RU" sz="3200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32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ходе изучения учебного предмета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(2)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умения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специфические для данной предметной области, 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виды деятельности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по получению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нового знания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в рамках учебного предмета, его преобразованию и применению в учебных, учебно-проектных и социально-проектных ситуациях, формирование </a:t>
            </a:r>
            <a:r>
              <a:rPr lang="ru-RU" sz="3200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научного типа мышления</a:t>
            </a:r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3200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научных представлений</a:t>
            </a:r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 ключевых теориях, типах и видах </a:t>
            </a: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отношений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(6),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владение </a:t>
            </a:r>
            <a:r>
              <a:rPr lang="ru-RU" sz="3200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научной терминологией, ключевыми понятиями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3200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методами и приемами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ЛР ?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ru-RU" sz="2400" dirty="0" smtClean="0">
                <a:latin typeface="Times New Roman" panose="02020603050405020304" pitchFamily="18" charset="0"/>
              </a:rPr>
              <a:t>ФГОС ООО \ СОО</a:t>
            </a:r>
            <a:endParaRPr lang="ru-RU" sz="2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9523141" y="5876693"/>
            <a:ext cx="72483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932" y="365125"/>
            <a:ext cx="114300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На пути к диагностической культуре учителя …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4624"/>
            <a:ext cx="10515600" cy="514071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Главный вопрос </a:t>
            </a:r>
            <a:r>
              <a:rPr lang="ru-RU" dirty="0" smtClean="0"/>
              <a:t>параграфа \ </a:t>
            </a:r>
            <a:r>
              <a:rPr lang="ru-RU" b="1" dirty="0" smtClean="0">
                <a:solidFill>
                  <a:srgbClr val="C00000"/>
                </a:solidFill>
              </a:rPr>
              <a:t>ключевой вопрос </a:t>
            </a:r>
            <a:r>
              <a:rPr lang="ru-RU" dirty="0" smtClean="0"/>
              <a:t>темы</a:t>
            </a:r>
          </a:p>
          <a:p>
            <a:r>
              <a:rPr lang="ru-RU" dirty="0" err="1" smtClean="0"/>
              <a:t>Праксеологический</a:t>
            </a:r>
            <a:r>
              <a:rPr lang="ru-RU" dirty="0" smtClean="0"/>
              <a:t> анализ учебно-методических материалов: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2400" b="1" dirty="0" smtClean="0"/>
              <a:t>А.</a:t>
            </a:r>
            <a:r>
              <a:rPr lang="ru-RU" sz="2400" dirty="0" smtClean="0"/>
              <a:t> «Наполеона называли и могильщиком революции, и человеком, последовательно воплотившим ее принципы. </a:t>
            </a:r>
            <a:r>
              <a:rPr lang="ru-RU" sz="2400" u="sng" dirty="0" smtClean="0"/>
              <a:t>Обоснуйте это мнение</a:t>
            </a:r>
            <a:r>
              <a:rPr lang="ru-RU" sz="2400" dirty="0" smtClean="0"/>
              <a:t>».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</a:t>
            </a:r>
            <a:r>
              <a:rPr lang="ru-RU" sz="2400" b="1" dirty="0" smtClean="0"/>
              <a:t>Б.</a:t>
            </a:r>
            <a:r>
              <a:rPr lang="ru-RU" sz="2400" dirty="0" smtClean="0"/>
              <a:t> «</a:t>
            </a:r>
            <a:r>
              <a:rPr lang="ru-RU" sz="2400" dirty="0"/>
              <a:t>Наполеона называли и могильщиком революции, и человеком, последовательно воплотившим ее принципы. </a:t>
            </a:r>
            <a:r>
              <a:rPr lang="ru-RU" sz="2400" u="sng" dirty="0" smtClean="0"/>
              <a:t>Какой точки зрения придерживаетесь вы? Почему?</a:t>
            </a:r>
            <a:r>
              <a:rPr lang="ru-RU" sz="2400" dirty="0" smtClean="0"/>
              <a:t>..».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Проанализируйте письменный ответ ученика: </a:t>
            </a:r>
            <a:r>
              <a:rPr lang="ru-RU" sz="2400" i="1" dirty="0" smtClean="0"/>
              <a:t>какие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ПР,</a:t>
            </a:r>
            <a:r>
              <a:rPr lang="ru-RU" sz="2400" i="1" dirty="0" smtClean="0"/>
              <a:t> </a:t>
            </a:r>
            <a:r>
              <a:rPr lang="ru-RU" sz="2400" i="1" dirty="0" smtClean="0">
                <a:solidFill>
                  <a:srgbClr val="00B050"/>
                </a:solidFill>
              </a:rPr>
              <a:t>МР</a:t>
            </a:r>
            <a:r>
              <a:rPr lang="ru-RU" sz="2400" i="1" dirty="0" smtClean="0"/>
              <a:t> и </a:t>
            </a:r>
            <a:r>
              <a:rPr lang="ru-RU" sz="2400" i="1" dirty="0" smtClean="0">
                <a:solidFill>
                  <a:srgbClr val="FF0000"/>
                </a:solidFill>
              </a:rPr>
              <a:t>ЛР</a:t>
            </a:r>
            <a:r>
              <a:rPr lang="ru-RU" sz="2400" i="1" dirty="0" smtClean="0"/>
              <a:t> обучения можно диагностировать? Какие рекомендации дать для повышения  его качества</a:t>
            </a:r>
            <a:r>
              <a:rPr lang="ru-RU" sz="2400" i="1" dirty="0"/>
              <a:t> </a:t>
            </a:r>
            <a:r>
              <a:rPr lang="ru-RU" sz="2400" i="1" dirty="0" smtClean="0"/>
              <a:t>и </a:t>
            </a:r>
            <a:r>
              <a:rPr lang="ru-RU" sz="2400" i="1" smtClean="0"/>
              <a:t>развития способностей?</a:t>
            </a:r>
            <a:endParaRPr lang="ru-RU" sz="2400" i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/>
              <a:t>Эссе</a:t>
            </a:r>
            <a:r>
              <a:rPr lang="ru-RU" sz="2400" dirty="0" smtClean="0"/>
              <a:t> «как запись состояний личности»: </a:t>
            </a:r>
            <a:r>
              <a:rPr lang="ru-RU" sz="2400" i="1" dirty="0" smtClean="0"/>
              <a:t>составьте психолого-педагогический портрет автора на основе его \ её творческой </a:t>
            </a:r>
            <a:r>
              <a:rPr lang="ru-RU" sz="2400" i="1" dirty="0"/>
              <a:t>работы </a:t>
            </a:r>
            <a:endParaRPr lang="ru-RU" sz="2400" i="1" dirty="0" smtClean="0"/>
          </a:p>
          <a:p>
            <a:pPr>
              <a:buFont typeface="Wingdings" panose="05000000000000000000" pitchFamily="2" charset="2"/>
              <a:buChar char="§"/>
            </a:pPr>
            <a:endParaRPr lang="ru-RU" sz="2400" i="1" dirty="0"/>
          </a:p>
          <a:p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9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(</a:t>
            </a:r>
            <a:r>
              <a:rPr lang="ru-RU" dirty="0" smtClean="0">
                <a:solidFill>
                  <a:srgbClr val="FF0000"/>
                </a:solidFill>
              </a:rPr>
              <a:t>*****</a:t>
            </a:r>
            <a:r>
              <a:rPr lang="ru-RU" dirty="0" smtClean="0"/>
              <a:t>) </a:t>
            </a:r>
            <a:r>
              <a:rPr lang="ru-RU" dirty="0" smtClean="0">
                <a:solidFill>
                  <a:srgbClr val="C00000"/>
                </a:solidFill>
              </a:rPr>
              <a:t>ДК обучающихся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бучающиеся </a:t>
            </a:r>
            <a:r>
              <a:rPr lang="ru-RU" dirty="0"/>
              <a:t>отстранены от диагностики своих результатов. Хотя было бы логично, чтобы в условиях </a:t>
            </a:r>
            <a:r>
              <a:rPr lang="ru-RU" dirty="0" err="1"/>
              <a:t>компетентностного</a:t>
            </a:r>
            <a:r>
              <a:rPr lang="ru-RU" dirty="0"/>
              <a:t> подхода «субъект целеполагания становился и субъектом соотнесения цели с результатом, то есть оценивания собственной деятельности» (</a:t>
            </a:r>
            <a:r>
              <a:rPr lang="ru-RU" i="1" dirty="0"/>
              <a:t>М.М. Поташник, М.В. Левит и др.). </a:t>
            </a:r>
            <a:endParaRPr lang="ru-RU" i="1" dirty="0" smtClean="0"/>
          </a:p>
          <a:p>
            <a:r>
              <a:rPr lang="ru-RU" dirty="0"/>
              <a:t>У</a:t>
            </a:r>
            <a:r>
              <a:rPr lang="ru-RU" dirty="0" smtClean="0"/>
              <a:t>ровень </a:t>
            </a:r>
            <a:r>
              <a:rPr lang="ru-RU" dirty="0"/>
              <a:t>разработки вопросов формирования диагностической культуры обучающихся (</a:t>
            </a:r>
            <a:r>
              <a:rPr lang="ru-RU" i="1" dirty="0"/>
              <a:t>Т.В. </a:t>
            </a:r>
            <a:r>
              <a:rPr lang="ru-RU" i="1" dirty="0" err="1"/>
              <a:t>Куприянчик</a:t>
            </a:r>
            <a:r>
              <a:rPr lang="ru-RU" i="1" dirty="0"/>
              <a:t>, Е.А. Пальмова и др.) </a:t>
            </a:r>
            <a:r>
              <a:rPr lang="ru-RU" dirty="0"/>
              <a:t>серьезно уступает качеству и количеству психолого-педагогических исследований, посвященных процедурам самооценки, самоанализа и т.п.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3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15815"/>
            <a:ext cx="9144000" cy="241495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Становление</a:t>
            </a:r>
            <a:r>
              <a:rPr lang="ru-RU" sz="4000" b="1" dirty="0" smtClean="0">
                <a:solidFill>
                  <a:srgbClr val="FF0000"/>
                </a:solidFill>
              </a:rPr>
              <a:t>****</a:t>
            </a:r>
            <a:r>
              <a:rPr lang="ru-RU" sz="4000" b="1" dirty="0" smtClean="0"/>
              <a:t> </a:t>
            </a:r>
            <a:br>
              <a:rPr lang="ru-RU" sz="4000" b="1" dirty="0" smtClean="0"/>
            </a:br>
            <a:r>
              <a:rPr lang="ru-RU" sz="4000" b="1" dirty="0" smtClean="0"/>
              <a:t>диагностической культуры учителя</a:t>
            </a:r>
            <a:r>
              <a:rPr lang="ru-RU" sz="4000" b="1" dirty="0" smtClean="0">
                <a:solidFill>
                  <a:srgbClr val="FF0000"/>
                </a:solidFill>
              </a:rPr>
              <a:t>**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b="1" i="1" dirty="0" smtClean="0"/>
              <a:t>и</a:t>
            </a:r>
            <a:r>
              <a:rPr lang="ru-RU" sz="3600" b="1" i="1" dirty="0" smtClean="0">
                <a:solidFill>
                  <a:srgbClr val="FF0000"/>
                </a:solidFill>
              </a:rPr>
              <a:t>***</a:t>
            </a:r>
            <a:r>
              <a:rPr lang="ru-RU" sz="4000" b="1" dirty="0" smtClean="0"/>
              <a:t>   качество общего образования</a:t>
            </a:r>
            <a:r>
              <a:rPr lang="ru-RU" sz="4000" b="1" dirty="0" smtClean="0">
                <a:solidFill>
                  <a:srgbClr val="FF0000"/>
                </a:solidFill>
              </a:rPr>
              <a:t>*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75539"/>
            <a:ext cx="9144000" cy="2989384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* </a:t>
            </a:r>
            <a:r>
              <a:rPr lang="ru-RU" dirty="0" smtClean="0"/>
              <a:t>- качество общего образования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**</a:t>
            </a:r>
            <a:r>
              <a:rPr lang="ru-RU" dirty="0" smtClean="0"/>
              <a:t> - диагностическая культура учителя (ДКУ) 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*** </a:t>
            </a:r>
            <a:r>
              <a:rPr lang="ru-RU" dirty="0" smtClean="0"/>
              <a:t>- связь ДКУ с качеством образования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****</a:t>
            </a:r>
            <a:r>
              <a:rPr lang="ru-RU" dirty="0" smtClean="0"/>
              <a:t> - проблемы и подходы к становлению ДКУ в подготовке и повышении квалификации учителей</a:t>
            </a:r>
          </a:p>
          <a:p>
            <a:pPr algn="l"/>
            <a:r>
              <a:rPr lang="ru-RU" dirty="0" smtClean="0"/>
              <a:t>(</a:t>
            </a:r>
            <a:r>
              <a:rPr lang="ru-RU" dirty="0" smtClean="0">
                <a:solidFill>
                  <a:srgbClr val="FF0000"/>
                </a:solidFill>
              </a:rPr>
              <a:t>*****</a:t>
            </a:r>
            <a:r>
              <a:rPr lang="ru-RU" dirty="0" smtClean="0"/>
              <a:t>) – диагностическая культура учащихся???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24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Статьи по теме доклада: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4"/>
            <a:ext cx="11060151" cy="4742443"/>
          </a:xfrm>
        </p:spPr>
        <p:txBody>
          <a:bodyPr>
            <a:normAutofit/>
          </a:bodyPr>
          <a:lstStyle/>
          <a:p>
            <a:r>
              <a:rPr lang="ru-RU" i="1" dirty="0" smtClean="0"/>
              <a:t>О.Ю. Стрелова, Е.Е. Вяземский.</a:t>
            </a:r>
            <a:r>
              <a:rPr lang="ru-RU" dirty="0"/>
              <a:t> Цель и условия обучения педагогов приемам диагностики и самодиагностики уровня </a:t>
            </a:r>
            <a:r>
              <a:rPr lang="ru-RU" dirty="0" err="1"/>
              <a:t>сформированности</a:t>
            </a:r>
            <a:r>
              <a:rPr lang="ru-RU" dirty="0"/>
              <a:t> </a:t>
            </a:r>
            <a:r>
              <a:rPr lang="ru-RU" dirty="0" smtClean="0"/>
              <a:t>компетенций \\ </a:t>
            </a:r>
            <a:r>
              <a:rPr lang="en-US" sz="1800" dirty="0"/>
              <a:t>V</a:t>
            </a:r>
            <a:r>
              <a:rPr lang="ru-RU" sz="1800" dirty="0"/>
              <a:t> </a:t>
            </a:r>
            <a:r>
              <a:rPr lang="ru-RU" sz="1800" dirty="0" err="1"/>
              <a:t>Всерос</a:t>
            </a:r>
            <a:r>
              <a:rPr lang="ru-RU" sz="1800" dirty="0"/>
              <a:t>. Интернет-конференция </a:t>
            </a:r>
            <a:r>
              <a:rPr lang="ru-RU" sz="1800" dirty="0" smtClean="0"/>
              <a:t>«</a:t>
            </a:r>
            <a:r>
              <a:rPr lang="ru-RU" sz="1800" dirty="0"/>
              <a:t>Повышение квалификации педагогических кадров в изменяющемся образовании». 20 – 22 декабря 2016 – сайт ФГАОУ ДПО АПК и ППРО</a:t>
            </a:r>
            <a:endParaRPr lang="ru-RU" sz="1800" i="1" dirty="0" smtClean="0"/>
          </a:p>
          <a:p>
            <a:r>
              <a:rPr lang="ru-RU" i="1" dirty="0" smtClean="0"/>
              <a:t>О.Ю. Стрелова, С.И. Сташенко</a:t>
            </a:r>
            <a:r>
              <a:rPr lang="ru-RU" dirty="0" smtClean="0"/>
              <a:t>. </a:t>
            </a:r>
            <a:r>
              <a:rPr lang="ru-RU" dirty="0"/>
              <a:t>Проблема формирования диагностической культуры студентов </a:t>
            </a:r>
            <a:r>
              <a:rPr lang="ru-RU" dirty="0" smtClean="0"/>
              <a:t>\\ </a:t>
            </a:r>
            <a:r>
              <a:rPr lang="ru-RU" sz="1800" dirty="0" smtClean="0"/>
              <a:t>Нижегородское образование. – 2018. - № 3.</a:t>
            </a:r>
          </a:p>
          <a:p>
            <a:r>
              <a:rPr lang="ru-RU" i="1" dirty="0" smtClean="0"/>
              <a:t>О.Ю. Стрелова. Л.Г. Маринкина</a:t>
            </a:r>
            <a:r>
              <a:rPr lang="ru-RU" dirty="0" smtClean="0"/>
              <a:t>. Предметные </a:t>
            </a:r>
            <a:r>
              <a:rPr lang="ru-RU" dirty="0"/>
              <a:t>результаты обучения истории детализированы: что дальше делать учителю и методисту</a:t>
            </a:r>
            <a:r>
              <a:rPr lang="ru-RU" dirty="0" smtClean="0"/>
              <a:t>? \\ </a:t>
            </a:r>
            <a:r>
              <a:rPr lang="ru-RU" sz="1800" dirty="0" smtClean="0"/>
              <a:t>Преподавание истории в школе. – 2019. - № 1. </a:t>
            </a:r>
          </a:p>
          <a:p>
            <a:r>
              <a:rPr lang="ru-RU" i="1" dirty="0" smtClean="0"/>
              <a:t>С.И. Сташенко</a:t>
            </a:r>
            <a:r>
              <a:rPr lang="ru-RU" dirty="0" smtClean="0"/>
              <a:t>.  Диагностическая культура учащихся и условия ее развития в социально-гуманитарных предметах \\ </a:t>
            </a:r>
            <a:r>
              <a:rPr lang="ru-RU" sz="1900" dirty="0" smtClean="0"/>
              <a:t>Преподавание истории и обществознания в школе. – 2019. № 7.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054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444" y="108926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*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Качество образования            </a:t>
            </a:r>
            <a:r>
              <a:rPr lang="ru-RU" b="1" dirty="0" smtClean="0"/>
              <a:t>оценка КО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323" y="1159728"/>
            <a:ext cx="11301045" cy="5498980"/>
          </a:xfrm>
        </p:spPr>
        <p:txBody>
          <a:bodyPr>
            <a:normAutofit/>
          </a:bodyPr>
          <a:lstStyle/>
          <a:p>
            <a:r>
              <a:rPr lang="ru-RU" i="1" dirty="0" smtClean="0"/>
              <a:t>ФЗ «Об образовании в РФ» </a:t>
            </a:r>
            <a:r>
              <a:rPr lang="ru-RU" dirty="0" smtClean="0"/>
              <a:t>– ст. 2 – нет понятия «КО»; </a:t>
            </a:r>
          </a:p>
          <a:p>
            <a:pPr marL="0" indent="0">
              <a:buNone/>
            </a:pPr>
            <a:r>
              <a:rPr lang="ru-RU" dirty="0" smtClean="0"/>
              <a:t>   ст.95 «Независимая оценка качества образования»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Качество образования </a:t>
            </a:r>
            <a:r>
              <a:rPr lang="ru-RU" dirty="0" smtClean="0"/>
              <a:t>- </a:t>
            </a:r>
            <a:r>
              <a:rPr lang="ru-RU" dirty="0"/>
              <a:t>интегральная </a:t>
            </a:r>
            <a:r>
              <a:rPr lang="ru-RU" dirty="0" smtClean="0"/>
              <a:t>характеристика</a:t>
            </a:r>
            <a:r>
              <a:rPr lang="ru-RU" dirty="0"/>
              <a:t> образовательного процесса и его </a:t>
            </a:r>
            <a:r>
              <a:rPr lang="ru-RU" dirty="0" err="1" smtClean="0"/>
              <a:t>резуль</a:t>
            </a:r>
            <a:r>
              <a:rPr lang="ru-RU" dirty="0" smtClean="0"/>
              <a:t>-татов</a:t>
            </a:r>
            <a:r>
              <a:rPr lang="ru-RU" dirty="0"/>
              <a:t>, выражающая меру их соответствия распространенным в </a:t>
            </a:r>
            <a:r>
              <a:rPr lang="ru-RU" dirty="0" err="1" smtClean="0"/>
              <a:t>общест-ве</a:t>
            </a:r>
            <a:r>
              <a:rPr lang="ru-RU" dirty="0"/>
              <a:t> представлениям о том, каким должен </a:t>
            </a:r>
            <a:r>
              <a:rPr lang="ru-RU" dirty="0" smtClean="0"/>
              <a:t>быть образовательный процесс </a:t>
            </a:r>
            <a:r>
              <a:rPr lang="ru-RU" dirty="0"/>
              <a:t> и каким целям он должен служить.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Факторы повышения КО: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u="sng" dirty="0" smtClean="0">
                <a:hlinkClick r:id="rId2"/>
              </a:rPr>
              <a:t>содержание</a:t>
            </a:r>
            <a:r>
              <a:rPr lang="ru-RU" dirty="0" smtClean="0"/>
              <a:t>…;</a:t>
            </a:r>
            <a:r>
              <a:rPr lang="ru-RU" dirty="0"/>
              <a:t> высокая </a:t>
            </a:r>
            <a:r>
              <a:rPr lang="ru-RU" u="sng" dirty="0">
                <a:hlinkClick r:id="rId3"/>
              </a:rPr>
              <a:t>компетентность</a:t>
            </a:r>
            <a:r>
              <a:rPr lang="ru-RU" dirty="0"/>
              <a:t> </a:t>
            </a:r>
            <a:r>
              <a:rPr lang="ru-RU" dirty="0" smtClean="0"/>
              <a:t>педагогов;</a:t>
            </a:r>
            <a:r>
              <a:rPr lang="ru-RU" dirty="0"/>
              <a:t> новейшие </a:t>
            </a:r>
            <a:r>
              <a:rPr lang="ru-RU" dirty="0" smtClean="0"/>
              <a:t>педагоги-</a:t>
            </a:r>
            <a:r>
              <a:rPr lang="ru-RU" dirty="0" err="1" smtClean="0"/>
              <a:t>ческие</a:t>
            </a:r>
            <a:r>
              <a:rPr lang="ru-RU" dirty="0"/>
              <a:t> </a:t>
            </a:r>
            <a:r>
              <a:rPr lang="ru-RU" dirty="0" smtClean="0"/>
              <a:t>технологии…;</a:t>
            </a:r>
            <a:r>
              <a:rPr lang="ru-RU" dirty="0"/>
              <a:t> </a:t>
            </a:r>
            <a:r>
              <a:rPr lang="ru-RU" dirty="0">
                <a:solidFill>
                  <a:srgbClr val="C00000"/>
                </a:solidFill>
              </a:rPr>
              <a:t>гуманистическая </a:t>
            </a:r>
            <a:r>
              <a:rPr lang="ru-RU" dirty="0" smtClean="0">
                <a:solidFill>
                  <a:srgbClr val="C00000"/>
                </a:solidFill>
              </a:rPr>
              <a:t>направленность</a:t>
            </a:r>
            <a:r>
              <a:rPr lang="ru-RU" dirty="0" smtClean="0"/>
              <a:t>;</a:t>
            </a:r>
            <a:r>
              <a:rPr lang="ru-RU" dirty="0"/>
              <a:t> полнота </a:t>
            </a:r>
            <a:r>
              <a:rPr lang="ru-RU" dirty="0" err="1" smtClean="0"/>
              <a:t>удовлет</a:t>
            </a:r>
            <a:r>
              <a:rPr lang="ru-RU" dirty="0" err="1"/>
              <a:t>-</a:t>
            </a:r>
            <a:r>
              <a:rPr lang="ru-RU" dirty="0" err="1" smtClean="0"/>
              <a:t>ворения</a:t>
            </a:r>
            <a:r>
              <a:rPr lang="ru-RU" dirty="0"/>
              <a:t> потребностей населения в </a:t>
            </a:r>
            <a:r>
              <a:rPr lang="ru-RU" dirty="0" smtClean="0"/>
              <a:t>знаниях \\ </a:t>
            </a:r>
            <a:r>
              <a:rPr lang="ru-RU" sz="2000" dirty="0" smtClean="0"/>
              <a:t>Проф. образование. словарь</a:t>
            </a:r>
            <a:endParaRPr lang="ru-RU" sz="20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6775938" y="773723"/>
            <a:ext cx="773724" cy="26963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**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Диагностическая культура учителя (ДКУ)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519004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4000" dirty="0" smtClean="0"/>
              <a:t>Диагностика как педагогическое понятие, его развилки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«Помогающая диагностика» и роль учителя в «работе над качеством образования»</a:t>
            </a:r>
            <a:r>
              <a:rPr lang="ru-RU" sz="4000" dirty="0" smtClean="0">
                <a:solidFill>
                  <a:srgbClr val="FF0000"/>
                </a:solidFill>
              </a:rPr>
              <a:t>***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ДКУ</a:t>
            </a:r>
            <a:r>
              <a:rPr lang="ru-RU" sz="4000" dirty="0"/>
              <a:t> </a:t>
            </a:r>
            <a:r>
              <a:rPr lang="ru-RU" sz="4000" dirty="0" smtClean="0"/>
              <a:t>в контексте диагностической культуры личности</a:t>
            </a:r>
          </a:p>
        </p:txBody>
      </p:sp>
    </p:spTree>
    <p:extLst>
      <p:ext uri="{BB962C8B-B14F-4D97-AF65-F5344CB8AC3E}">
        <p14:creationId xmlns:p14="http://schemas.microsoft.com/office/powerpoint/2010/main" val="35344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9631"/>
            <a:ext cx="10515600" cy="11254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Диагностика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как понятие в педагогике и психологии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5138" y="1148862"/>
            <a:ext cx="5644662" cy="562707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Р</a:t>
            </a:r>
            <a:r>
              <a:rPr lang="ru-RU" b="1" dirty="0" smtClean="0"/>
              <a:t>аспознавание</a:t>
            </a:r>
            <a:r>
              <a:rPr lang="ru-RU" dirty="0" smtClean="0"/>
              <a:t>  … частных </a:t>
            </a:r>
            <a:r>
              <a:rPr lang="ru-RU" dirty="0"/>
              <a:t>случаев показаний, отклонений, </a:t>
            </a:r>
            <a:r>
              <a:rPr lang="ru-RU" dirty="0" smtClean="0"/>
              <a:t>изменений:</a:t>
            </a:r>
          </a:p>
          <a:p>
            <a:pPr>
              <a:buFontTx/>
              <a:buChar char="-"/>
            </a:pPr>
            <a:r>
              <a:rPr lang="ru-RU" dirty="0" smtClean="0"/>
              <a:t>определение </a:t>
            </a:r>
            <a:r>
              <a:rPr lang="ru-RU" u="sng" dirty="0"/>
              <a:t>качественных и количественных параметров </a:t>
            </a:r>
            <a:r>
              <a:rPr lang="ru-RU" dirty="0"/>
              <a:t>изучаемых объектов на основе принятых критериев и </a:t>
            </a:r>
            <a:r>
              <a:rPr lang="ru-RU" dirty="0" smtClean="0"/>
              <a:t>показателей </a:t>
            </a:r>
            <a:r>
              <a:rPr lang="ru-RU" sz="2400" i="1" dirty="0" smtClean="0"/>
              <a:t>(В.И. </a:t>
            </a:r>
            <a:r>
              <a:rPr lang="ru-RU" sz="2400" i="1" dirty="0" err="1" smtClean="0"/>
              <a:t>Загвязинский</a:t>
            </a:r>
            <a:r>
              <a:rPr lang="ru-RU" sz="2400" i="1" dirty="0" smtClean="0"/>
              <a:t> и др.)</a:t>
            </a:r>
          </a:p>
          <a:p>
            <a:pPr>
              <a:buFontTx/>
              <a:buChar char="-"/>
            </a:pPr>
            <a:r>
              <a:rPr lang="ru-RU" dirty="0" smtClean="0"/>
              <a:t>система </a:t>
            </a:r>
            <a:r>
              <a:rPr lang="ru-RU" dirty="0"/>
              <a:t>специфической деятельности педагогов и </a:t>
            </a:r>
            <a:r>
              <a:rPr lang="ru-RU" dirty="0" err="1" smtClean="0"/>
              <a:t>педколлективов</a:t>
            </a:r>
            <a:r>
              <a:rPr lang="ru-RU" dirty="0" smtClean="0"/>
              <a:t> </a:t>
            </a:r>
            <a:r>
              <a:rPr lang="ru-RU" dirty="0"/>
              <a:t>&lt;…&gt; </a:t>
            </a:r>
            <a:r>
              <a:rPr lang="ru-RU" dirty="0" smtClean="0"/>
              <a:t>с </a:t>
            </a:r>
            <a:r>
              <a:rPr lang="ru-RU" dirty="0"/>
              <a:t>целью </a:t>
            </a:r>
            <a:r>
              <a:rPr lang="ru-RU" u="sng" dirty="0"/>
              <a:t>измерения результатов </a:t>
            </a:r>
            <a:r>
              <a:rPr lang="ru-RU" dirty="0"/>
              <a:t>воспитания, образования и </a:t>
            </a:r>
            <a:r>
              <a:rPr lang="ru-RU" dirty="0" smtClean="0"/>
              <a:t>обучения </a:t>
            </a:r>
            <a:r>
              <a:rPr lang="ru-RU" sz="2400" i="1" dirty="0" smtClean="0"/>
              <a:t>(В.С. Аванесов и др.)</a:t>
            </a:r>
          </a:p>
          <a:p>
            <a:pPr marL="0" indent="0">
              <a:buNone/>
            </a:pPr>
            <a:endParaRPr lang="ru-RU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148862"/>
            <a:ext cx="5797062" cy="5627076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ru-RU" b="1" dirty="0"/>
              <a:t>К</a:t>
            </a:r>
            <a:r>
              <a:rPr lang="ru-RU" b="1" dirty="0" smtClean="0"/>
              <a:t>онструирование</a:t>
            </a:r>
            <a:r>
              <a:rPr lang="ru-RU" dirty="0" smtClean="0"/>
              <a:t> </a:t>
            </a:r>
            <a:r>
              <a:rPr lang="ru-RU" dirty="0"/>
              <a:t>нового </a:t>
            </a:r>
            <a:r>
              <a:rPr lang="ru-RU" dirty="0" smtClean="0"/>
              <a:t>знания: </a:t>
            </a:r>
          </a:p>
          <a:p>
            <a:pPr>
              <a:buFontTx/>
              <a:buChar char="-"/>
            </a:pPr>
            <a:r>
              <a:rPr lang="ru-RU" dirty="0" smtClean="0"/>
              <a:t>изучение </a:t>
            </a:r>
            <a:r>
              <a:rPr lang="ru-RU" dirty="0"/>
              <a:t>человеческого потенциала, его сохранение, реализация и </a:t>
            </a:r>
            <a:r>
              <a:rPr lang="ru-RU" dirty="0" smtClean="0"/>
              <a:t>развитие, </a:t>
            </a:r>
          </a:p>
          <a:p>
            <a:pPr>
              <a:buFontTx/>
              <a:buChar char="-"/>
            </a:pPr>
            <a:r>
              <a:rPr lang="ru-RU" dirty="0" smtClean="0"/>
              <a:t>не </a:t>
            </a:r>
            <a:r>
              <a:rPr lang="ru-RU" dirty="0"/>
              <a:t>просто выявление сущностных характеристик,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а </a:t>
            </a:r>
            <a:r>
              <a:rPr lang="ru-RU" dirty="0"/>
              <a:t>обобщение,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объяснение</a:t>
            </a:r>
            <a:r>
              <a:rPr lang="ru-RU" dirty="0"/>
              <a:t>, понимание,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прогнозирование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</a:t>
            </a:r>
            <a:r>
              <a:rPr lang="ru-RU" u="sng" dirty="0" smtClean="0"/>
              <a:t>личностного </a:t>
            </a:r>
            <a:r>
              <a:rPr lang="ru-RU" u="sng" dirty="0"/>
              <a:t>роста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сопровождение </a:t>
            </a:r>
          </a:p>
          <a:p>
            <a:pPr marL="0" indent="0" algn="r">
              <a:buNone/>
            </a:pPr>
            <a:r>
              <a:rPr lang="ru-RU" dirty="0"/>
              <a:t> </a:t>
            </a:r>
            <a:r>
              <a:rPr lang="ru-RU" dirty="0" smtClean="0"/>
              <a:t>                     </a:t>
            </a:r>
            <a:r>
              <a:rPr lang="ru-RU" u="sng" dirty="0" smtClean="0"/>
              <a:t>личностного развития </a:t>
            </a:r>
            <a:r>
              <a:rPr lang="ru-RU" sz="2400" i="1" dirty="0" smtClean="0"/>
              <a:t>(А.Г. </a:t>
            </a:r>
            <a:r>
              <a:rPr lang="ru-RU" sz="2400" i="1" dirty="0" err="1" smtClean="0"/>
              <a:t>Асмолов</a:t>
            </a:r>
            <a:r>
              <a:rPr lang="ru-RU" sz="2400" i="1" dirty="0" smtClean="0"/>
              <a:t> и др.)</a:t>
            </a:r>
            <a:endParaRPr lang="ru-RU" sz="24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87" y="2077701"/>
            <a:ext cx="7804117" cy="4315522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7616282" y="5151864"/>
            <a:ext cx="2129883" cy="312235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846526" y="4962293"/>
            <a:ext cx="2152185" cy="92333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Распознавание показаний, отклонений…</a:t>
            </a:r>
          </a:p>
        </p:txBody>
      </p:sp>
      <p:sp>
        <p:nvSpPr>
          <p:cNvPr id="6" name="Стрелка вниз 5"/>
          <p:cNvSpPr/>
          <p:nvPr/>
        </p:nvSpPr>
        <p:spPr>
          <a:xfrm rot="8156758">
            <a:off x="5295264" y="1506806"/>
            <a:ext cx="377897" cy="223024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59366" y="960083"/>
            <a:ext cx="3155795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Объяснение, понимание</a:t>
            </a:r>
            <a:r>
              <a:rPr lang="ru-RU" dirty="0"/>
              <a:t>,</a:t>
            </a:r>
            <a:r>
              <a:rPr lang="ru-RU" dirty="0" smtClean="0"/>
              <a:t> прогнозирование </a:t>
            </a:r>
            <a:r>
              <a:rPr lang="ru-RU" dirty="0" smtClean="0">
                <a:solidFill>
                  <a:srgbClr val="FF0000"/>
                </a:solidFill>
              </a:rPr>
              <a:t>личностного роста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69151" y="2910469"/>
            <a:ext cx="5352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Г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Т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А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57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</a:rPr>
              <a:t>Диагностика дидактическая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948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– обследование ученика в целях установления уровня его </a:t>
            </a:r>
            <a:r>
              <a:rPr lang="ru-RU" sz="3600" dirty="0" smtClean="0">
                <a:solidFill>
                  <a:srgbClr val="00B050"/>
                </a:solidFill>
              </a:rPr>
              <a:t>развития</a:t>
            </a:r>
            <a:r>
              <a:rPr lang="ru-RU" sz="3600" dirty="0" smtClean="0"/>
              <a:t>,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обученности</a:t>
            </a:r>
            <a:r>
              <a:rPr lang="ru-RU" sz="3600" dirty="0" smtClean="0"/>
              <a:t>, </a:t>
            </a:r>
            <a:r>
              <a:rPr lang="ru-RU" sz="3600" dirty="0" smtClean="0">
                <a:solidFill>
                  <a:srgbClr val="FF0000"/>
                </a:solidFill>
              </a:rPr>
              <a:t>воспитанности</a:t>
            </a:r>
            <a:r>
              <a:rPr lang="ru-RU" sz="3600" dirty="0" smtClean="0"/>
              <a:t>, </a:t>
            </a:r>
            <a:r>
              <a:rPr lang="ru-RU" sz="3600" dirty="0" smtClean="0">
                <a:solidFill>
                  <a:srgbClr val="FF0000"/>
                </a:solidFill>
              </a:rPr>
              <a:t>возможностей дальнейшего обучения и воспитания</a:t>
            </a:r>
            <a:r>
              <a:rPr lang="ru-RU" sz="3600" dirty="0" smtClean="0"/>
              <a:t>, предупреждения возможных отклонений и учета индивидуальных особенностей \\ </a:t>
            </a:r>
            <a:r>
              <a:rPr lang="ru-RU" sz="2400" i="1" dirty="0" smtClean="0"/>
              <a:t>В.И. </a:t>
            </a:r>
            <a:r>
              <a:rPr lang="ru-RU" sz="2400" i="1" dirty="0" err="1" smtClean="0"/>
              <a:t>Загвязинский</a:t>
            </a:r>
            <a:r>
              <a:rPr lang="ru-RU" sz="2400" i="1" dirty="0" smtClean="0"/>
              <a:t>, с</a:t>
            </a:r>
            <a:r>
              <a:rPr lang="ru-RU" sz="2400" dirty="0" smtClean="0"/>
              <a:t>. 59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5486400"/>
            <a:ext cx="468923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Диагностика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ПР,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МР</a:t>
            </a:r>
            <a:r>
              <a:rPr lang="ru-RU" sz="2400" dirty="0" smtClean="0"/>
              <a:t>, </a:t>
            </a:r>
            <a:r>
              <a:rPr lang="ru-RU" sz="2400" b="1" dirty="0" smtClean="0">
                <a:solidFill>
                  <a:srgbClr val="FF0000"/>
                </a:solidFill>
              </a:rPr>
              <a:t>ЛР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6143536" y="4928839"/>
            <a:ext cx="558276" cy="864593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869723" y="5814645"/>
            <a:ext cx="486507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Разноуровневый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диагностический </a:t>
            </a:r>
            <a:r>
              <a:rPr lang="ru-RU" b="1" dirty="0" smtClean="0">
                <a:solidFill>
                  <a:srgbClr val="FF0000"/>
                </a:solidFill>
              </a:rPr>
              <a:t>инструментарий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3513" y="4538546"/>
            <a:ext cx="3601844" cy="367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в процессе обучения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3494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6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«Помогающая диагностика»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sz="2800" i="1" dirty="0" smtClean="0"/>
              <a:t>и новая роль учителя</a:t>
            </a:r>
            <a:r>
              <a:rPr lang="ru-RU" sz="2800" i="1" dirty="0" smtClean="0">
                <a:solidFill>
                  <a:srgbClr val="FF0000"/>
                </a:solidFill>
              </a:rPr>
              <a:t>***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место </a:t>
            </a:r>
            <a:r>
              <a:rPr lang="ru-RU" dirty="0"/>
              <a:t>оценки исключительно наличных способностей ребенка, вместо "отрицательного отбора" детей по уровню их актуального развития &lt;…&gt; нацеливает образование </a:t>
            </a:r>
            <a:r>
              <a:rPr lang="ru-RU" u="sng" dirty="0"/>
              <a:t>на поддержку самых разных возможностей ребенка</a:t>
            </a:r>
            <a:r>
              <a:rPr lang="ru-RU" dirty="0"/>
              <a:t>, ставит в центр диагностики процесс </a:t>
            </a:r>
            <a:r>
              <a:rPr lang="ru-RU" i="1" dirty="0"/>
              <a:t>сотрудничества ребенка со взрослыми и </a:t>
            </a:r>
            <a:r>
              <a:rPr lang="ru-RU" i="1" dirty="0" smtClean="0"/>
              <a:t>сверстниками</a:t>
            </a:r>
          </a:p>
          <a:p>
            <a:r>
              <a:rPr lang="ru-RU" dirty="0" smtClean="0"/>
              <a:t> …позволяет выявить </a:t>
            </a:r>
            <a:r>
              <a:rPr lang="ru-RU" dirty="0"/>
              <a:t>раннюю одаренность, сберечь другие возможности развития, </a:t>
            </a:r>
            <a:endParaRPr lang="ru-RU" dirty="0" smtClean="0"/>
          </a:p>
          <a:p>
            <a:r>
              <a:rPr lang="ru-RU" dirty="0" smtClean="0"/>
              <a:t>участвует </a:t>
            </a:r>
            <a:r>
              <a:rPr lang="ru-RU" dirty="0"/>
              <a:t>в организации развивающей среды, </a:t>
            </a:r>
            <a:endParaRPr lang="ru-RU" dirty="0" smtClean="0"/>
          </a:p>
          <a:p>
            <a:r>
              <a:rPr lang="ru-RU" dirty="0" smtClean="0"/>
              <a:t>становится </a:t>
            </a:r>
            <a:r>
              <a:rPr lang="ru-RU" dirty="0"/>
              <a:t>диагностикой расширения или сужения диапазона возможностей ребенка в различных видах его </a:t>
            </a:r>
            <a:r>
              <a:rPr lang="ru-RU" dirty="0" smtClean="0"/>
              <a:t>деятельности </a:t>
            </a:r>
          </a:p>
          <a:p>
            <a:pPr marL="0" indent="0" algn="r">
              <a:buNone/>
            </a:pPr>
            <a:r>
              <a:rPr lang="ru-RU" i="1" dirty="0" smtClean="0"/>
              <a:t>А.Г. </a:t>
            </a:r>
            <a:r>
              <a:rPr lang="ru-RU" i="1" dirty="0" err="1" smtClean="0"/>
              <a:t>Асмолов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3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ДКУ</a:t>
            </a:r>
            <a:r>
              <a:rPr lang="ru-RU" b="1" dirty="0" smtClean="0"/>
              <a:t> – профессионально обусловленная модель ДКЛ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1049000" cy="4844807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Диагностическая культура личности </a:t>
            </a:r>
            <a:r>
              <a:rPr lang="ru-RU" sz="3200" dirty="0" smtClean="0"/>
              <a:t>-  </a:t>
            </a:r>
            <a:r>
              <a:rPr lang="ru-RU" sz="3200" dirty="0"/>
              <a:t>сложное интегративное образование,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ядром </a:t>
            </a:r>
            <a:r>
              <a:rPr lang="ru-RU" sz="3200" dirty="0"/>
              <a:t>которого выступает </a:t>
            </a:r>
            <a:r>
              <a:rPr lang="ru-RU" sz="3200" u="sng" dirty="0"/>
              <a:t>ценностно-личностная характеристика</a:t>
            </a:r>
            <a:r>
              <a:rPr lang="ru-RU" sz="3200" dirty="0"/>
              <a:t>,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базирующаяся </a:t>
            </a:r>
            <a:r>
              <a:rPr lang="ru-RU" sz="3200" dirty="0"/>
              <a:t>на </a:t>
            </a:r>
            <a:r>
              <a:rPr lang="ru-RU" sz="3200" u="sng" dirty="0"/>
              <a:t>личном опыте диагностической деятельности </a:t>
            </a:r>
            <a:endParaRPr lang="ru-RU" sz="3200" u="sng" dirty="0" smtClean="0"/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    и </a:t>
            </a:r>
            <a:r>
              <a:rPr lang="ru-RU" sz="3200" dirty="0"/>
              <a:t>способствующая </a:t>
            </a:r>
            <a:r>
              <a:rPr lang="ru-RU" sz="3200" u="sng" dirty="0"/>
              <a:t>развитию способностей  </a:t>
            </a:r>
            <a:r>
              <a:rPr lang="ru-RU" sz="3200" dirty="0" smtClean="0"/>
              <a:t>к </a:t>
            </a:r>
            <a:r>
              <a:rPr lang="ru-RU" sz="3200" dirty="0"/>
              <a:t>самопознанию, самоанализу и адекватной самооценке</a:t>
            </a:r>
            <a:r>
              <a:rPr lang="ru-RU" sz="3200" dirty="0" smtClean="0"/>
              <a:t>,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                                               а </a:t>
            </a:r>
            <a:r>
              <a:rPr lang="ru-RU" sz="3200" dirty="0"/>
              <a:t>также </a:t>
            </a:r>
            <a:r>
              <a:rPr lang="ru-RU" sz="3200" u="sng" dirty="0"/>
              <a:t>потребности</a:t>
            </a:r>
            <a:r>
              <a:rPr lang="ru-RU" sz="3200" dirty="0"/>
              <a:t> в них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</a:t>
            </a:r>
            <a:r>
              <a:rPr lang="ru-RU" sz="3200" u="sng" dirty="0" smtClean="0"/>
              <a:t>в </a:t>
            </a:r>
            <a:r>
              <a:rPr lang="ru-RU" sz="3200" u="sng" dirty="0"/>
              <a:t>интересах саморазвития, </a:t>
            </a:r>
            <a:r>
              <a:rPr lang="ru-RU" sz="3200" u="sng" dirty="0" smtClean="0"/>
              <a:t> профессиональной </a:t>
            </a:r>
            <a:r>
              <a:rPr lang="ru-RU" sz="3200" u="sng" dirty="0"/>
              <a:t>и личностной </a:t>
            </a:r>
            <a:r>
              <a:rPr lang="ru-RU" sz="3200" u="sng" dirty="0" smtClean="0"/>
              <a:t>самореализации</a:t>
            </a:r>
            <a:r>
              <a:rPr lang="ru-RU" sz="3200" dirty="0" smtClean="0"/>
              <a:t>.</a:t>
            </a:r>
            <a:endParaRPr lang="ru-RU" sz="32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8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1337</Words>
  <Application>Microsoft Office PowerPoint</Application>
  <PresentationFormat>Произвольный</PresentationFormat>
  <Paragraphs>125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Становление  диагностической культуры учителя как направление в работе  над качеством общего образования доклад - размышление</vt:lpstr>
      <vt:lpstr>Становление****  диагностической культуры учителя** и***   качество общего образования*</vt:lpstr>
      <vt:lpstr>*Качество образования            оценка КО</vt:lpstr>
      <vt:lpstr>** Диагностическая культура учителя (ДКУ)</vt:lpstr>
      <vt:lpstr>Диагностика как понятие в педагогике и психологии  </vt:lpstr>
      <vt:lpstr>Презентация PowerPoint</vt:lpstr>
      <vt:lpstr>Диагностика дидактическая</vt:lpstr>
      <vt:lpstr>«Помогающая диагностика» и новая роль учителя***</vt:lpstr>
      <vt:lpstr>ДКУ – профессионально обусловленная модель ДКЛ</vt:lpstr>
      <vt:lpstr>Структура ДКЛ      структура ДК учителя***  (А.Б. Воронцов, М.П. Воюшина, С.Н. Гудкова, Н.В. Зыкова, Е.П. Суворова, Н.Е. Щуркова и др.)  </vt:lpstr>
      <vt:lpstr>****Проблемы и подходы к становлению ДКУ</vt:lpstr>
      <vt:lpstr>****Проблемы и подходы к становлению ДКУ</vt:lpstr>
      <vt:lpstr>****Проблемы и подходы к становлению ДКУ</vt:lpstr>
      <vt:lpstr>Комплексный характер  планируемых результатов общего образования </vt:lpstr>
      <vt:lpstr>Структура содержания образования (И.Я. Лернер)                                     и комплексные результаты образования</vt:lpstr>
      <vt:lpstr>Три группы - уровня  результатов образования</vt:lpstr>
      <vt:lpstr>Предметные результаты</vt:lpstr>
      <vt:lpstr>На пути к диагностической культуре учителя …</vt:lpstr>
      <vt:lpstr>(*****) ДК обучающихся</vt:lpstr>
      <vt:lpstr>Статьи по теме доклада: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Становление  диагностической культуры учителя как направление в работе  над качеством общего образования доклад - размышление</dc:title>
  <dc:creator>Ольга</dc:creator>
  <cp:lastModifiedBy>Пользователь Windows</cp:lastModifiedBy>
  <cp:revision>17</cp:revision>
  <dcterms:created xsi:type="dcterms:W3CDTF">2019-11-01T22:53:34Z</dcterms:created>
  <dcterms:modified xsi:type="dcterms:W3CDTF">2019-11-16T06:09:25Z</dcterms:modified>
</cp:coreProperties>
</file>