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452" r:id="rId2"/>
    <p:sldId id="437" r:id="rId3"/>
    <p:sldId id="609" r:id="rId4"/>
    <p:sldId id="611" r:id="rId5"/>
    <p:sldId id="622" r:id="rId6"/>
    <p:sldId id="435" r:id="rId7"/>
    <p:sldId id="412" r:id="rId8"/>
    <p:sldId id="416" r:id="rId9"/>
    <p:sldId id="613" r:id="rId10"/>
    <p:sldId id="623" r:id="rId11"/>
    <p:sldId id="612" r:id="rId12"/>
    <p:sldId id="625" r:id="rId13"/>
    <p:sldId id="621" r:id="rId14"/>
    <p:sldId id="620" r:id="rId15"/>
    <p:sldId id="624" r:id="rId16"/>
    <p:sldId id="270" r:id="rId17"/>
  </p:sldIdLst>
  <p:sldSz cx="12192000" cy="6858000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9" orient="horz" pos="30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Селиверстова" initials="ИС" lastIdx="15" clrIdx="0">
    <p:extLst>
      <p:ext uri="{19B8F6BF-5375-455C-9EA6-DF929625EA0E}">
        <p15:presenceInfo xmlns:p15="http://schemas.microsoft.com/office/powerpoint/2012/main" xmlns="" userId="07dfa4b5388b75e1" providerId="Windows Live"/>
      </p:ext>
    </p:extLst>
  </p:cmAuthor>
  <p:cmAuthor id="2" name="Пользователь" initials="IS" lastIdx="1" clrIdx="1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5BF"/>
    <a:srgbClr val="FF3F3F"/>
    <a:srgbClr val="A50021"/>
    <a:srgbClr val="9A0000"/>
    <a:srgbClr val="E60000"/>
    <a:srgbClr val="B2D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5380" autoAdjust="0"/>
  </p:normalViewPr>
  <p:slideViewPr>
    <p:cSldViewPr showGuides="1">
      <p:cViewPr>
        <p:scale>
          <a:sx n="96" d="100"/>
          <a:sy n="96" d="100"/>
        </p:scale>
        <p:origin x="-114" y="-30"/>
      </p:cViewPr>
      <p:guideLst>
        <p:guide orient="horz" pos="1207"/>
        <p:guide orient="horz" pos="391"/>
        <p:guide orient="horz" pos="4020"/>
        <p:guide orient="horz" pos="572"/>
        <p:guide orient="horz" pos="3022"/>
        <p:guide pos="3840"/>
        <p:guide pos="7378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&#1060;&#1051;&#1045;&#1064;&#1052;&#1040;&#1051;&#1067;&#1064;&#1050;&#1040;\&#1082;&#1086;&#1085;&#1090;&#1088;&#1072;&#1082;&#1090;&#1099;%202018\&#1060;&#1072;&#1082;&#1090;&#1086;&#1088;&#1086;&#1074;&#1080;&#1095;\&#1076;&#1083;&#1103;%20&#1072;&#1085;&#1072;&#1083;&#1080;&#1079;&#1072;%20&#1074;%20&#1086;&#1090;&#1095;&#1077;&#1090;\2%20&#1101;&#1090;&#1072;&#1087;\&#1086;&#1090;%20&#1052;&#1072;&#1088;&#1082;&#1072;\&#1057;&#1041;&#1054;&#1056;%20&#1076;&#1083;&#1103;%20&#1072;&#1085;&#1072;&#1083;&#1080;&#1079;&#1072;%20&#1074;&#1085;&#1077;&#1096;&#1085;&#1080;&#1093;%20&#1092;&#1072;&#1082;&#1090;&#1086;&#1088;&#1086;&#1074;%2018.1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3634917789391"/>
          <c:y val="2.3130125038717985E-2"/>
          <c:w val="0.77101817504860926"/>
          <c:h val="0.8270724409448818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 cmpd="sng">
                <a:solidFill>
                  <a:schemeClr val="tx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'картинки (2)'!$H$2:$H$86</c:f>
              <c:numCache>
                <c:formatCode>General</c:formatCode>
                <c:ptCount val="85"/>
                <c:pt idx="0">
                  <c:v>43.7</c:v>
                </c:pt>
                <c:pt idx="1">
                  <c:v>32.700000000000003</c:v>
                </c:pt>
                <c:pt idx="2">
                  <c:v>22.2</c:v>
                </c:pt>
                <c:pt idx="3">
                  <c:v>33.5</c:v>
                </c:pt>
                <c:pt idx="4">
                  <c:v>32.700000000000003</c:v>
                </c:pt>
                <c:pt idx="5">
                  <c:v>29.9</c:v>
                </c:pt>
                <c:pt idx="6">
                  <c:v>21.9</c:v>
                </c:pt>
                <c:pt idx="7">
                  <c:v>23.2</c:v>
                </c:pt>
                <c:pt idx="8">
                  <c:v>27.8</c:v>
                </c:pt>
                <c:pt idx="9">
                  <c:v>32.700000000000003</c:v>
                </c:pt>
                <c:pt idx="10">
                  <c:v>1.2</c:v>
                </c:pt>
                <c:pt idx="11">
                  <c:v>0</c:v>
                </c:pt>
                <c:pt idx="12">
                  <c:v>7.2</c:v>
                </c:pt>
                <c:pt idx="13">
                  <c:v>31.4</c:v>
                </c:pt>
                <c:pt idx="14">
                  <c:v>32</c:v>
                </c:pt>
                <c:pt idx="15">
                  <c:v>18.600000000000001</c:v>
                </c:pt>
                <c:pt idx="16">
                  <c:v>21.1</c:v>
                </c:pt>
                <c:pt idx="17">
                  <c:v>47.8</c:v>
                </c:pt>
                <c:pt idx="18">
                  <c:v>22.2</c:v>
                </c:pt>
                <c:pt idx="19">
                  <c:v>24</c:v>
                </c:pt>
                <c:pt idx="20">
                  <c:v>22</c:v>
                </c:pt>
                <c:pt idx="21">
                  <c:v>57.3</c:v>
                </c:pt>
                <c:pt idx="22">
                  <c:v>14.2</c:v>
                </c:pt>
                <c:pt idx="23">
                  <c:v>23.7</c:v>
                </c:pt>
                <c:pt idx="24">
                  <c:v>28.1</c:v>
                </c:pt>
                <c:pt idx="25">
                  <c:v>45.4</c:v>
                </c:pt>
                <c:pt idx="26">
                  <c:v>22.8</c:v>
                </c:pt>
                <c:pt idx="27">
                  <c:v>38.200000000000003</c:v>
                </c:pt>
                <c:pt idx="28">
                  <c:v>32.299999999999997</c:v>
                </c:pt>
                <c:pt idx="29">
                  <c:v>36</c:v>
                </c:pt>
                <c:pt idx="30">
                  <c:v>35.799999999999997</c:v>
                </c:pt>
                <c:pt idx="31">
                  <c:v>4.3</c:v>
                </c:pt>
                <c:pt idx="32">
                  <c:v>18.3</c:v>
                </c:pt>
                <c:pt idx="33">
                  <c:v>7.6</c:v>
                </c:pt>
                <c:pt idx="34">
                  <c:v>27.6</c:v>
                </c:pt>
                <c:pt idx="35">
                  <c:v>20.5</c:v>
                </c:pt>
                <c:pt idx="36">
                  <c:v>29.2</c:v>
                </c:pt>
                <c:pt idx="37">
                  <c:v>21.1</c:v>
                </c:pt>
                <c:pt idx="38">
                  <c:v>27.4</c:v>
                </c:pt>
                <c:pt idx="39">
                  <c:v>40</c:v>
                </c:pt>
                <c:pt idx="40">
                  <c:v>33.299999999999997</c:v>
                </c:pt>
                <c:pt idx="41">
                  <c:v>31.7</c:v>
                </c:pt>
                <c:pt idx="42">
                  <c:v>24.3</c:v>
                </c:pt>
                <c:pt idx="43">
                  <c:v>22.9</c:v>
                </c:pt>
                <c:pt idx="44">
                  <c:v>29.3</c:v>
                </c:pt>
                <c:pt idx="45">
                  <c:v>52.7</c:v>
                </c:pt>
                <c:pt idx="46">
                  <c:v>70.8</c:v>
                </c:pt>
                <c:pt idx="47">
                  <c:v>38.1</c:v>
                </c:pt>
                <c:pt idx="48">
                  <c:v>41.1</c:v>
                </c:pt>
                <c:pt idx="49">
                  <c:v>54.9</c:v>
                </c:pt>
                <c:pt idx="50">
                  <c:v>58.2</c:v>
                </c:pt>
                <c:pt idx="51">
                  <c:v>54.7</c:v>
                </c:pt>
                <c:pt idx="52">
                  <c:v>19.8</c:v>
                </c:pt>
                <c:pt idx="53">
                  <c:v>22</c:v>
                </c:pt>
                <c:pt idx="54">
                  <c:v>49.1</c:v>
                </c:pt>
                <c:pt idx="55">
                  <c:v>34.200000000000003</c:v>
                </c:pt>
                <c:pt idx="56">
                  <c:v>37.5</c:v>
                </c:pt>
                <c:pt idx="57">
                  <c:v>34.5</c:v>
                </c:pt>
                <c:pt idx="58">
                  <c:v>35.799999999999997</c:v>
                </c:pt>
                <c:pt idx="59">
                  <c:v>23.4</c:v>
                </c:pt>
                <c:pt idx="60">
                  <c:v>46</c:v>
                </c:pt>
                <c:pt idx="61">
                  <c:v>30.9</c:v>
                </c:pt>
                <c:pt idx="62">
                  <c:v>32.1</c:v>
                </c:pt>
                <c:pt idx="63">
                  <c:v>28.3</c:v>
                </c:pt>
                <c:pt idx="64">
                  <c:v>19.899999999999999</c:v>
                </c:pt>
                <c:pt idx="65">
                  <c:v>24.5</c:v>
                </c:pt>
                <c:pt idx="66">
                  <c:v>18.2</c:v>
                </c:pt>
                <c:pt idx="67">
                  <c:v>15.4</c:v>
                </c:pt>
                <c:pt idx="68">
                  <c:v>27.9</c:v>
                </c:pt>
                <c:pt idx="69">
                  <c:v>41.6</c:v>
                </c:pt>
                <c:pt idx="70">
                  <c:v>39.5</c:v>
                </c:pt>
                <c:pt idx="71">
                  <c:v>24.4</c:v>
                </c:pt>
                <c:pt idx="72">
                  <c:v>27.7</c:v>
                </c:pt>
                <c:pt idx="73">
                  <c:v>25.2</c:v>
                </c:pt>
                <c:pt idx="74">
                  <c:v>19.600000000000001</c:v>
                </c:pt>
                <c:pt idx="75">
                  <c:v>34.299999999999997</c:v>
                </c:pt>
                <c:pt idx="76">
                  <c:v>25</c:v>
                </c:pt>
                <c:pt idx="77">
                  <c:v>17.899999999999999</c:v>
                </c:pt>
                <c:pt idx="78">
                  <c:v>7.7</c:v>
                </c:pt>
                <c:pt idx="79">
                  <c:v>17.399999999999999</c:v>
                </c:pt>
                <c:pt idx="80">
                  <c:v>65.3</c:v>
                </c:pt>
                <c:pt idx="81">
                  <c:v>38</c:v>
                </c:pt>
                <c:pt idx="82">
                  <c:v>30</c:v>
                </c:pt>
                <c:pt idx="83">
                  <c:v>16.3</c:v>
                </c:pt>
                <c:pt idx="84">
                  <c:v>18.3</c:v>
                </c:pt>
              </c:numCache>
            </c:numRef>
          </c:xVal>
          <c:yVal>
            <c:numRef>
              <c:f>'картинки (2)'!$I$2:$I$86</c:f>
              <c:numCache>
                <c:formatCode>0.00</c:formatCode>
                <c:ptCount val="85"/>
                <c:pt idx="0">
                  <c:v>57.510166601075696</c:v>
                </c:pt>
                <c:pt idx="1">
                  <c:v>57.047353760445688</c:v>
                </c:pt>
                <c:pt idx="2">
                  <c:v>71.60625444207534</c:v>
                </c:pt>
                <c:pt idx="3">
                  <c:v>56.835820895522396</c:v>
                </c:pt>
                <c:pt idx="4">
                  <c:v>68.027715911903002</c:v>
                </c:pt>
                <c:pt idx="5">
                  <c:v>58.523908523908517</c:v>
                </c:pt>
                <c:pt idx="6">
                  <c:v>65.688311688311686</c:v>
                </c:pt>
                <c:pt idx="7">
                  <c:v>59.588647592784092</c:v>
                </c:pt>
                <c:pt idx="8">
                  <c:v>69.449470147324888</c:v>
                </c:pt>
                <c:pt idx="9">
                  <c:v>59.855386840202463</c:v>
                </c:pt>
                <c:pt idx="10">
                  <c:v>63.038950218704436</c:v>
                </c:pt>
                <c:pt idx="11">
                  <c:v>64.352348716255264</c:v>
                </c:pt>
                <c:pt idx="12">
                  <c:v>47.615606936416185</c:v>
                </c:pt>
                <c:pt idx="13">
                  <c:v>53.481012658227847</c:v>
                </c:pt>
                <c:pt idx="14">
                  <c:v>57.546759460635059</c:v>
                </c:pt>
                <c:pt idx="15">
                  <c:v>59.743329956095913</c:v>
                </c:pt>
                <c:pt idx="16">
                  <c:v>62.452504317789291</c:v>
                </c:pt>
                <c:pt idx="17">
                  <c:v>35.324989907145742</c:v>
                </c:pt>
                <c:pt idx="18">
                  <c:v>57.20097640358015</c:v>
                </c:pt>
                <c:pt idx="19">
                  <c:v>66.494655363066713</c:v>
                </c:pt>
                <c:pt idx="20">
                  <c:v>62.847965738758027</c:v>
                </c:pt>
                <c:pt idx="21">
                  <c:v>42.934293429342937</c:v>
                </c:pt>
                <c:pt idx="22">
                  <c:v>63.712888181094293</c:v>
                </c:pt>
                <c:pt idx="23">
                  <c:v>68.104089219330859</c:v>
                </c:pt>
                <c:pt idx="24">
                  <c:v>64</c:v>
                </c:pt>
                <c:pt idx="25">
                  <c:v>56.902284672315773</c:v>
                </c:pt>
                <c:pt idx="26">
                  <c:v>64.755480607082632</c:v>
                </c:pt>
                <c:pt idx="27">
                  <c:v>64.493267186392629</c:v>
                </c:pt>
                <c:pt idx="28">
                  <c:v>60.971140632157585</c:v>
                </c:pt>
                <c:pt idx="29">
                  <c:v>66.985428051001819</c:v>
                </c:pt>
                <c:pt idx="30">
                  <c:v>64.701754385964918</c:v>
                </c:pt>
                <c:pt idx="31">
                  <c:v>69.160997732426296</c:v>
                </c:pt>
                <c:pt idx="32">
                  <c:v>62.974939369442197</c:v>
                </c:pt>
                <c:pt idx="33">
                  <c:v>63.960052105948762</c:v>
                </c:pt>
                <c:pt idx="34">
                  <c:v>71.727748691099478</c:v>
                </c:pt>
                <c:pt idx="35">
                  <c:v>66.330002126302361</c:v>
                </c:pt>
                <c:pt idx="36">
                  <c:v>64.340626848018928</c:v>
                </c:pt>
                <c:pt idx="37">
                  <c:v>64.787798408488058</c:v>
                </c:pt>
                <c:pt idx="38">
                  <c:v>60.008511845651867</c:v>
                </c:pt>
                <c:pt idx="39">
                  <c:v>58.145290435288977</c:v>
                </c:pt>
                <c:pt idx="40">
                  <c:v>60.632447296058665</c:v>
                </c:pt>
                <c:pt idx="41">
                  <c:v>49.140271493212666</c:v>
                </c:pt>
                <c:pt idx="42">
                  <c:v>65.972081731741866</c:v>
                </c:pt>
                <c:pt idx="43">
                  <c:v>52.942482789251613</c:v>
                </c:pt>
                <c:pt idx="44">
                  <c:v>64.896489648964888</c:v>
                </c:pt>
                <c:pt idx="45">
                  <c:v>52.123995407577496</c:v>
                </c:pt>
                <c:pt idx="46">
                  <c:v>55.861244019138759</c:v>
                </c:pt>
                <c:pt idx="47">
                  <c:v>62.103414870428672</c:v>
                </c:pt>
                <c:pt idx="48">
                  <c:v>55.489537587186774</c:v>
                </c:pt>
                <c:pt idx="49">
                  <c:v>31.090133982947627</c:v>
                </c:pt>
                <c:pt idx="50">
                  <c:v>52.173913043478258</c:v>
                </c:pt>
                <c:pt idx="51">
                  <c:v>53.40393343419062</c:v>
                </c:pt>
                <c:pt idx="52">
                  <c:v>67.418772563176901</c:v>
                </c:pt>
                <c:pt idx="53">
                  <c:v>68.538998835855651</c:v>
                </c:pt>
                <c:pt idx="54">
                  <c:v>55.22035312108995</c:v>
                </c:pt>
                <c:pt idx="55">
                  <c:v>58.355579284570211</c:v>
                </c:pt>
                <c:pt idx="56">
                  <c:v>64.716720405343167</c:v>
                </c:pt>
                <c:pt idx="57">
                  <c:v>67.349519473950423</c:v>
                </c:pt>
                <c:pt idx="58">
                  <c:v>30.418719211822658</c:v>
                </c:pt>
                <c:pt idx="59">
                  <c:v>70.726525017135017</c:v>
                </c:pt>
                <c:pt idx="60">
                  <c:v>34.474522292993633</c:v>
                </c:pt>
                <c:pt idx="61">
                  <c:v>57.932446264073704</c:v>
                </c:pt>
                <c:pt idx="62">
                  <c:v>57.629732438892745</c:v>
                </c:pt>
                <c:pt idx="63">
                  <c:v>64.529914529914535</c:v>
                </c:pt>
                <c:pt idx="64">
                  <c:v>68.064845255639952</c:v>
                </c:pt>
                <c:pt idx="65">
                  <c:v>59.021497405485547</c:v>
                </c:pt>
                <c:pt idx="66">
                  <c:v>68.899242865463023</c:v>
                </c:pt>
                <c:pt idx="67">
                  <c:v>71.803876544877426</c:v>
                </c:pt>
                <c:pt idx="68">
                  <c:v>62.204081632653065</c:v>
                </c:pt>
                <c:pt idx="69">
                  <c:v>55.508374616654876</c:v>
                </c:pt>
                <c:pt idx="70">
                  <c:v>55.88148148148148</c:v>
                </c:pt>
                <c:pt idx="71">
                  <c:v>65.471956224350208</c:v>
                </c:pt>
                <c:pt idx="72">
                  <c:v>66.853932584269657</c:v>
                </c:pt>
                <c:pt idx="73">
                  <c:v>61.931001437470059</c:v>
                </c:pt>
                <c:pt idx="74">
                  <c:v>63.354346383543458</c:v>
                </c:pt>
                <c:pt idx="75">
                  <c:v>66.789030446987695</c:v>
                </c:pt>
                <c:pt idx="76">
                  <c:v>63.199325274107402</c:v>
                </c:pt>
                <c:pt idx="77">
                  <c:v>64.687560833171105</c:v>
                </c:pt>
                <c:pt idx="78">
                  <c:v>73.009307135470522</c:v>
                </c:pt>
                <c:pt idx="79">
                  <c:v>63.122423089121469</c:v>
                </c:pt>
                <c:pt idx="80">
                  <c:v>34.163244353182755</c:v>
                </c:pt>
                <c:pt idx="81">
                  <c:v>58.603491271820452</c:v>
                </c:pt>
                <c:pt idx="82">
                  <c:v>80.597014925373131</c:v>
                </c:pt>
                <c:pt idx="83">
                  <c:v>65.010073875083947</c:v>
                </c:pt>
                <c:pt idx="84">
                  <c:v>66.039426523297493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40-46E2-B0D9-FAD9C2277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59264"/>
        <c:axId val="36581376"/>
      </c:scatterChart>
      <c:valAx>
        <c:axId val="1024592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Доля сельского населения (%)
</a:t>
                </a:r>
              </a:p>
            </c:rich>
          </c:tx>
          <c:layout>
            <c:manualLayout>
              <c:xMode val="edge"/>
              <c:yMode val="edge"/>
              <c:x val="0.36739798943695962"/>
              <c:y val="0.763978494623655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6581376"/>
        <c:crosses val="autoZero"/>
        <c:crossBetween val="midCat"/>
      </c:valAx>
      <c:valAx>
        <c:axId val="3658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ru-RU"/>
                  <a:t>Доля трудоустройства  выпускников СПО (%)</a:t>
                </a:r>
              </a:p>
            </c:rich>
          </c:tx>
          <c:layout>
            <c:manualLayout>
              <c:xMode val="edge"/>
              <c:yMode val="edge"/>
              <c:x val="7.4366700222016927E-2"/>
              <c:y val="7.878172837091015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45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5968795054713"/>
          <c:y val="5.1205416327198383E-2"/>
          <c:w val="0.8275361862593138"/>
          <c:h val="0.7765375595125503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tx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'картинки (2)'!$E$2:$E$86</c:f>
              <c:numCache>
                <c:formatCode>0.0</c:formatCode>
                <c:ptCount val="85"/>
                <c:pt idx="0">
                  <c:v>6.9114517439999998</c:v>
                </c:pt>
                <c:pt idx="1">
                  <c:v>5.8729347760000001</c:v>
                </c:pt>
                <c:pt idx="2">
                  <c:v>6.4527835639999997</c:v>
                </c:pt>
                <c:pt idx="3">
                  <c:v>7.4665811499999997</c:v>
                </c:pt>
                <c:pt idx="4">
                  <c:v>3.9042902160000001</c:v>
                </c:pt>
                <c:pt idx="5">
                  <c:v>4.4119280099999996</c:v>
                </c:pt>
                <c:pt idx="6">
                  <c:v>4.8408704030000003</c:v>
                </c:pt>
                <c:pt idx="7">
                  <c:v>6.0448321079999996</c:v>
                </c:pt>
                <c:pt idx="8">
                  <c:v>5.2830410849999998</c:v>
                </c:pt>
                <c:pt idx="9">
                  <c:v>4.3496271049999997</c:v>
                </c:pt>
                <c:pt idx="10">
                  <c:v>1.385988599</c:v>
                </c:pt>
                <c:pt idx="11">
                  <c:v>1.654102776</c:v>
                </c:pt>
                <c:pt idx="12">
                  <c:v>4.561945798</c:v>
                </c:pt>
                <c:pt idx="13">
                  <c:v>8.3347478880000008</c:v>
                </c:pt>
                <c:pt idx="14">
                  <c:v>10.721564535000001</c:v>
                </c:pt>
                <c:pt idx="15">
                  <c:v>4.6903466820000004</c:v>
                </c:pt>
                <c:pt idx="16">
                  <c:v>8.7107238250000005</c:v>
                </c:pt>
                <c:pt idx="17">
                  <c:v>10.465389574</c:v>
                </c:pt>
                <c:pt idx="18">
                  <c:v>5.1812015349999996</c:v>
                </c:pt>
                <c:pt idx="19">
                  <c:v>4.0182479070000001</c:v>
                </c:pt>
                <c:pt idx="20">
                  <c:v>4.2783942100000001</c:v>
                </c:pt>
                <c:pt idx="21">
                  <c:v>13.509872633000001</c:v>
                </c:pt>
                <c:pt idx="22">
                  <c:v>7.1111517470000001</c:v>
                </c:pt>
                <c:pt idx="23">
                  <c:v>5.3116658729999999</c:v>
                </c:pt>
                <c:pt idx="24">
                  <c:v>5.3174520550000004</c:v>
                </c:pt>
                <c:pt idx="25">
                  <c:v>5.6841504560000002</c:v>
                </c:pt>
                <c:pt idx="26">
                  <c:v>5.7045621210000004</c:v>
                </c:pt>
                <c:pt idx="27">
                  <c:v>9.1223145829999996</c:v>
                </c:pt>
                <c:pt idx="28">
                  <c:v>4.1081395479999996</c:v>
                </c:pt>
                <c:pt idx="29">
                  <c:v>4.5640981309999997</c:v>
                </c:pt>
                <c:pt idx="30">
                  <c:v>3.8583213120000002</c:v>
                </c:pt>
                <c:pt idx="31">
                  <c:v>5.2642254319999999</c:v>
                </c:pt>
                <c:pt idx="32">
                  <c:v>3.1939319909999999</c:v>
                </c:pt>
                <c:pt idx="33">
                  <c:v>7.0364746030000003</c:v>
                </c:pt>
                <c:pt idx="34">
                  <c:v>8.0360347890000003</c:v>
                </c:pt>
                <c:pt idx="35">
                  <c:v>4.2451056779999998</c:v>
                </c:pt>
                <c:pt idx="36">
                  <c:v>4.7365618100000004</c:v>
                </c:pt>
                <c:pt idx="37">
                  <c:v>5.9561860250000001</c:v>
                </c:pt>
                <c:pt idx="38">
                  <c:v>7.012066194</c:v>
                </c:pt>
                <c:pt idx="39">
                  <c:v>4.5537213359999997</c:v>
                </c:pt>
                <c:pt idx="40">
                  <c:v>6.4922574160000002</c:v>
                </c:pt>
                <c:pt idx="41">
                  <c:v>4.5379569369999997</c:v>
                </c:pt>
                <c:pt idx="42">
                  <c:v>6.0507822490000001</c:v>
                </c:pt>
                <c:pt idx="43">
                  <c:v>5.4375144410000003</c:v>
                </c:pt>
                <c:pt idx="44">
                  <c:v>6.529193985</c:v>
                </c:pt>
                <c:pt idx="45">
                  <c:v>8.7721135859999997</c:v>
                </c:pt>
                <c:pt idx="46">
                  <c:v>11.950289898999999</c:v>
                </c:pt>
                <c:pt idx="47">
                  <c:v>5.594558224</c:v>
                </c:pt>
                <c:pt idx="48">
                  <c:v>9.6000773499999994</c:v>
                </c:pt>
                <c:pt idx="49">
                  <c:v>12.014875598</c:v>
                </c:pt>
                <c:pt idx="50">
                  <c:v>26.970841171</c:v>
                </c:pt>
                <c:pt idx="51">
                  <c:v>9.9508496229999999</c:v>
                </c:pt>
                <c:pt idx="52">
                  <c:v>8.6025790989999997</c:v>
                </c:pt>
                <c:pt idx="53">
                  <c:v>7.8285884269999997</c:v>
                </c:pt>
                <c:pt idx="54">
                  <c:v>6.3759865710000003</c:v>
                </c:pt>
                <c:pt idx="55">
                  <c:v>6.1329738249999997</c:v>
                </c:pt>
                <c:pt idx="56">
                  <c:v>4.2455081720000001</c:v>
                </c:pt>
                <c:pt idx="57">
                  <c:v>7.1248599529999996</c:v>
                </c:pt>
                <c:pt idx="58">
                  <c:v>11.821763599000001</c:v>
                </c:pt>
                <c:pt idx="59">
                  <c:v>3.470247305</c:v>
                </c:pt>
                <c:pt idx="60">
                  <c:v>18.290864913</c:v>
                </c:pt>
                <c:pt idx="61">
                  <c:v>4.9166824980000001</c:v>
                </c:pt>
                <c:pt idx="62">
                  <c:v>5.6284911590000002</c:v>
                </c:pt>
                <c:pt idx="63">
                  <c:v>4.0760507290000003</c:v>
                </c:pt>
                <c:pt idx="64">
                  <c:v>4.2031127220000002</c:v>
                </c:pt>
                <c:pt idx="65">
                  <c:v>4.7852378309999999</c:v>
                </c:pt>
                <c:pt idx="66">
                  <c:v>5.9585788119999998</c:v>
                </c:pt>
                <c:pt idx="67">
                  <c:v>5.4644130759999996</c:v>
                </c:pt>
                <c:pt idx="68">
                  <c:v>5.7320573780000004</c:v>
                </c:pt>
                <c:pt idx="69">
                  <c:v>5.1914282649999999</c:v>
                </c:pt>
                <c:pt idx="70">
                  <c:v>4.3581367860000002</c:v>
                </c:pt>
                <c:pt idx="71">
                  <c:v>4.5211913810000004</c:v>
                </c:pt>
                <c:pt idx="72">
                  <c:v>6.3459881610000002</c:v>
                </c:pt>
                <c:pt idx="73">
                  <c:v>3.8755999889999999</c:v>
                </c:pt>
                <c:pt idx="74">
                  <c:v>3.9108018709999999</c:v>
                </c:pt>
                <c:pt idx="75">
                  <c:v>4.8303642580000004</c:v>
                </c:pt>
                <c:pt idx="76">
                  <c:v>4.4106633820000001</c:v>
                </c:pt>
                <c:pt idx="77">
                  <c:v>4.8633976690000003</c:v>
                </c:pt>
                <c:pt idx="78">
                  <c:v>3.2713408479999999</c:v>
                </c:pt>
                <c:pt idx="79">
                  <c:v>6.6381538759999996</c:v>
                </c:pt>
                <c:pt idx="80">
                  <c:v>14.024169554</c:v>
                </c:pt>
                <c:pt idx="81">
                  <c:v>5.0902857600000004</c:v>
                </c:pt>
                <c:pt idx="82">
                  <c:v>2.9279220490000002</c:v>
                </c:pt>
                <c:pt idx="83">
                  <c:v>3.1833277400000002</c:v>
                </c:pt>
                <c:pt idx="84">
                  <c:v>6.5972511630000001</c:v>
                </c:pt>
              </c:numCache>
            </c:numRef>
          </c:xVal>
          <c:yVal>
            <c:numRef>
              <c:f>'картинки (2)'!$I$2:$I$86</c:f>
              <c:numCache>
                <c:formatCode>0.00</c:formatCode>
                <c:ptCount val="85"/>
                <c:pt idx="0">
                  <c:v>57.510166601075696</c:v>
                </c:pt>
                <c:pt idx="1">
                  <c:v>57.047353760445688</c:v>
                </c:pt>
                <c:pt idx="2">
                  <c:v>71.60625444207534</c:v>
                </c:pt>
                <c:pt idx="3">
                  <c:v>56.835820895522396</c:v>
                </c:pt>
                <c:pt idx="4">
                  <c:v>68.027715911903002</c:v>
                </c:pt>
                <c:pt idx="5">
                  <c:v>58.523908523908517</c:v>
                </c:pt>
                <c:pt idx="6">
                  <c:v>65.688311688311686</c:v>
                </c:pt>
                <c:pt idx="7">
                  <c:v>59.588647592784092</c:v>
                </c:pt>
                <c:pt idx="8">
                  <c:v>69.449470147324888</c:v>
                </c:pt>
                <c:pt idx="9">
                  <c:v>59.855386840202463</c:v>
                </c:pt>
                <c:pt idx="10">
                  <c:v>63.038950218704436</c:v>
                </c:pt>
                <c:pt idx="11">
                  <c:v>64.352348716255264</c:v>
                </c:pt>
                <c:pt idx="12">
                  <c:v>47.615606936416185</c:v>
                </c:pt>
                <c:pt idx="13">
                  <c:v>53.481012658227847</c:v>
                </c:pt>
                <c:pt idx="14">
                  <c:v>57.546759460635059</c:v>
                </c:pt>
                <c:pt idx="15">
                  <c:v>59.743329956095913</c:v>
                </c:pt>
                <c:pt idx="16">
                  <c:v>62.452504317789291</c:v>
                </c:pt>
                <c:pt idx="17">
                  <c:v>35.324989907145742</c:v>
                </c:pt>
                <c:pt idx="18">
                  <c:v>57.20097640358015</c:v>
                </c:pt>
                <c:pt idx="19">
                  <c:v>66.494655363066713</c:v>
                </c:pt>
                <c:pt idx="20">
                  <c:v>62.847965738758027</c:v>
                </c:pt>
                <c:pt idx="21">
                  <c:v>42.934293429342937</c:v>
                </c:pt>
                <c:pt idx="22">
                  <c:v>63.712888181094293</c:v>
                </c:pt>
                <c:pt idx="23">
                  <c:v>68.104089219330859</c:v>
                </c:pt>
                <c:pt idx="24">
                  <c:v>64</c:v>
                </c:pt>
                <c:pt idx="25">
                  <c:v>56.902284672315773</c:v>
                </c:pt>
                <c:pt idx="26">
                  <c:v>64.755480607082632</c:v>
                </c:pt>
                <c:pt idx="27">
                  <c:v>64.493267186392629</c:v>
                </c:pt>
                <c:pt idx="28">
                  <c:v>60.971140632157585</c:v>
                </c:pt>
                <c:pt idx="29">
                  <c:v>66.985428051001819</c:v>
                </c:pt>
                <c:pt idx="30">
                  <c:v>64.701754385964918</c:v>
                </c:pt>
                <c:pt idx="31">
                  <c:v>69.160997732426296</c:v>
                </c:pt>
                <c:pt idx="32">
                  <c:v>62.974939369442197</c:v>
                </c:pt>
                <c:pt idx="33">
                  <c:v>63.960052105948762</c:v>
                </c:pt>
                <c:pt idx="34">
                  <c:v>71.727748691099478</c:v>
                </c:pt>
                <c:pt idx="35">
                  <c:v>66.330002126302361</c:v>
                </c:pt>
                <c:pt idx="36">
                  <c:v>64.340626848018928</c:v>
                </c:pt>
                <c:pt idx="37">
                  <c:v>64.787798408488058</c:v>
                </c:pt>
                <c:pt idx="38">
                  <c:v>60.008511845651867</c:v>
                </c:pt>
                <c:pt idx="39">
                  <c:v>58.145290435288977</c:v>
                </c:pt>
                <c:pt idx="40">
                  <c:v>60.632447296058665</c:v>
                </c:pt>
                <c:pt idx="41">
                  <c:v>49.140271493212666</c:v>
                </c:pt>
                <c:pt idx="42">
                  <c:v>65.972081731741866</c:v>
                </c:pt>
                <c:pt idx="43">
                  <c:v>52.942482789251613</c:v>
                </c:pt>
                <c:pt idx="44">
                  <c:v>64.896489648964888</c:v>
                </c:pt>
                <c:pt idx="45">
                  <c:v>52.123995407577496</c:v>
                </c:pt>
                <c:pt idx="46">
                  <c:v>55.861244019138759</c:v>
                </c:pt>
                <c:pt idx="47">
                  <c:v>62.103414870428672</c:v>
                </c:pt>
                <c:pt idx="48">
                  <c:v>55.489537587186774</c:v>
                </c:pt>
                <c:pt idx="49">
                  <c:v>31.090133982947627</c:v>
                </c:pt>
                <c:pt idx="50">
                  <c:v>52.173913043478258</c:v>
                </c:pt>
                <c:pt idx="51">
                  <c:v>53.40393343419062</c:v>
                </c:pt>
                <c:pt idx="52">
                  <c:v>67.418772563176901</c:v>
                </c:pt>
                <c:pt idx="53">
                  <c:v>68.538998835855651</c:v>
                </c:pt>
                <c:pt idx="54">
                  <c:v>55.22035312108995</c:v>
                </c:pt>
                <c:pt idx="55">
                  <c:v>58.355579284570211</c:v>
                </c:pt>
                <c:pt idx="56">
                  <c:v>64.716720405343167</c:v>
                </c:pt>
                <c:pt idx="57">
                  <c:v>67.349519473950423</c:v>
                </c:pt>
                <c:pt idx="58">
                  <c:v>30.418719211822658</c:v>
                </c:pt>
                <c:pt idx="59">
                  <c:v>70.726525017135017</c:v>
                </c:pt>
                <c:pt idx="60">
                  <c:v>34.474522292993633</c:v>
                </c:pt>
                <c:pt idx="61">
                  <c:v>57.932446264073704</c:v>
                </c:pt>
                <c:pt idx="62">
                  <c:v>57.629732438892745</c:v>
                </c:pt>
                <c:pt idx="63">
                  <c:v>64.529914529914535</c:v>
                </c:pt>
                <c:pt idx="64">
                  <c:v>68.064845255639952</c:v>
                </c:pt>
                <c:pt idx="65">
                  <c:v>59.021497405485547</c:v>
                </c:pt>
                <c:pt idx="66">
                  <c:v>68.899242865463023</c:v>
                </c:pt>
                <c:pt idx="67">
                  <c:v>71.803876544877426</c:v>
                </c:pt>
                <c:pt idx="68">
                  <c:v>62.204081632653065</c:v>
                </c:pt>
                <c:pt idx="69">
                  <c:v>55.508374616654876</c:v>
                </c:pt>
                <c:pt idx="70">
                  <c:v>55.88148148148148</c:v>
                </c:pt>
                <c:pt idx="71">
                  <c:v>65.471956224350208</c:v>
                </c:pt>
                <c:pt idx="72">
                  <c:v>66.853932584269657</c:v>
                </c:pt>
                <c:pt idx="73">
                  <c:v>61.931001437470059</c:v>
                </c:pt>
                <c:pt idx="74">
                  <c:v>63.354346383543458</c:v>
                </c:pt>
                <c:pt idx="75">
                  <c:v>66.789030446987695</c:v>
                </c:pt>
                <c:pt idx="76">
                  <c:v>63.199325274107402</c:v>
                </c:pt>
                <c:pt idx="77">
                  <c:v>64.687560833171105</c:v>
                </c:pt>
                <c:pt idx="78">
                  <c:v>73.009307135470522</c:v>
                </c:pt>
                <c:pt idx="79">
                  <c:v>63.122423089121469</c:v>
                </c:pt>
                <c:pt idx="80">
                  <c:v>34.163244353182755</c:v>
                </c:pt>
                <c:pt idx="81">
                  <c:v>58.603491271820452</c:v>
                </c:pt>
                <c:pt idx="82">
                  <c:v>80.597014925373131</c:v>
                </c:pt>
                <c:pt idx="83">
                  <c:v>65.010073875083947</c:v>
                </c:pt>
                <c:pt idx="84">
                  <c:v>66.039426523297493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EA-4B8F-8B15-152E3413C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15072"/>
        <c:axId val="38516992"/>
      </c:scatterChart>
      <c:valAx>
        <c:axId val="3851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/>
                  <a:t>Уровень безработицы (по методологии МОТ), 2017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16992"/>
        <c:crosses val="autoZero"/>
        <c:crossBetween val="midCat"/>
      </c:valAx>
      <c:valAx>
        <c:axId val="3851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/>
                  <a:t>Доля трудоустройства выпускников СПО (%)</a:t>
                </a:r>
              </a:p>
            </c:rich>
          </c:tx>
          <c:layout>
            <c:manualLayout>
              <c:xMode val="edge"/>
              <c:yMode val="edge"/>
              <c:x val="1.6076643450918228E-2"/>
              <c:y val="3.97698168086973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15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348194886235"/>
          <c:y val="6.8298355135886904E-2"/>
          <c:w val="0.76995058674618511"/>
          <c:h val="0.7190883709257459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accent4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'картинки (2)'!$D$2:$D$86</c:f>
              <c:numCache>
                <c:formatCode>0.0</c:formatCode>
                <c:ptCount val="85"/>
                <c:pt idx="0">
                  <c:v>17.2</c:v>
                </c:pt>
                <c:pt idx="1">
                  <c:v>14.9</c:v>
                </c:pt>
                <c:pt idx="2">
                  <c:v>13.4</c:v>
                </c:pt>
                <c:pt idx="3">
                  <c:v>17.3</c:v>
                </c:pt>
                <c:pt idx="4">
                  <c:v>7.9</c:v>
                </c:pt>
                <c:pt idx="5">
                  <c:v>13.3</c:v>
                </c:pt>
                <c:pt idx="6">
                  <c:v>13.6</c:v>
                </c:pt>
                <c:pt idx="7">
                  <c:v>14.1</c:v>
                </c:pt>
                <c:pt idx="8">
                  <c:v>14.3</c:v>
                </c:pt>
                <c:pt idx="9">
                  <c:v>9.3000000000000007</c:v>
                </c:pt>
                <c:pt idx="10">
                  <c:v>8.9</c:v>
                </c:pt>
                <c:pt idx="11">
                  <c:v>8.1</c:v>
                </c:pt>
                <c:pt idx="12">
                  <c:v>14.2</c:v>
                </c:pt>
                <c:pt idx="13">
                  <c:v>24.9</c:v>
                </c:pt>
                <c:pt idx="14">
                  <c:v>21.4</c:v>
                </c:pt>
                <c:pt idx="15">
                  <c:v>14.3</c:v>
                </c:pt>
                <c:pt idx="16">
                  <c:v>20</c:v>
                </c:pt>
                <c:pt idx="17">
                  <c:v>24.1</c:v>
                </c:pt>
                <c:pt idx="18">
                  <c:v>14.1</c:v>
                </c:pt>
                <c:pt idx="19">
                  <c:v>10.5</c:v>
                </c:pt>
                <c:pt idx="20">
                  <c:v>18.399999999999999</c:v>
                </c:pt>
                <c:pt idx="21">
                  <c:v>24.6</c:v>
                </c:pt>
                <c:pt idx="22">
                  <c:v>15.9</c:v>
                </c:pt>
                <c:pt idx="23">
                  <c:v>16</c:v>
                </c:pt>
                <c:pt idx="24">
                  <c:v>13</c:v>
                </c:pt>
                <c:pt idx="25">
                  <c:v>11.6</c:v>
                </c:pt>
                <c:pt idx="26">
                  <c:v>18.7</c:v>
                </c:pt>
                <c:pt idx="27">
                  <c:v>19.3</c:v>
                </c:pt>
                <c:pt idx="28">
                  <c:v>10.1</c:v>
                </c:pt>
                <c:pt idx="29">
                  <c:v>10.3</c:v>
                </c:pt>
                <c:pt idx="30">
                  <c:v>9</c:v>
                </c:pt>
                <c:pt idx="31">
                  <c:v>13.4</c:v>
                </c:pt>
                <c:pt idx="32">
                  <c:v>8.1</c:v>
                </c:pt>
                <c:pt idx="33">
                  <c:v>12.6</c:v>
                </c:pt>
                <c:pt idx="34">
                  <c:v>11.4</c:v>
                </c:pt>
                <c:pt idx="35">
                  <c:v>9.9</c:v>
                </c:pt>
                <c:pt idx="36">
                  <c:v>14.8</c:v>
                </c:pt>
                <c:pt idx="37">
                  <c:v>17.2</c:v>
                </c:pt>
                <c:pt idx="38">
                  <c:v>14.5</c:v>
                </c:pt>
                <c:pt idx="39">
                  <c:v>14.5</c:v>
                </c:pt>
                <c:pt idx="40">
                  <c:v>14</c:v>
                </c:pt>
                <c:pt idx="41">
                  <c:v>14.6</c:v>
                </c:pt>
                <c:pt idx="42">
                  <c:v>15.1</c:v>
                </c:pt>
                <c:pt idx="43">
                  <c:v>14.7</c:v>
                </c:pt>
                <c:pt idx="44">
                  <c:v>17.600000000000001</c:v>
                </c:pt>
                <c:pt idx="45">
                  <c:v>13.1</c:v>
                </c:pt>
                <c:pt idx="46">
                  <c:v>25.1</c:v>
                </c:pt>
                <c:pt idx="47">
                  <c:v>12.3</c:v>
                </c:pt>
                <c:pt idx="48">
                  <c:v>18.5</c:v>
                </c:pt>
                <c:pt idx="49">
                  <c:v>10.6</c:v>
                </c:pt>
                <c:pt idx="50">
                  <c:v>31.6</c:v>
                </c:pt>
                <c:pt idx="51">
                  <c:v>30.6</c:v>
                </c:pt>
                <c:pt idx="52">
                  <c:v>17.3</c:v>
                </c:pt>
                <c:pt idx="53">
                  <c:v>17.100000000000001</c:v>
                </c:pt>
                <c:pt idx="54">
                  <c:v>19.100000000000001</c:v>
                </c:pt>
                <c:pt idx="55">
                  <c:v>22.8</c:v>
                </c:pt>
                <c:pt idx="56">
                  <c:v>18.899999999999999</c:v>
                </c:pt>
                <c:pt idx="57">
                  <c:v>20</c:v>
                </c:pt>
                <c:pt idx="58">
                  <c:v>14.5</c:v>
                </c:pt>
                <c:pt idx="59">
                  <c:v>7.7</c:v>
                </c:pt>
                <c:pt idx="60">
                  <c:v>41.5</c:v>
                </c:pt>
                <c:pt idx="61">
                  <c:v>17.8</c:v>
                </c:pt>
                <c:pt idx="62">
                  <c:v>13.9</c:v>
                </c:pt>
                <c:pt idx="63">
                  <c:v>13</c:v>
                </c:pt>
                <c:pt idx="64">
                  <c:v>13.6</c:v>
                </c:pt>
                <c:pt idx="65">
                  <c:v>17.399999999999999</c:v>
                </c:pt>
                <c:pt idx="66">
                  <c:v>9.6999999999999993</c:v>
                </c:pt>
                <c:pt idx="67">
                  <c:v>10.199999999999999</c:v>
                </c:pt>
                <c:pt idx="68">
                  <c:v>16.3</c:v>
                </c:pt>
                <c:pt idx="69">
                  <c:v>13.9</c:v>
                </c:pt>
                <c:pt idx="70">
                  <c:v>10.9</c:v>
                </c:pt>
                <c:pt idx="71">
                  <c:v>12.7</c:v>
                </c:pt>
                <c:pt idx="72">
                  <c:v>17.5</c:v>
                </c:pt>
                <c:pt idx="73">
                  <c:v>10</c:v>
                </c:pt>
                <c:pt idx="74">
                  <c:v>14.7</c:v>
                </c:pt>
                <c:pt idx="75">
                  <c:v>12.5</c:v>
                </c:pt>
                <c:pt idx="76">
                  <c:v>15.1</c:v>
                </c:pt>
                <c:pt idx="77">
                  <c:v>12.5</c:v>
                </c:pt>
                <c:pt idx="78">
                  <c:v>12.6</c:v>
                </c:pt>
                <c:pt idx="79">
                  <c:v>14.2</c:v>
                </c:pt>
                <c:pt idx="80">
                  <c:v>20.6</c:v>
                </c:pt>
                <c:pt idx="81">
                  <c:v>19</c:v>
                </c:pt>
                <c:pt idx="82">
                  <c:v>10.199999999999999</c:v>
                </c:pt>
                <c:pt idx="83">
                  <c:v>7.5</c:v>
                </c:pt>
                <c:pt idx="84">
                  <c:v>10.9</c:v>
                </c:pt>
              </c:numCache>
            </c:numRef>
          </c:xVal>
          <c:yVal>
            <c:numRef>
              <c:f>'картинки (2)'!$I$2:$I$86</c:f>
              <c:numCache>
                <c:formatCode>0.00</c:formatCode>
                <c:ptCount val="85"/>
                <c:pt idx="0">
                  <c:v>57.510166601075696</c:v>
                </c:pt>
                <c:pt idx="1">
                  <c:v>57.047353760445688</c:v>
                </c:pt>
                <c:pt idx="2">
                  <c:v>71.60625444207534</c:v>
                </c:pt>
                <c:pt idx="3">
                  <c:v>56.835820895522396</c:v>
                </c:pt>
                <c:pt idx="4">
                  <c:v>68.027715911903002</c:v>
                </c:pt>
                <c:pt idx="5">
                  <c:v>58.523908523908517</c:v>
                </c:pt>
                <c:pt idx="6">
                  <c:v>65.688311688311686</c:v>
                </c:pt>
                <c:pt idx="7">
                  <c:v>59.588647592784092</c:v>
                </c:pt>
                <c:pt idx="8">
                  <c:v>69.449470147324888</c:v>
                </c:pt>
                <c:pt idx="9">
                  <c:v>59.855386840202463</c:v>
                </c:pt>
                <c:pt idx="10">
                  <c:v>63.038950218704436</c:v>
                </c:pt>
                <c:pt idx="11">
                  <c:v>64.352348716255264</c:v>
                </c:pt>
                <c:pt idx="12">
                  <c:v>47.615606936416185</c:v>
                </c:pt>
                <c:pt idx="13">
                  <c:v>53.481012658227847</c:v>
                </c:pt>
                <c:pt idx="14">
                  <c:v>57.546759460635059</c:v>
                </c:pt>
                <c:pt idx="15">
                  <c:v>59.743329956095913</c:v>
                </c:pt>
                <c:pt idx="16">
                  <c:v>62.452504317789291</c:v>
                </c:pt>
                <c:pt idx="17">
                  <c:v>35.324989907145742</c:v>
                </c:pt>
                <c:pt idx="18">
                  <c:v>57.20097640358015</c:v>
                </c:pt>
                <c:pt idx="19">
                  <c:v>66.494655363066713</c:v>
                </c:pt>
                <c:pt idx="20">
                  <c:v>62.847965738758027</c:v>
                </c:pt>
                <c:pt idx="21">
                  <c:v>42.934293429342937</c:v>
                </c:pt>
                <c:pt idx="22">
                  <c:v>63.712888181094293</c:v>
                </c:pt>
                <c:pt idx="23">
                  <c:v>68.104089219330859</c:v>
                </c:pt>
                <c:pt idx="24">
                  <c:v>64</c:v>
                </c:pt>
                <c:pt idx="25">
                  <c:v>56.902284672315773</c:v>
                </c:pt>
                <c:pt idx="26">
                  <c:v>64.755480607082632</c:v>
                </c:pt>
                <c:pt idx="27">
                  <c:v>64.493267186392629</c:v>
                </c:pt>
                <c:pt idx="28">
                  <c:v>60.971140632157585</c:v>
                </c:pt>
                <c:pt idx="29">
                  <c:v>66.985428051001819</c:v>
                </c:pt>
                <c:pt idx="30">
                  <c:v>64.701754385964918</c:v>
                </c:pt>
                <c:pt idx="31">
                  <c:v>69.160997732426296</c:v>
                </c:pt>
                <c:pt idx="32">
                  <c:v>62.974939369442197</c:v>
                </c:pt>
                <c:pt idx="33">
                  <c:v>63.960052105948762</c:v>
                </c:pt>
                <c:pt idx="34">
                  <c:v>71.727748691099478</c:v>
                </c:pt>
                <c:pt idx="35">
                  <c:v>66.330002126302361</c:v>
                </c:pt>
                <c:pt idx="36">
                  <c:v>64.340626848018928</c:v>
                </c:pt>
                <c:pt idx="37">
                  <c:v>64.787798408488058</c:v>
                </c:pt>
                <c:pt idx="38">
                  <c:v>60.008511845651867</c:v>
                </c:pt>
                <c:pt idx="39">
                  <c:v>58.145290435288977</c:v>
                </c:pt>
                <c:pt idx="40">
                  <c:v>60.632447296058665</c:v>
                </c:pt>
                <c:pt idx="41">
                  <c:v>49.140271493212666</c:v>
                </c:pt>
                <c:pt idx="42">
                  <c:v>65.972081731741866</c:v>
                </c:pt>
                <c:pt idx="43">
                  <c:v>52.942482789251613</c:v>
                </c:pt>
                <c:pt idx="44">
                  <c:v>64.896489648964888</c:v>
                </c:pt>
                <c:pt idx="45">
                  <c:v>52.123995407577496</c:v>
                </c:pt>
                <c:pt idx="46">
                  <c:v>55.861244019138759</c:v>
                </c:pt>
                <c:pt idx="47">
                  <c:v>62.103414870428672</c:v>
                </c:pt>
                <c:pt idx="48">
                  <c:v>55.489537587186774</c:v>
                </c:pt>
                <c:pt idx="49">
                  <c:v>31.090133982947627</c:v>
                </c:pt>
                <c:pt idx="50">
                  <c:v>52.173913043478258</c:v>
                </c:pt>
                <c:pt idx="51">
                  <c:v>53.40393343419062</c:v>
                </c:pt>
                <c:pt idx="52">
                  <c:v>67.418772563176901</c:v>
                </c:pt>
                <c:pt idx="53">
                  <c:v>68.538998835855651</c:v>
                </c:pt>
                <c:pt idx="54">
                  <c:v>55.22035312108995</c:v>
                </c:pt>
                <c:pt idx="55">
                  <c:v>58.355579284570211</c:v>
                </c:pt>
                <c:pt idx="56">
                  <c:v>64.716720405343167</c:v>
                </c:pt>
                <c:pt idx="57">
                  <c:v>67.349519473950423</c:v>
                </c:pt>
                <c:pt idx="58">
                  <c:v>30.418719211822658</c:v>
                </c:pt>
                <c:pt idx="59">
                  <c:v>70.726525017135017</c:v>
                </c:pt>
                <c:pt idx="60">
                  <c:v>34.474522292993633</c:v>
                </c:pt>
                <c:pt idx="61">
                  <c:v>57.932446264073704</c:v>
                </c:pt>
                <c:pt idx="62">
                  <c:v>57.629732438892745</c:v>
                </c:pt>
                <c:pt idx="63">
                  <c:v>64.529914529914535</c:v>
                </c:pt>
                <c:pt idx="64">
                  <c:v>68.064845255639952</c:v>
                </c:pt>
                <c:pt idx="65">
                  <c:v>59.021497405485547</c:v>
                </c:pt>
                <c:pt idx="66">
                  <c:v>68.899242865463023</c:v>
                </c:pt>
                <c:pt idx="67">
                  <c:v>71.803876544877426</c:v>
                </c:pt>
                <c:pt idx="68">
                  <c:v>62.204081632653065</c:v>
                </c:pt>
                <c:pt idx="69">
                  <c:v>55.508374616654876</c:v>
                </c:pt>
                <c:pt idx="70">
                  <c:v>55.88148148148148</c:v>
                </c:pt>
                <c:pt idx="71">
                  <c:v>65.471956224350208</c:v>
                </c:pt>
                <c:pt idx="72">
                  <c:v>66.853932584269657</c:v>
                </c:pt>
                <c:pt idx="73">
                  <c:v>61.931001437470059</c:v>
                </c:pt>
                <c:pt idx="74">
                  <c:v>63.354346383543458</c:v>
                </c:pt>
                <c:pt idx="75">
                  <c:v>66.789030446987695</c:v>
                </c:pt>
                <c:pt idx="76">
                  <c:v>63.199325274107402</c:v>
                </c:pt>
                <c:pt idx="77">
                  <c:v>64.687560833171105</c:v>
                </c:pt>
                <c:pt idx="78">
                  <c:v>73.009307135470522</c:v>
                </c:pt>
                <c:pt idx="79">
                  <c:v>63.122423089121469</c:v>
                </c:pt>
                <c:pt idx="80">
                  <c:v>34.163244353182755</c:v>
                </c:pt>
                <c:pt idx="81">
                  <c:v>58.603491271820452</c:v>
                </c:pt>
                <c:pt idx="82">
                  <c:v>80.597014925373131</c:v>
                </c:pt>
                <c:pt idx="83">
                  <c:v>65.010073875083947</c:v>
                </c:pt>
                <c:pt idx="84">
                  <c:v>66.039426523297493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22-488A-9C12-7FF82FFC8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73696"/>
        <c:axId val="41796352"/>
      </c:scatterChart>
      <c:valAx>
        <c:axId val="41773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/>
                  <a:t>Доля населения с денежными доходами ниже величины прожиточного минимума, установленной в субъекте РФ.  2017,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96352"/>
        <c:crosses val="autoZero"/>
        <c:crossBetween val="midCat"/>
      </c:valAx>
      <c:valAx>
        <c:axId val="417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/>
                  <a:t>Доля трудоустройства выпускников СПО (%)</a:t>
                </a:r>
              </a:p>
            </c:rich>
          </c:tx>
          <c:layout>
            <c:manualLayout>
              <c:xMode val="edge"/>
              <c:yMode val="edge"/>
              <c:x val="2.5554773491780418E-2"/>
              <c:y val="4.200729888843576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3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11752876552327E-2"/>
          <c:y val="7.9325538546555691E-2"/>
          <c:w val="0.89468116541873732"/>
          <c:h val="0.62541851699817141"/>
        </c:manualLayout>
      </c:layout>
      <c:stockChart>
        <c:ser>
          <c:idx val="0"/>
          <c:order val="0"/>
          <c:tx>
            <c:strRef>
              <c:f>'Лист5 (2)'!$B$2</c:f>
              <c:strCache>
                <c:ptCount val="1"/>
                <c:pt idx="0">
                  <c:v>Минимальное значение</c:v>
                </c:pt>
              </c:strCache>
            </c:strRef>
          </c:tx>
          <c:spPr>
            <a:ln w="44450" cap="rnd">
              <a:solidFill>
                <a:schemeClr val="bg1"/>
              </a:solidFill>
              <a:round/>
            </a:ln>
            <a:effectLst/>
          </c:spPr>
          <c:marker>
            <c:symbol val="square"/>
            <c:size val="13"/>
            <c:spPr>
              <a:solidFill>
                <a:schemeClr val="accent2"/>
              </a:solidFill>
              <a:ln w="349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'Лист5 (2)'!$C$1:$E$1</c:f>
              <c:strCache>
                <c:ptCount val="3"/>
                <c:pt idx="0">
                  <c:v>Доля сельского населения в регионе</c:v>
                </c:pt>
                <c:pt idx="1">
                  <c:v>Уровень безработицы (по методологии МОТ)</c:v>
                </c:pt>
                <c:pt idx="2">
                  <c:v>Доля населения с денежными доходами ниже величины прожиточного минимума, установленной в субъекте РФ </c:v>
                </c:pt>
              </c:strCache>
            </c:strRef>
          </c:cat>
          <c:val>
            <c:numRef>
              <c:f>'Лист5 (2)'!$C$2:$E$2</c:f>
              <c:numCache>
                <c:formatCode>0.0%</c:formatCode>
                <c:ptCount val="3"/>
                <c:pt idx="0">
                  <c:v>0</c:v>
                </c:pt>
                <c:pt idx="1">
                  <c:v>1.4E-2</c:v>
                </c:pt>
                <c:pt idx="2">
                  <c:v>7.4999999999999997E-2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F3-40C6-911D-FD73212EFB67}"/>
            </c:ext>
          </c:extLst>
        </c:ser>
        <c:ser>
          <c:idx val="1"/>
          <c:order val="1"/>
          <c:tx>
            <c:strRef>
              <c:f>'Лист5 (2)'!$B$3</c:f>
              <c:strCache>
                <c:ptCount val="1"/>
                <c:pt idx="0">
                  <c:v>Максимальное значение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127000">
                <a:solidFill>
                  <a:schemeClr val="accent2"/>
                </a:solidFill>
                <a:headEnd type="triangle"/>
                <a:tailEnd type="triangle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'Лист5 (2)'!$C$1:$E$1</c:f>
              <c:strCache>
                <c:ptCount val="3"/>
                <c:pt idx="0">
                  <c:v>Доля сельского населения в регионе</c:v>
                </c:pt>
                <c:pt idx="1">
                  <c:v>Уровень безработицы (по методологии МОТ)</c:v>
                </c:pt>
                <c:pt idx="2">
                  <c:v>Доля населения с денежными доходами ниже величины прожиточного минимума, установленной в субъекте РФ </c:v>
                </c:pt>
              </c:strCache>
            </c:strRef>
          </c:cat>
          <c:val>
            <c:numRef>
              <c:f>'Лист5 (2)'!$C$3:$E$3</c:f>
              <c:numCache>
                <c:formatCode>0.0%</c:formatCode>
                <c:ptCount val="3"/>
                <c:pt idx="0">
                  <c:v>0.70799999999999996</c:v>
                </c:pt>
                <c:pt idx="1">
                  <c:v>0.27</c:v>
                </c:pt>
                <c:pt idx="2">
                  <c:v>0.40100000000000002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F3-40C6-911D-FD73212EFB67}"/>
            </c:ext>
          </c:extLst>
        </c:ser>
        <c:ser>
          <c:idx val="2"/>
          <c:order val="2"/>
          <c:tx>
            <c:strRef>
              <c:f>'Лист5 (2)'!$B$4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'Лист5 (2)'!$C$1:$E$1</c:f>
              <c:strCache>
                <c:ptCount val="3"/>
                <c:pt idx="0">
                  <c:v>Доля сельского населения в регионе</c:v>
                </c:pt>
                <c:pt idx="1">
                  <c:v>Уровень безработицы (по методологии МОТ)</c:v>
                </c:pt>
                <c:pt idx="2">
                  <c:v>Доля населения с денежными доходами ниже величины прожиточного минимума, установленной в субъекте РФ </c:v>
                </c:pt>
              </c:strCache>
            </c:strRef>
          </c:cat>
          <c:val>
            <c:numRef>
              <c:f>'Лист5 (2)'!$C$4:$E$4</c:f>
              <c:numCache>
                <c:formatCode>0.0%</c:formatCode>
                <c:ptCount val="3"/>
                <c:pt idx="0">
                  <c:v>0.29599999999999999</c:v>
                </c:pt>
                <c:pt idx="1">
                  <c:v>6.4000000000000001E-2</c:v>
                </c:pt>
                <c:pt idx="2">
                  <c:v>0.153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F3-40C6-911D-FD73212EF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103645184"/>
        <c:axId val="103646720"/>
      </c:stockChart>
      <c:catAx>
        <c:axId val="103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646720"/>
        <c:crosses val="autoZero"/>
        <c:auto val="1"/>
        <c:lblAlgn val="ctr"/>
        <c:lblOffset val="100"/>
        <c:noMultiLvlLbl val="0"/>
      </c:catAx>
      <c:valAx>
        <c:axId val="10364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03645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BA-48FA-A04E-93BC1601334E}"/>
              </c:ext>
            </c:extLst>
          </c:dPt>
          <c:dPt>
            <c:idx val="1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BA-48FA-A04E-93BC1601334E}"/>
              </c:ext>
            </c:extLst>
          </c:dPt>
          <c:dPt>
            <c:idx val="2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BA-48FA-A04E-93BC1601334E}"/>
              </c:ext>
            </c:extLst>
          </c:dPt>
          <c:dPt>
            <c:idx val="3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BA-48FA-A04E-93BC1601334E}"/>
              </c:ext>
            </c:extLst>
          </c:dPt>
          <c:dPt>
            <c:idx val="4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BA-48FA-A04E-93BC1601334E}"/>
              </c:ext>
            </c:extLst>
          </c:dPt>
          <c:dPt>
            <c:idx val="5"/>
            <c:invertIfNegative val="0"/>
            <c:bubble3D val="0"/>
            <c:spPr>
              <a:solidFill>
                <a:srgbClr val="5585B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4BA-48FA-A04E-93BC1601334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BA-48FA-A04E-93BC1601334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4BA-48FA-A04E-93BC1601334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4BA-48FA-A04E-93BC1601334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4BA-48FA-A04E-93BC1601334E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4BA-48FA-A04E-93BC160133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Республика Северная Осетия-Алания</c:v>
                </c:pt>
                <c:pt idx="1">
                  <c:v>Республика Дагестан</c:v>
                </c:pt>
                <c:pt idx="2">
                  <c:v>Чеченская Республика</c:v>
                </c:pt>
                <c:pt idx="3">
                  <c:v>Республика Тыва</c:v>
                </c:pt>
                <c:pt idx="4">
                  <c:v>Кабардино-Балкарская Республика</c:v>
                </c:pt>
                <c:pt idx="5">
                  <c:v>СРЕДНЕЕ по РФ</c:v>
                </c:pt>
                <c:pt idx="6">
                  <c:v>Архангельская область</c:v>
                </c:pt>
                <c:pt idx="7">
                  <c:v>Ненецкий АО</c:v>
                </c:pt>
                <c:pt idx="8">
                  <c:v>Свердловская область</c:v>
                </c:pt>
                <c:pt idx="9">
                  <c:v>ХМАО</c:v>
                </c:pt>
                <c:pt idx="10">
                  <c:v>Чукотский АО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0.30420000000000003</c:v>
                </c:pt>
                <c:pt idx="1">
                  <c:v>0.31090000000000001</c:v>
                </c:pt>
                <c:pt idx="2">
                  <c:v>0.34160000000000001</c:v>
                </c:pt>
                <c:pt idx="3">
                  <c:v>0.34470000000000001</c:v>
                </c:pt>
                <c:pt idx="4">
                  <c:v>0.35320000000000001</c:v>
                </c:pt>
                <c:pt idx="5">
                  <c:v>0.61799999999999999</c:v>
                </c:pt>
                <c:pt idx="6">
                  <c:v>0.71609999999999996</c:v>
                </c:pt>
                <c:pt idx="7">
                  <c:v>0.71730000000000005</c:v>
                </c:pt>
                <c:pt idx="8">
                  <c:v>0.71799999999999997</c:v>
                </c:pt>
                <c:pt idx="9">
                  <c:v>0.73009999999999997</c:v>
                </c:pt>
                <c:pt idx="10">
                  <c:v>0.80600000000000005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4BA-48FA-A04E-93BC16013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7639936"/>
        <c:axId val="107641472"/>
      </c:barChart>
      <c:catAx>
        <c:axId val="10763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41472"/>
        <c:crosses val="autoZero"/>
        <c:auto val="1"/>
        <c:lblAlgn val="ctr"/>
        <c:lblOffset val="100"/>
        <c:noMultiLvlLbl val="0"/>
      </c:catAx>
      <c:valAx>
        <c:axId val="10764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3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2A-45D3-8D8F-58CA8037A12F}"/>
              </c:ext>
            </c:extLst>
          </c:dPt>
          <c:dPt>
            <c:idx val="1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2A-45D3-8D8F-58CA8037A12F}"/>
              </c:ext>
            </c:extLst>
          </c:dPt>
          <c:dPt>
            <c:idx val="2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2A-45D3-8D8F-58CA8037A12F}"/>
              </c:ext>
            </c:extLst>
          </c:dPt>
          <c:dPt>
            <c:idx val="3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2A-45D3-8D8F-58CA8037A12F}"/>
              </c:ext>
            </c:extLst>
          </c:dPt>
          <c:dPt>
            <c:idx val="4"/>
            <c:invertIfNegative val="0"/>
            <c:bubble3D val="0"/>
            <c:spPr>
              <a:solidFill>
                <a:srgbClr val="FF2D2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2A-45D3-8D8F-58CA8037A12F}"/>
              </c:ext>
            </c:extLst>
          </c:dPt>
          <c:dPt>
            <c:idx val="5"/>
            <c:invertIfNegative val="0"/>
            <c:bubble3D val="0"/>
            <c:spPr>
              <a:solidFill>
                <a:srgbClr val="5585B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C2A-45D3-8D8F-58CA8037A12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2A-45D3-8D8F-58CA8037A12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2A-45D3-8D8F-58CA8037A12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C2A-45D3-8D8F-58CA8037A12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C2A-45D3-8D8F-58CA8037A12F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C2A-45D3-8D8F-58CA8037A12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Лист2!$B$2:$B$12</c:f>
              <c:strCache>
                <c:ptCount val="11"/>
                <c:pt idx="0">
                  <c:v>Технологии легкой промышленности</c:v>
                </c:pt>
                <c:pt idx="1">
                  <c:v>Изобразительное и прикладные виды искусств</c:v>
                </c:pt>
                <c:pt idx="2">
                  <c:v>Сервис и туризм</c:v>
                </c:pt>
                <c:pt idx="3">
                  <c:v>Юриспруденция</c:v>
                </c:pt>
                <c:pt idx="4">
                  <c:v>Промышленная экология и биотехнологии</c:v>
                </c:pt>
                <c:pt idx="5">
                  <c:v>СРЕДНЕЕ по РФ  61,8%.</c:v>
                </c:pt>
                <c:pt idx="6">
                  <c:v>Культуроведение и социокультурные проекты</c:v>
                </c:pt>
                <c:pt idx="7">
                  <c:v> Аэронавигация и эксплуатация авиационной и ракетно-космической техники</c:v>
                </c:pt>
                <c:pt idx="8">
                  <c:v>Фармация</c:v>
                </c:pt>
                <c:pt idx="9">
                  <c:v>Клиническая медицина</c:v>
                </c:pt>
                <c:pt idx="10">
                  <c:v>Сестринское дело</c:v>
                </c:pt>
              </c:strCache>
            </c:strRef>
          </c:cat>
          <c:val>
            <c:numRef>
              <c:f>Лист2!$C$2:$C$12</c:f>
              <c:numCache>
                <c:formatCode>0.00%</c:formatCode>
                <c:ptCount val="11"/>
                <c:pt idx="0">
                  <c:v>0.48209999999999997</c:v>
                </c:pt>
                <c:pt idx="1">
                  <c:v>0.49590000000000001</c:v>
                </c:pt>
                <c:pt idx="2">
                  <c:v>0.50270000000000004</c:v>
                </c:pt>
                <c:pt idx="3">
                  <c:v>0.52739999999999998</c:v>
                </c:pt>
                <c:pt idx="4">
                  <c:v>0.53869999999999996</c:v>
                </c:pt>
                <c:pt idx="5">
                  <c:v>0.61799999999999999</c:v>
                </c:pt>
                <c:pt idx="6">
                  <c:v>0.75470000000000004</c:v>
                </c:pt>
                <c:pt idx="7">
                  <c:v>0.78839999999999999</c:v>
                </c:pt>
                <c:pt idx="8">
                  <c:v>0.79810000000000003</c:v>
                </c:pt>
                <c:pt idx="9">
                  <c:v>0.80220000000000002</c:v>
                </c:pt>
                <c:pt idx="10">
                  <c:v>0.81599999999999995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C2A-45D3-8D8F-58CA8037A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7682432"/>
        <c:axId val="107692416"/>
      </c:barChart>
      <c:catAx>
        <c:axId val="10768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92416"/>
        <c:crosses val="autoZero"/>
        <c:auto val="1"/>
        <c:lblAlgn val="ctr"/>
        <c:lblOffset val="100"/>
        <c:noMultiLvlLbl val="0"/>
      </c:catAx>
      <c:valAx>
        <c:axId val="10769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062218279724"/>
          <c:y val="7.2398190045248875E-2"/>
          <c:w val="0.81992249673328899"/>
          <c:h val="0.8444871201054619"/>
        </c:manualLayout>
      </c:layout>
      <c:areaChart>
        <c:grouping val="standard"/>
        <c:varyColors val="0"/>
        <c:ser>
          <c:idx val="0"/>
          <c:order val="0"/>
          <c:tx>
            <c:strRef>
              <c:f>РАСЧЕТ!$B$11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rgbClr val="5585BF"/>
            </a:solidFill>
            <a:ln>
              <a:noFill/>
            </a:ln>
            <a:effectLst/>
          </c:spPr>
          <c:cat>
            <c:strRef>
              <c:f>РАСЧЕТ!$C$10:$D$10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РАСЧЕТ!$C$11:$D$11</c:f>
              <c:numCache>
                <c:formatCode>0.0</c:formatCode>
                <c:ptCount val="2"/>
                <c:pt idx="0">
                  <c:v>16.928506855154129</c:v>
                </c:pt>
                <c:pt idx="1">
                  <c:v>20.702992215953724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30A-A958-38B607305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27872"/>
        <c:axId val="108098304"/>
      </c:areaChart>
      <c:catAx>
        <c:axId val="10772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098304"/>
        <c:crosses val="autoZero"/>
        <c:auto val="1"/>
        <c:lblAlgn val="ctr"/>
        <c:lblOffset val="100"/>
        <c:noMultiLvlLbl val="0"/>
      </c:catAx>
      <c:valAx>
        <c:axId val="1080983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772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0.76294</cdr:x>
      <cdr:y>0.62421</cdr:y>
    </cdr:from>
    <cdr:to>
      <cdr:x>0.81309</cdr:x>
      <cdr:y>0.69669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xmlns="" id="{D8ADF27D-D009-448F-B36D-9DCD433929AE}"/>
            </a:ext>
          </a:extLst>
        </cdr:cNvPr>
        <cdr:cNvSpPr/>
      </cdr:nvSpPr>
      <cdr:spPr>
        <a:xfrm xmlns:a="http://schemas.openxmlformats.org/drawingml/2006/main">
          <a:off x="8515311" y="3180840"/>
          <a:ext cx="55977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r"/>
          <a:r>
            <a:rPr lang="en-US" sz="1800" dirty="0">
              <a:solidFill>
                <a:srgbClr val="5585BF"/>
              </a:solidFill>
              <a:latin typeface="+mn-lt"/>
            </a:rPr>
            <a:t>min</a:t>
          </a:r>
          <a:endParaRPr lang="ru-RU" sz="1800" dirty="0">
            <a:solidFill>
              <a:srgbClr val="5585BF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0.46168</cdr:x>
      <cdr:y>0.6761</cdr:y>
    </cdr:from>
    <cdr:to>
      <cdr:x>0.51184</cdr:x>
      <cdr:y>0.74857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xmlns="" id="{D8ADF27D-D009-448F-B36D-9DCD433929AE}"/>
            </a:ext>
          </a:extLst>
        </cdr:cNvPr>
        <cdr:cNvSpPr/>
      </cdr:nvSpPr>
      <cdr:spPr>
        <a:xfrm xmlns:a="http://schemas.openxmlformats.org/drawingml/2006/main">
          <a:off x="5152938" y="3445254"/>
          <a:ext cx="55977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r"/>
          <a:r>
            <a:rPr lang="en-US" sz="1800" dirty="0">
              <a:solidFill>
                <a:srgbClr val="5585BF"/>
              </a:solidFill>
              <a:latin typeface="+mn-lt"/>
            </a:rPr>
            <a:t>min</a:t>
          </a:r>
          <a:endParaRPr lang="ru-RU" sz="1800" dirty="0">
            <a:solidFill>
              <a:srgbClr val="5585BF"/>
            </a:solidFill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0758F1C-74E3-41DD-B141-6D3F163744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F9A0A7C-B9AA-42C6-87BB-AA1E09052E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E63B66-5F69-4107-9688-F3FAA33980A9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3D0A1C1D-EA61-4E9E-946E-86545D15C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2B60AAF9-A05E-4CAD-8587-D56C1EBD3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F5DDBD-F7AE-4A88-B5D4-3A73A5976C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B54D04-CB44-42D6-9A8E-FF98D506C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81A7CA82-4B32-4CE8-A966-F1710763E37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5321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4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Наиболее статистически значимая связь показателей трудоустройства выпускников СПО наблюдается с такими региональными характеристиками как:</a:t>
            </a:r>
          </a:p>
          <a:p>
            <a:pPr lvl="0" algn="just"/>
            <a:r>
              <a:rPr lang="ru-RU" dirty="0"/>
              <a:t>Уровень урбанизации региона (показатель «Доля сельского населения») </a:t>
            </a:r>
          </a:p>
          <a:p>
            <a:pPr lvl="0" algn="just"/>
            <a:r>
              <a:rPr lang="ru-RU" dirty="0"/>
              <a:t>Уровень безработицы (показатель «Уровень безработицы населения в возрасте 15-72 года по методологии Международной организации труда (МОТ)».)</a:t>
            </a:r>
          </a:p>
          <a:p>
            <a:pPr lvl="0" algn="just"/>
            <a:r>
              <a:rPr lang="ru-RU" dirty="0"/>
              <a:t>Уровень оплаты труда (показатель «Среднемесячная номинальная начисленная заработная плата работников организаций, скорректированная по величине прожиточного минимума, установленного в субъекте РФ», руб.)</a:t>
            </a:r>
          </a:p>
          <a:p>
            <a:pPr lvl="0" algn="just"/>
            <a:r>
              <a:rPr lang="ru-RU"/>
              <a:t>Уровень жизни населения (показатель «Доля населения с денежными доходами ниже величины прожиточного минимума, установленной в субъекте РФ»)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7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Наиболее статистически значимая связь показателей трудоустройства выпускников СПО наблюдается с такими региональными характеристиками как:</a:t>
            </a:r>
          </a:p>
          <a:p>
            <a:pPr lvl="0" algn="just"/>
            <a:r>
              <a:rPr lang="ru-RU" dirty="0"/>
              <a:t>Уровень урбанизации региона (показатель «Доля сельского населения») </a:t>
            </a:r>
          </a:p>
          <a:p>
            <a:pPr lvl="0" algn="just"/>
            <a:r>
              <a:rPr lang="ru-RU" dirty="0"/>
              <a:t>Уровень безработицы (показатель «Уровень безработицы населения в возрасте 15-72 года по методологии Международной организации труда (МОТ)».)</a:t>
            </a:r>
          </a:p>
          <a:p>
            <a:pPr lvl="0" algn="just"/>
            <a:r>
              <a:rPr lang="ru-RU" dirty="0"/>
              <a:t>Уровень оплаты труда (показатель «Среднемесячная номинальная начисленная заработная плата работников организаций, скорректированная по величине прожиточного минимума, установленного в субъекте РФ», руб.)</a:t>
            </a:r>
          </a:p>
          <a:p>
            <a:pPr lvl="0" algn="just"/>
            <a:r>
              <a:rPr lang="ru-RU"/>
              <a:t>Уровень жизни населения (показатель «Доля населения с денежными доходами ниже величины прожиточного минимума, установленной в субъекте РФ»)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73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Наиболее статистически значимая связь показателей трудоустройства выпускников СПО наблюдается с такими региональными характеристиками как:</a:t>
            </a:r>
          </a:p>
          <a:p>
            <a:pPr lvl="0" algn="just"/>
            <a:r>
              <a:rPr lang="ru-RU" dirty="0"/>
              <a:t>Уровень урбанизации региона (показатель «Доля сельского населения») </a:t>
            </a:r>
          </a:p>
          <a:p>
            <a:pPr lvl="0" algn="just"/>
            <a:r>
              <a:rPr lang="ru-RU" dirty="0"/>
              <a:t>Уровень безработицы (показатель «Уровень безработицы населения в возрасте 15-72 года по методологии Международной организации труда (МОТ)».)</a:t>
            </a:r>
          </a:p>
          <a:p>
            <a:pPr lvl="0" algn="just"/>
            <a:r>
              <a:rPr lang="ru-RU" dirty="0"/>
              <a:t>Уровень оплаты труда (показатель «Среднемесячная номинальная начисленная заработная плата работников организаций, скорректированная по величине прожиточного минимума, установленного в субъекте РФ», руб.)</a:t>
            </a:r>
          </a:p>
          <a:p>
            <a:pPr lvl="0" algn="just"/>
            <a:r>
              <a:rPr lang="ru-RU"/>
              <a:t>Уровень жизни населения (показатель «Доля населения с денежными доходами ниже величины прожиточного минимума, установленной в субъекте РФ»)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73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Наиболее статистически значимая связь показателей трудоустройства выпускников СПО наблюдается с такими региональными характеристиками как:</a:t>
            </a:r>
          </a:p>
          <a:p>
            <a:pPr lvl="0" algn="just"/>
            <a:r>
              <a:rPr lang="ru-RU" dirty="0"/>
              <a:t>Уровень урбанизации региона (показатель «Доля сельского населения») </a:t>
            </a:r>
          </a:p>
          <a:p>
            <a:pPr lvl="0" algn="just"/>
            <a:r>
              <a:rPr lang="ru-RU" dirty="0"/>
              <a:t>Уровень безработицы (показатель «Уровень безработицы населения в возрасте 15-72 года по методологии Международной организации труда (МОТ)».)</a:t>
            </a:r>
          </a:p>
          <a:p>
            <a:pPr lvl="0" algn="just"/>
            <a:r>
              <a:rPr lang="ru-RU" dirty="0"/>
              <a:t>Уровень оплаты труда (показатель «Среднемесячная номинальная начисленная заработная плата работников организаций, скорректированная по величине прожиточного минимума, установленного в субъекте РФ», руб.)</a:t>
            </a:r>
          </a:p>
          <a:p>
            <a:pPr lvl="0" algn="just"/>
            <a:r>
              <a:rPr lang="ru-RU"/>
              <a:t>Уровень жизни населения (показатель «Доля населения с денежными доходами ниже величины прожиточного минимума, установленной в субъекте РФ»)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42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Наиболее статистически значимая связь показателей трудоустройства выпускников СПО наблюдается с такими региональными характеристиками как:</a:t>
            </a:r>
          </a:p>
          <a:p>
            <a:pPr lvl="0" algn="just"/>
            <a:r>
              <a:rPr lang="ru-RU" dirty="0"/>
              <a:t>Уровень урбанизации региона (показатель «Доля сельского населения») </a:t>
            </a:r>
          </a:p>
          <a:p>
            <a:pPr lvl="0" algn="just"/>
            <a:r>
              <a:rPr lang="ru-RU" dirty="0"/>
              <a:t>Уровень безработицы (показатель «Уровень безработицы населения в возрасте 15-72 года по методологии Международной организации труда (МОТ)».)</a:t>
            </a:r>
          </a:p>
          <a:p>
            <a:pPr lvl="0" algn="just"/>
            <a:r>
              <a:rPr lang="ru-RU" dirty="0"/>
              <a:t>Уровень оплаты труда (показатель «Среднемесячная номинальная начисленная заработная плата работников организаций, скорректированная по величине прожиточного минимума, установленного в субъекте РФ», руб.)</a:t>
            </a:r>
          </a:p>
          <a:p>
            <a:pPr lvl="0" algn="just"/>
            <a:r>
              <a:rPr lang="ru-RU"/>
              <a:t>Уровень жизни населения (показатель «Доля населения с денежными доходами ниже величины прожиточного минимума, установленной в субъекте РФ»)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2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xmlns="" id="{A649AA9D-5695-4861-8811-835ECAF33D0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610237"/>
            <a:ext cx="12192000" cy="86042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C7EA87A-A85E-4888-ADC2-AE2D0158F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692696"/>
            <a:ext cx="10972800" cy="72494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6A4E4A3D-F41D-44A3-A8CA-F342F57FD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8969"/>
            <a:ext cx="1187299" cy="3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F31E56-0990-4206-93F2-3D6E5C28E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3" y="178969"/>
            <a:ext cx="907354" cy="353616"/>
          </a:xfrm>
          <a:prstGeom prst="rect">
            <a:avLst/>
          </a:prstGeom>
        </p:spPr>
      </p:pic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5DF0AFD4-3014-4C1E-B346-EA385413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92346-EE7C-4F76-8188-9883B42EC655}" type="datetime1">
              <a:rPr lang="ru-RU" smtClean="0"/>
              <a:t>16.11.2019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3F00E561-E2F5-486B-B0D9-313F96A0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EA144685-10AB-4515-91B6-573A94A5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50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0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1F6A1721-FEB1-4DC4-AF62-C59D003BC9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35AFEE95-FDAC-4F82-9F5C-2607F8B21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AA255B-EDCC-4BDB-B92F-5A8546C9B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708E8-0967-466C-81AA-DF542B1C96A6}" type="datetime1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B72B9B-A6DE-44FB-9610-AA98EFE78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00A0EE-FAB3-49A7-9F87-D365CFFF0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184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2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7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sv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854095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4680" y="1920549"/>
            <a:ext cx="3079561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215680" y="1923445"/>
            <a:ext cx="849689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 внешних факторов при оценке деятельности образовательных организаций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(на примере показателя «Трудоустройство выпускников СПО»)  </a:t>
            </a: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375920" y="6093296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Минск, 20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1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9 год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7608168" y="4077072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Селиверстова Ирина Валериевна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директора НИЦ мониторинга и статистики образования  ФИРО РАНХиГС</a:t>
            </a:r>
          </a:p>
          <a:p>
            <a:pPr>
              <a:spcBef>
                <a:spcPct val="50000"/>
              </a:spcBef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9FBA9D-4D66-43F6-B59F-6E2161BCA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888527"/>
            <a:ext cx="1941115" cy="7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" y="988233"/>
            <a:ext cx="12192000" cy="82833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461500" y="1190852"/>
            <a:ext cx="92247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трудоустройства выпускников СПО 2017 г: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394" y="318721"/>
            <a:ext cx="1550823" cy="5540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7C0C7D64-0002-4CEA-BD4B-1F4FEFAE0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333483"/>
              </p:ext>
            </p:extLst>
          </p:nvPr>
        </p:nvGraphicFramePr>
        <p:xfrm>
          <a:off x="1461500" y="1998765"/>
          <a:ext cx="9006475" cy="454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983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80729"/>
            <a:ext cx="12191999" cy="72008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7540" y="1100966"/>
            <a:ext cx="12072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 трудоустройства выпускников образовательных программ СПО 2015 года в 2017 г.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394" y="318721"/>
            <a:ext cx="1550823" cy="5540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03C596C-FECD-4325-9E36-F8FF5E62A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807506"/>
              </p:ext>
            </p:extLst>
          </p:nvPr>
        </p:nvGraphicFramePr>
        <p:xfrm>
          <a:off x="1461500" y="1796144"/>
          <a:ext cx="9224745" cy="490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600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4B27B-6152-443C-A488-0C21A59F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98156"/>
            <a:ext cx="11089232" cy="724942"/>
          </a:xfrm>
        </p:spPr>
        <p:txBody>
          <a:bodyPr/>
          <a:lstStyle/>
          <a:p>
            <a:r>
              <a:rPr lang="ru-RU" sz="1600" cap="all" dirty="0"/>
              <a:t>Продолжение образования  как альтернатива трудоустройству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2A0735-9DD2-4E3D-8384-548FF655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DD1C170-30EE-46F7-8A2A-E051B14A973F}"/>
              </a:ext>
            </a:extLst>
          </p:cNvPr>
          <p:cNvSpPr/>
          <p:nvPr/>
        </p:nvSpPr>
        <p:spPr>
          <a:xfrm>
            <a:off x="5959992" y="60893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9175E3FA-4154-409D-A628-22D9990DD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16343"/>
              </p:ext>
            </p:extLst>
          </p:nvPr>
        </p:nvGraphicFramePr>
        <p:xfrm>
          <a:off x="2512730" y="2025650"/>
          <a:ext cx="7039653" cy="413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Изображение выглядит как руб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A1DA5DE-4691-4B59-A2AA-77F5D9FFF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2" y="3429000"/>
            <a:ext cx="1215730" cy="2444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81661A-689A-4536-81B4-EA9F20E30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616" y="2873441"/>
            <a:ext cx="1418871" cy="283774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F8B51F8-6ED5-4F3D-A381-A1B613F49389}"/>
              </a:ext>
            </a:extLst>
          </p:cNvPr>
          <p:cNvSpPr/>
          <p:nvPr/>
        </p:nvSpPr>
        <p:spPr>
          <a:xfrm>
            <a:off x="1918105" y="2853151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/>
                <a:cs typeface="Tahoma" panose="020B0604030504040204" pitchFamily="34" charset="0"/>
              </a:rPr>
              <a:t>2015 год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B636AF-1749-4C2F-9BDA-ABF46D959D1D}"/>
              </a:ext>
            </a:extLst>
          </p:cNvPr>
          <p:cNvSpPr/>
          <p:nvPr/>
        </p:nvSpPr>
        <p:spPr>
          <a:xfrm>
            <a:off x="8984245" y="2262588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/>
                <a:cs typeface="Tahoma" panose="020B0604030504040204" pitchFamily="34" charset="0"/>
              </a:rPr>
              <a:t>2018 год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xmlns="" id="{B696A2BE-5579-4974-BCF8-A4B5217E07B7}"/>
              </a:ext>
            </a:extLst>
          </p:cNvPr>
          <p:cNvSpPr/>
          <p:nvPr/>
        </p:nvSpPr>
        <p:spPr>
          <a:xfrm>
            <a:off x="2031752" y="5924548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ahoma"/>
              </a:rPr>
              <a:t>16,9%</a:t>
            </a:r>
            <a:endParaRPr lang="ru-RU" sz="3200" b="1" dirty="0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xmlns="" id="{950410F3-7589-4186-915C-09DB0FF35B48}"/>
              </a:ext>
            </a:extLst>
          </p:cNvPr>
          <p:cNvSpPr/>
          <p:nvPr/>
        </p:nvSpPr>
        <p:spPr>
          <a:xfrm>
            <a:off x="9132555" y="592762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ahoma"/>
              </a:rPr>
              <a:t>20,7%</a:t>
            </a:r>
            <a:endParaRPr lang="ru-RU" sz="3200" b="1" dirty="0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D0888172-7869-49AC-9C6F-6CCDE848C0CE}"/>
              </a:ext>
            </a:extLst>
          </p:cNvPr>
          <p:cNvSpPr txBox="1">
            <a:spLocks/>
          </p:cNvSpPr>
          <p:nvPr/>
        </p:nvSpPr>
        <p:spPr bwMode="auto">
          <a:xfrm>
            <a:off x="4214920" y="4243149"/>
            <a:ext cx="5593340" cy="7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/>
              <a:t>Доля выпускников СПО, </a:t>
            </a:r>
          </a:p>
          <a:p>
            <a:r>
              <a:rPr lang="ru-RU" sz="2000" dirty="0"/>
              <a:t>поступивших в вузы </a:t>
            </a:r>
          </a:p>
        </p:txBody>
      </p:sp>
    </p:spTree>
    <p:extLst>
      <p:ext uri="{BB962C8B-B14F-4D97-AF65-F5344CB8AC3E}">
        <p14:creationId xmlns:p14="http://schemas.microsoft.com/office/powerpoint/2010/main" val="27669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4B27B-6152-443C-A488-0C21A59F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692696"/>
            <a:ext cx="11161191" cy="724942"/>
          </a:xfrm>
        </p:spPr>
        <p:txBody>
          <a:bodyPr/>
          <a:lstStyle/>
          <a:p>
            <a:r>
              <a:rPr lang="ru-RU" sz="1600" dirty="0"/>
              <a:t>ВЛИЯНИЕ ПОЛОВОЗРАСТНОЙ СПЕЦИФИКИ КОНТИНГЕНТА НА ТРУДОУСТРОЙСТВО ВЫПУСКНИКОВ СПО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2A0735-9DD2-4E3D-8384-548FF655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5EB8B3-D043-4496-935D-6662024D73B1}"/>
              </a:ext>
            </a:extLst>
          </p:cNvPr>
          <p:cNvSpPr/>
          <p:nvPr/>
        </p:nvSpPr>
        <p:spPr>
          <a:xfrm>
            <a:off x="1154022" y="1621348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/>
                <a:cs typeface="Tahoma" panose="020B0604030504040204" pitchFamily="34" charset="0"/>
              </a:rPr>
              <a:t>2016 год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9C69F08-0FDE-4ABA-A913-2AEC1E43DA83}"/>
              </a:ext>
            </a:extLst>
          </p:cNvPr>
          <p:cNvSpPr/>
          <p:nvPr/>
        </p:nvSpPr>
        <p:spPr>
          <a:xfrm>
            <a:off x="8901448" y="1588730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/>
                <a:cs typeface="Tahoma" panose="020B0604030504040204" pitchFamily="34" charset="0"/>
              </a:rPr>
              <a:t>2018 год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xmlns="" id="{4650C0FB-EE33-4841-A58B-BD0FA410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350" y="5074392"/>
            <a:ext cx="18727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600" dirty="0">
                <a:latin typeface="+mn-lt"/>
              </a:rPr>
              <a:t>всех выпускников программ ППКРС не искали работу в связи со службой в рядах вооруженных сил</a:t>
            </a:r>
            <a:endParaRPr lang="ru-RU" sz="16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xmlns="" id="{05D6CF5B-9576-47FC-9BB5-DFD6ABA6EBED}"/>
              </a:ext>
            </a:extLst>
          </p:cNvPr>
          <p:cNvSpPr/>
          <p:nvPr/>
        </p:nvSpPr>
        <p:spPr>
          <a:xfrm>
            <a:off x="2571455" y="4530156"/>
            <a:ext cx="1517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ahoma"/>
              </a:rPr>
              <a:t>4,0%</a:t>
            </a:r>
            <a:endParaRPr lang="ru-RU" sz="32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980CFEB-2577-4D10-B3ED-13BB5491F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r="13206"/>
          <a:stretch/>
        </p:blipFill>
        <p:spPr>
          <a:xfrm>
            <a:off x="5100813" y="2288938"/>
            <a:ext cx="1440117" cy="2280124"/>
          </a:xfrm>
          <a:prstGeom prst="rect">
            <a:avLst/>
          </a:prstGeom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xmlns="" id="{A1872BA7-CBD8-4AD8-8214-3219F259C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3"/>
          <a:stretch/>
        </p:blipFill>
        <p:spPr>
          <a:xfrm>
            <a:off x="8608951" y="2194715"/>
            <a:ext cx="723361" cy="2182289"/>
          </a:xfrm>
          <a:prstGeom prst="rect">
            <a:avLst/>
          </a:prstGeom>
        </p:spPr>
      </p:pic>
      <p:sp>
        <p:nvSpPr>
          <p:cNvPr id="30" name="Rectangle 26">
            <a:extLst>
              <a:ext uri="{FF2B5EF4-FFF2-40B4-BE49-F238E27FC236}">
                <a16:creationId xmlns:a16="http://schemas.microsoft.com/office/drawing/2014/main" xmlns="" id="{337C53BA-F963-4C45-93B7-A7929BA2A286}"/>
              </a:ext>
            </a:extLst>
          </p:cNvPr>
          <p:cNvSpPr/>
          <p:nvPr/>
        </p:nvSpPr>
        <p:spPr>
          <a:xfrm>
            <a:off x="8103134" y="4405611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ahoma"/>
              </a:rPr>
              <a:t>41,6%</a:t>
            </a:r>
            <a:endParaRPr lang="ru-RU" sz="32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1538367-3333-4AD1-A9AA-46D636B1FA6A}"/>
              </a:ext>
            </a:extLst>
          </p:cNvPr>
          <p:cNvSpPr/>
          <p:nvPr/>
        </p:nvSpPr>
        <p:spPr>
          <a:xfrm>
            <a:off x="8158824" y="5074392"/>
            <a:ext cx="141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всех выпускников СПО – мужчины в возрасте 18-26 лет </a:t>
            </a:r>
          </a:p>
        </p:txBody>
      </p:sp>
      <p:pic>
        <p:nvPicPr>
          <p:cNvPr id="33" name="Рисунок 32" descr="Вопросительный знак">
            <a:extLst>
              <a:ext uri="{FF2B5EF4-FFF2-40B4-BE49-F238E27FC236}">
                <a16:creationId xmlns:a16="http://schemas.microsoft.com/office/drawing/2014/main" xmlns="" id="{0C0B2806-A3C0-445F-A57E-EA03797F8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47086" y="4330661"/>
            <a:ext cx="1819815" cy="1819815"/>
          </a:xfrm>
          <a:prstGeom prst="rect">
            <a:avLst/>
          </a:prstGeom>
        </p:spPr>
      </p:pic>
      <p:pic>
        <p:nvPicPr>
          <p:cNvPr id="34" name="Picture 24">
            <a:extLst>
              <a:ext uri="{FF2B5EF4-FFF2-40B4-BE49-F238E27FC236}">
                <a16:creationId xmlns:a16="http://schemas.microsoft.com/office/drawing/2014/main" xmlns="" id="{219D783A-673F-4A7E-863D-EEC33CA7A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484" y="1980792"/>
            <a:ext cx="951021" cy="24297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EA561E-06F8-4E3E-B8A1-6CC706F3B427}"/>
              </a:ext>
            </a:extLst>
          </p:cNvPr>
          <p:cNvSpPr/>
          <p:nvPr/>
        </p:nvSpPr>
        <p:spPr>
          <a:xfrm>
            <a:off x="4884894" y="5073026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3F3F"/>
                </a:solidFill>
                <a:latin typeface="+mn-lt"/>
              </a:rPr>
              <a:t>вступили в силу поправки к ФЗ                    «О воинской обязанности и военной службе»</a:t>
            </a: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xmlns="" id="{0FC06B22-B4D8-4924-8B5E-EE06DD3D4E50}"/>
              </a:ext>
            </a:extLst>
          </p:cNvPr>
          <p:cNvSpPr/>
          <p:nvPr/>
        </p:nvSpPr>
        <p:spPr>
          <a:xfrm>
            <a:off x="4992455" y="4620989"/>
            <a:ext cx="1986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3F3F"/>
                </a:solidFill>
                <a:latin typeface="Tahoma"/>
              </a:rPr>
              <a:t>01.01.2017 г.</a:t>
            </a:r>
            <a:endParaRPr lang="ru-RU" sz="2000" b="1" dirty="0">
              <a:solidFill>
                <a:srgbClr val="FF3F3F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9D412C5-0BB2-4905-9FAD-B9F6BC6F21A1}"/>
              </a:ext>
            </a:extLst>
          </p:cNvPr>
          <p:cNvGrpSpPr/>
          <p:nvPr/>
        </p:nvGrpSpPr>
        <p:grpSpPr>
          <a:xfrm>
            <a:off x="9549511" y="2818861"/>
            <a:ext cx="1001973" cy="391845"/>
            <a:chOff x="9549511" y="2818861"/>
            <a:chExt cx="1001973" cy="391845"/>
          </a:xfrm>
        </p:grpSpPr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xmlns="" id="{8123AF62-3383-4819-B4A6-26BE5CE26B88}"/>
                </a:ext>
              </a:extLst>
            </p:cNvPr>
            <p:cNvSpPr/>
            <p:nvPr/>
          </p:nvSpPr>
          <p:spPr>
            <a:xfrm>
              <a:off x="10231795" y="2818862"/>
              <a:ext cx="319689" cy="38485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Стрелка: шеврон 38">
              <a:extLst>
                <a:ext uri="{FF2B5EF4-FFF2-40B4-BE49-F238E27FC236}">
                  <a16:creationId xmlns:a16="http://schemas.microsoft.com/office/drawing/2014/main" xmlns="" id="{EDCBF336-498A-465A-A821-EA4A19FE0471}"/>
                </a:ext>
              </a:extLst>
            </p:cNvPr>
            <p:cNvSpPr/>
            <p:nvPr/>
          </p:nvSpPr>
          <p:spPr>
            <a:xfrm>
              <a:off x="9890762" y="2818861"/>
              <a:ext cx="319689" cy="38485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трелка: шеврон 20">
              <a:extLst>
                <a:ext uri="{FF2B5EF4-FFF2-40B4-BE49-F238E27FC236}">
                  <a16:creationId xmlns:a16="http://schemas.microsoft.com/office/drawing/2014/main" xmlns="" id="{D52F80E8-E3E6-4091-8366-191022C6E6B7}"/>
                </a:ext>
              </a:extLst>
            </p:cNvPr>
            <p:cNvSpPr/>
            <p:nvPr/>
          </p:nvSpPr>
          <p:spPr>
            <a:xfrm>
              <a:off x="9549511" y="2825851"/>
              <a:ext cx="319689" cy="38485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0CCF3D05-9AC8-430A-9621-D028335F6558}"/>
              </a:ext>
            </a:extLst>
          </p:cNvPr>
          <p:cNvGrpSpPr/>
          <p:nvPr/>
        </p:nvGrpSpPr>
        <p:grpSpPr>
          <a:xfrm>
            <a:off x="1595073" y="2947265"/>
            <a:ext cx="1001973" cy="391845"/>
            <a:chOff x="9549511" y="2818861"/>
            <a:chExt cx="1001973" cy="391845"/>
          </a:xfrm>
        </p:grpSpPr>
        <p:sp>
          <p:nvSpPr>
            <p:cNvPr id="25" name="Стрелка: шеврон 24">
              <a:extLst>
                <a:ext uri="{FF2B5EF4-FFF2-40B4-BE49-F238E27FC236}">
                  <a16:creationId xmlns:a16="http://schemas.microsoft.com/office/drawing/2014/main" xmlns="" id="{4191A28A-4395-46D1-AF92-17DCBB8974E0}"/>
                </a:ext>
              </a:extLst>
            </p:cNvPr>
            <p:cNvSpPr/>
            <p:nvPr/>
          </p:nvSpPr>
          <p:spPr>
            <a:xfrm>
              <a:off x="10231795" y="2818862"/>
              <a:ext cx="319689" cy="38485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Стрелка: шеврон 25">
              <a:extLst>
                <a:ext uri="{FF2B5EF4-FFF2-40B4-BE49-F238E27FC236}">
                  <a16:creationId xmlns:a16="http://schemas.microsoft.com/office/drawing/2014/main" xmlns="" id="{B27A2729-AA7C-494E-BE12-1348121D3785}"/>
                </a:ext>
              </a:extLst>
            </p:cNvPr>
            <p:cNvSpPr/>
            <p:nvPr/>
          </p:nvSpPr>
          <p:spPr>
            <a:xfrm>
              <a:off x="9890762" y="2818861"/>
              <a:ext cx="319689" cy="38485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Стрелка: шеврон 26">
              <a:extLst>
                <a:ext uri="{FF2B5EF4-FFF2-40B4-BE49-F238E27FC236}">
                  <a16:creationId xmlns:a16="http://schemas.microsoft.com/office/drawing/2014/main" xmlns="" id="{21907E09-D54C-43FB-B1A1-40276C1BA566}"/>
                </a:ext>
              </a:extLst>
            </p:cNvPr>
            <p:cNvSpPr/>
            <p:nvPr/>
          </p:nvSpPr>
          <p:spPr>
            <a:xfrm>
              <a:off x="9549511" y="2825851"/>
              <a:ext cx="319689" cy="38485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25">
            <a:extLst>
              <a:ext uri="{FF2B5EF4-FFF2-40B4-BE49-F238E27FC236}">
                <a16:creationId xmlns:a16="http://schemas.microsoft.com/office/drawing/2014/main" xmlns="" id="{73EAC035-2A51-4D01-A0BE-7D71D00F4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3"/>
          <a:stretch/>
        </p:blipFill>
        <p:spPr>
          <a:xfrm>
            <a:off x="681224" y="2247965"/>
            <a:ext cx="723361" cy="2182289"/>
          </a:xfrm>
          <a:prstGeom prst="rect">
            <a:avLst/>
          </a:prstGeom>
        </p:spPr>
      </p:pic>
      <p:pic>
        <p:nvPicPr>
          <p:cNvPr id="36" name="Picture 24">
            <a:extLst>
              <a:ext uri="{FF2B5EF4-FFF2-40B4-BE49-F238E27FC236}">
                <a16:creationId xmlns:a16="http://schemas.microsoft.com/office/drawing/2014/main" xmlns="" id="{1D8FD846-B9EB-4AE5-A042-EB70B6180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69" y="2115012"/>
            <a:ext cx="951021" cy="2429755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53601A5-91A5-4448-A837-B106C8235301}"/>
              </a:ext>
            </a:extLst>
          </p:cNvPr>
          <p:cNvSpPr/>
          <p:nvPr/>
        </p:nvSpPr>
        <p:spPr>
          <a:xfrm>
            <a:off x="346308" y="5074392"/>
            <a:ext cx="141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всех выпускников СПО – мужчины в возрасте 18-26 лет </a:t>
            </a:r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xmlns="" id="{6804811A-8D7C-4B47-A227-0FBA0EFD2643}"/>
              </a:ext>
            </a:extLst>
          </p:cNvPr>
          <p:cNvSpPr/>
          <p:nvPr/>
        </p:nvSpPr>
        <p:spPr>
          <a:xfrm>
            <a:off x="281170" y="4530869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ahoma"/>
              </a:rPr>
              <a:t>41,</a:t>
            </a:r>
            <a:r>
              <a:rPr lang="en-US" sz="2800" b="1" dirty="0">
                <a:solidFill>
                  <a:prstClr val="black"/>
                </a:solidFill>
                <a:latin typeface="Tahoma"/>
              </a:rPr>
              <a:t>5</a:t>
            </a:r>
            <a:r>
              <a:rPr lang="ru-RU" sz="2800" b="1" dirty="0">
                <a:solidFill>
                  <a:prstClr val="black"/>
                </a:solidFill>
                <a:latin typeface="Tahoma"/>
              </a:rPr>
              <a:t>%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10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7">
            <a:extLst>
              <a:ext uri="{FF2B5EF4-FFF2-40B4-BE49-F238E27FC236}">
                <a16:creationId xmlns:a16="http://schemas.microsoft.com/office/drawing/2014/main" xmlns="" id="{48131E7A-80DC-42A0-BD74-5B8D35E6D846}"/>
              </a:ext>
            </a:extLst>
          </p:cNvPr>
          <p:cNvGrpSpPr/>
          <p:nvPr/>
        </p:nvGrpSpPr>
        <p:grpSpPr>
          <a:xfrm>
            <a:off x="2135560" y="3212976"/>
            <a:ext cx="7992889" cy="900000"/>
            <a:chOff x="1991544" y="2276872"/>
            <a:chExt cx="8235361" cy="1741440"/>
          </a:xfrm>
        </p:grpSpPr>
        <p:cxnSp>
          <p:nvCxnSpPr>
            <p:cNvPr id="59" name="Straight Connector 47">
              <a:extLst>
                <a:ext uri="{FF2B5EF4-FFF2-40B4-BE49-F238E27FC236}">
                  <a16:creationId xmlns:a16="http://schemas.microsoft.com/office/drawing/2014/main" xmlns="" id="{FA7D5093-29DE-46B0-91E4-2B17CFA15224}"/>
                </a:ext>
              </a:extLst>
            </p:cNvPr>
            <p:cNvCxnSpPr>
              <a:cxnSpLocks/>
            </p:cNvCxnSpPr>
            <p:nvPr/>
          </p:nvCxnSpPr>
          <p:spPr>
            <a:xfrm>
              <a:off x="1991544" y="2276872"/>
              <a:ext cx="8235361" cy="672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47">
              <a:extLst>
                <a:ext uri="{FF2B5EF4-FFF2-40B4-BE49-F238E27FC236}">
                  <a16:creationId xmlns:a16="http://schemas.microsoft.com/office/drawing/2014/main" xmlns="" id="{948914ED-223D-42AE-B670-57CE086AA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0650" y="2290312"/>
              <a:ext cx="0" cy="1728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47">
              <a:extLst>
                <a:ext uri="{FF2B5EF4-FFF2-40B4-BE49-F238E27FC236}">
                  <a16:creationId xmlns:a16="http://schemas.microsoft.com/office/drawing/2014/main" xmlns="" id="{FF092D97-36D4-4365-B5DE-289A4F486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1096" y="2283592"/>
              <a:ext cx="0" cy="1728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47">
              <a:extLst>
                <a:ext uri="{FF2B5EF4-FFF2-40B4-BE49-F238E27FC236}">
                  <a16:creationId xmlns:a16="http://schemas.microsoft.com/office/drawing/2014/main" xmlns="" id="{3295392C-B05D-4348-B1F1-E00E7E8A0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1544" y="2276872"/>
              <a:ext cx="0" cy="1728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4B27B-6152-443C-A488-0C21A59F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692696"/>
            <a:ext cx="11161191" cy="724942"/>
          </a:xfrm>
        </p:spPr>
        <p:txBody>
          <a:bodyPr/>
          <a:lstStyle/>
          <a:p>
            <a:r>
              <a:rPr lang="ru-RU" sz="1600" dirty="0"/>
              <a:t>ВЛИЯНИЕ ПОЛОВОЗРАСТНОЙ СПЕЦИФИКИ КОНТИНГЕНТА НА ТРУДОУСТРОЙСТВО ВЫПУСКНИКОВ СПО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2A0735-9DD2-4E3D-8384-548FF655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69B638-145F-4787-B589-EBE03C3ECEBA}"/>
              </a:ext>
            </a:extLst>
          </p:cNvPr>
          <p:cNvSpPr/>
          <p:nvPr/>
        </p:nvSpPr>
        <p:spPr>
          <a:xfrm>
            <a:off x="1092868" y="1948770"/>
            <a:ext cx="10006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ahoma"/>
              </a:rPr>
              <a:t>СООТНОШЕНИЕ ЖЕНЩИН НА 1000 МУЖЧИН СРЕДИ ВЫПУСКНИКОВ СПО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DD1C170-30EE-46F7-8A2A-E051B14A973F}"/>
              </a:ext>
            </a:extLst>
          </p:cNvPr>
          <p:cNvSpPr/>
          <p:nvPr/>
        </p:nvSpPr>
        <p:spPr>
          <a:xfrm>
            <a:off x="5959992" y="60893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solidFill>
                <a:schemeClr val="accent2"/>
              </a:solidFill>
            </a:endParaRPr>
          </a:p>
        </p:txBody>
      </p:sp>
      <p:grpSp>
        <p:nvGrpSpPr>
          <p:cNvPr id="28" name="Group 69">
            <a:extLst>
              <a:ext uri="{FF2B5EF4-FFF2-40B4-BE49-F238E27FC236}">
                <a16:creationId xmlns:a16="http://schemas.microsoft.com/office/drawing/2014/main" xmlns="" id="{46C81042-D4A4-4831-9F51-8996C2308B78}"/>
              </a:ext>
            </a:extLst>
          </p:cNvPr>
          <p:cNvGrpSpPr/>
          <p:nvPr/>
        </p:nvGrpSpPr>
        <p:grpSpPr>
          <a:xfrm>
            <a:off x="1127088" y="4287311"/>
            <a:ext cx="2232249" cy="1805985"/>
            <a:chOff x="9264351" y="4287311"/>
            <a:chExt cx="2232249" cy="1805985"/>
          </a:xfrm>
        </p:grpSpPr>
        <p:pic>
          <p:nvPicPr>
            <p:cNvPr id="30" name="Рисунок 29" descr="Мужчина">
              <a:extLst>
                <a:ext uri="{FF2B5EF4-FFF2-40B4-BE49-F238E27FC236}">
                  <a16:creationId xmlns:a16="http://schemas.microsoft.com/office/drawing/2014/main" xmlns="" id="{C9A854EA-6A8F-4576-A4B7-0D064A668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264351" y="4287311"/>
              <a:ext cx="1271638" cy="1271638"/>
            </a:xfrm>
            <a:prstGeom prst="rect">
              <a:avLst/>
            </a:prstGeom>
          </p:spPr>
        </p:pic>
        <p:pic>
          <p:nvPicPr>
            <p:cNvPr id="31" name="Рисунок 30" descr="Женщина">
              <a:extLst>
                <a:ext uri="{FF2B5EF4-FFF2-40B4-BE49-F238E27FC236}">
                  <a16:creationId xmlns:a16="http://schemas.microsoft.com/office/drawing/2014/main" xmlns="" id="{9AB142E0-AB1B-4641-A98F-34DE4453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366175" y="4428524"/>
              <a:ext cx="1130425" cy="1130425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8CAECB65-2F36-4C26-9987-DEF43344DFA9}"/>
                </a:ext>
              </a:extLst>
            </p:cNvPr>
            <p:cNvSpPr/>
            <p:nvPr/>
          </p:nvSpPr>
          <p:spPr>
            <a:xfrm>
              <a:off x="10515363" y="5631631"/>
              <a:ext cx="7713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  <a:latin typeface="Tahoma"/>
                </a:rPr>
                <a:t>955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84AD9CB4-7911-442C-A72B-993B4B3DD686}"/>
                </a:ext>
              </a:extLst>
            </p:cNvPr>
            <p:cNvSpPr/>
            <p:nvPr/>
          </p:nvSpPr>
          <p:spPr>
            <a:xfrm>
              <a:off x="9428760" y="5631631"/>
              <a:ext cx="966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>
                      <a:lumMod val="75000"/>
                    </a:schemeClr>
                  </a:solidFill>
                  <a:latin typeface="Tahoma"/>
                </a:rPr>
                <a:t>1000</a:t>
              </a:r>
              <a:endParaRPr lang="ru-RU" sz="2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Rectangle 5">
            <a:extLst>
              <a:ext uri="{FF2B5EF4-FFF2-40B4-BE49-F238E27FC236}">
                <a16:creationId xmlns:a16="http://schemas.microsoft.com/office/drawing/2014/main" xmlns="" id="{156BAEE0-1761-4791-84E9-5F0838EAD86F}"/>
              </a:ext>
            </a:extLst>
          </p:cNvPr>
          <p:cNvSpPr/>
          <p:nvPr/>
        </p:nvSpPr>
        <p:spPr>
          <a:xfrm>
            <a:off x="551384" y="2745024"/>
            <a:ext cx="3240000" cy="90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n-lt"/>
              </a:rPr>
              <a:t>Население в типичном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+mn-lt"/>
              </a:rPr>
              <a:t>возрасте</a:t>
            </a:r>
          </a:p>
        </p:txBody>
      </p:sp>
      <p:grpSp>
        <p:nvGrpSpPr>
          <p:cNvPr id="44" name="Group 68">
            <a:extLst>
              <a:ext uri="{FF2B5EF4-FFF2-40B4-BE49-F238E27FC236}">
                <a16:creationId xmlns:a16="http://schemas.microsoft.com/office/drawing/2014/main" xmlns="" id="{7B185452-082B-4FAB-8CB2-6C156E78647C}"/>
              </a:ext>
            </a:extLst>
          </p:cNvPr>
          <p:cNvGrpSpPr/>
          <p:nvPr/>
        </p:nvGrpSpPr>
        <p:grpSpPr>
          <a:xfrm>
            <a:off x="5094561" y="4287311"/>
            <a:ext cx="2021409" cy="1805985"/>
            <a:chOff x="834231" y="4287311"/>
            <a:chExt cx="2021409" cy="1805985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E5B8B4A2-D0DF-4DD1-9C0D-BB1420CB2B90}"/>
                </a:ext>
              </a:extLst>
            </p:cNvPr>
            <p:cNvSpPr/>
            <p:nvPr/>
          </p:nvSpPr>
          <p:spPr>
            <a:xfrm>
              <a:off x="2030054" y="5631631"/>
              <a:ext cx="7713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  <a:latin typeface="Tahoma"/>
                </a:rPr>
                <a:t>513</a:t>
              </a:r>
            </a:p>
          </p:txBody>
        </p:sp>
        <p:pic>
          <p:nvPicPr>
            <p:cNvPr id="46" name="Рисунок 45" descr="Мужчина">
              <a:extLst>
                <a:ext uri="{FF2B5EF4-FFF2-40B4-BE49-F238E27FC236}">
                  <a16:creationId xmlns:a16="http://schemas.microsoft.com/office/drawing/2014/main" xmlns="" id="{C32739F7-92AB-437D-B806-D6171F87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4231" y="4287311"/>
              <a:ext cx="1271638" cy="1271638"/>
            </a:xfrm>
            <a:prstGeom prst="rect">
              <a:avLst/>
            </a:prstGeom>
          </p:spPr>
        </p:pic>
        <p:pic>
          <p:nvPicPr>
            <p:cNvPr id="47" name="Рисунок 46" descr="Женщина">
              <a:extLst>
                <a:ext uri="{FF2B5EF4-FFF2-40B4-BE49-F238E27FC236}">
                  <a16:creationId xmlns:a16="http://schemas.microsoft.com/office/drawing/2014/main" xmlns="" id="{14F1D4DA-FAC6-4964-8F82-7A116797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941240" y="4644549"/>
              <a:ext cx="914400" cy="914400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8D2AA8D7-7A70-4195-A68B-0013D782C8B4}"/>
                </a:ext>
              </a:extLst>
            </p:cNvPr>
            <p:cNvSpPr/>
            <p:nvPr/>
          </p:nvSpPr>
          <p:spPr>
            <a:xfrm>
              <a:off x="943451" y="5631631"/>
              <a:ext cx="966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>
                      <a:lumMod val="75000"/>
                    </a:schemeClr>
                  </a:solidFill>
                  <a:latin typeface="Tahoma"/>
                </a:rPr>
                <a:t>1000</a:t>
              </a:r>
              <a:endParaRPr lang="ru-RU" sz="2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Rectangle 16">
            <a:extLst>
              <a:ext uri="{FF2B5EF4-FFF2-40B4-BE49-F238E27FC236}">
                <a16:creationId xmlns:a16="http://schemas.microsoft.com/office/drawing/2014/main" xmlns="" id="{6707C579-076A-41AC-A0CF-68EAD7353CAE}"/>
              </a:ext>
            </a:extLst>
          </p:cNvPr>
          <p:cNvSpPr/>
          <p:nvPr/>
        </p:nvSpPr>
        <p:spPr>
          <a:xfrm>
            <a:off x="4512184" y="2745024"/>
            <a:ext cx="3240000" cy="90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/>
              </a:rPr>
              <a:t>Программы подготовки квалифицированных рабочих              и служащих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" name="Graphic 31" descr="Мужчина">
            <a:extLst>
              <a:ext uri="{FF2B5EF4-FFF2-40B4-BE49-F238E27FC236}">
                <a16:creationId xmlns:a16="http://schemas.microsoft.com/office/drawing/2014/main" xmlns="" id="{16DB06C6-E46B-45F5-8F25-FC6EA9A4F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15660" y="4287311"/>
            <a:ext cx="1271638" cy="1271638"/>
          </a:xfrm>
          <a:prstGeom prst="rect">
            <a:avLst/>
          </a:prstGeom>
        </p:spPr>
      </p:pic>
      <p:pic>
        <p:nvPicPr>
          <p:cNvPr id="52" name="Graphic 32" descr="Женщина">
            <a:extLst>
              <a:ext uri="{FF2B5EF4-FFF2-40B4-BE49-F238E27FC236}">
                <a16:creationId xmlns:a16="http://schemas.microsoft.com/office/drawing/2014/main" xmlns="" id="{62773ED1-C075-47D9-89F1-FD4D0245F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18353" y="4190949"/>
            <a:ext cx="1368000" cy="1368000"/>
          </a:xfrm>
          <a:prstGeom prst="rect">
            <a:avLst/>
          </a:prstGeom>
        </p:spPr>
      </p:pic>
      <p:sp>
        <p:nvSpPr>
          <p:cNvPr id="53" name="Rectangle 37">
            <a:extLst>
              <a:ext uri="{FF2B5EF4-FFF2-40B4-BE49-F238E27FC236}">
                <a16:creationId xmlns:a16="http://schemas.microsoft.com/office/drawing/2014/main" xmlns="" id="{C0F87EBC-88EF-4206-8CE8-5190878B7658}"/>
              </a:ext>
            </a:extLst>
          </p:cNvPr>
          <p:cNvSpPr/>
          <p:nvPr/>
        </p:nvSpPr>
        <p:spPr>
          <a:xfrm>
            <a:off x="10154899" y="5631631"/>
            <a:ext cx="96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2"/>
                </a:solidFill>
                <a:latin typeface="Tahoma"/>
              </a:rPr>
              <a:t>1131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xmlns="" id="{5B592235-FDA7-4E1B-942F-9C8B85948E86}"/>
              </a:ext>
            </a:extLst>
          </p:cNvPr>
          <p:cNvSpPr/>
          <p:nvPr/>
        </p:nvSpPr>
        <p:spPr>
          <a:xfrm>
            <a:off x="9166079" y="5631631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Tahoma"/>
              </a:rPr>
              <a:t>1000</a:t>
            </a:r>
            <a:endParaRPr lang="ru-R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E078150F-CE01-486D-812A-49A625106974}"/>
              </a:ext>
            </a:extLst>
          </p:cNvPr>
          <p:cNvSpPr/>
          <p:nvPr/>
        </p:nvSpPr>
        <p:spPr>
          <a:xfrm>
            <a:off x="8472624" y="2745024"/>
            <a:ext cx="3240000" cy="9000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n-lt"/>
              </a:rPr>
              <a:t> Программы подготовки специалистов среднего звена</a:t>
            </a:r>
          </a:p>
        </p:txBody>
      </p:sp>
    </p:spTree>
    <p:extLst>
      <p:ext uri="{BB962C8B-B14F-4D97-AF65-F5344CB8AC3E}">
        <p14:creationId xmlns:p14="http://schemas.microsoft.com/office/powerpoint/2010/main" val="27953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D2810-F5D4-4666-927D-ECEA1B13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ОСНОВНЫЕ ВЫВОДЫ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71710FF-FC9C-41F2-BCCE-E13B3B72A80C}"/>
              </a:ext>
            </a:extLst>
          </p:cNvPr>
          <p:cNvSpPr/>
          <p:nvPr/>
        </p:nvSpPr>
        <p:spPr>
          <a:xfrm>
            <a:off x="3575606" y="3305600"/>
            <a:ext cx="8169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Социоэкономическое</a:t>
            </a:r>
            <a:r>
              <a:rPr lang="ru-RU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 положение и ситуация на рынке труда в различных субъектах РФ и отраслях экономики сильно отличаются друг от друга, и, соответственно, каждая образовательная организация СПО имеет свой набор внешних факторов, имеющих наибольшее влияние на процесс трудоустройства ее выпускников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50EAA4-9D18-46FA-86EC-5546F4217238}"/>
              </a:ext>
            </a:extLst>
          </p:cNvPr>
          <p:cNvSpPr/>
          <p:nvPr/>
        </p:nvSpPr>
        <p:spPr>
          <a:xfrm>
            <a:off x="3287689" y="1811259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Характер трудоустройства выпускников СПО в значительной степени зависит от различных внешних факторов, причем наибольшее влияние оказывают социально-экономическое положение региона и ситуация в конкретной отрасли экономики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E94344F8-BA31-427C-B991-DE5515CD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5E99703-4EE2-470D-BCFC-F56D3F75D2A2}"/>
              </a:ext>
            </a:extLst>
          </p:cNvPr>
          <p:cNvGrpSpPr/>
          <p:nvPr/>
        </p:nvGrpSpPr>
        <p:grpSpPr>
          <a:xfrm>
            <a:off x="781504" y="3038163"/>
            <a:ext cx="1913538" cy="1886830"/>
            <a:chOff x="210811" y="1330703"/>
            <a:chExt cx="3923459" cy="3931466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0A475F7A-87BB-4383-B143-08B993586265}"/>
                </a:ext>
              </a:extLst>
            </p:cNvPr>
            <p:cNvSpPr/>
            <p:nvPr/>
          </p:nvSpPr>
          <p:spPr>
            <a:xfrm rot="16200000">
              <a:off x="491046" y="1678819"/>
              <a:ext cx="3362990" cy="33403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FB7274A4-07A8-4FF0-9570-D08F6967E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11" y="1330703"/>
              <a:ext cx="3923459" cy="3931466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0EEC71D-4216-4947-BC58-62500F33FCFA}"/>
              </a:ext>
            </a:extLst>
          </p:cNvPr>
          <p:cNvGrpSpPr/>
          <p:nvPr/>
        </p:nvGrpSpPr>
        <p:grpSpPr>
          <a:xfrm>
            <a:off x="-528736" y="2123145"/>
            <a:ext cx="4092494" cy="3970151"/>
            <a:chOff x="479376" y="2123145"/>
            <a:chExt cx="4092494" cy="3970151"/>
          </a:xfrm>
        </p:grpSpPr>
        <p:sp>
          <p:nvSpPr>
            <p:cNvPr id="14" name="Arc 15">
              <a:extLst>
                <a:ext uri="{FF2B5EF4-FFF2-40B4-BE49-F238E27FC236}">
                  <a16:creationId xmlns:a16="http://schemas.microsoft.com/office/drawing/2014/main" xmlns="" id="{4447711D-6C4B-4EE7-90B6-E892BFD62D48}"/>
                </a:ext>
              </a:extLst>
            </p:cNvPr>
            <p:cNvSpPr/>
            <p:nvPr/>
          </p:nvSpPr>
          <p:spPr>
            <a:xfrm>
              <a:off x="479376" y="2123145"/>
              <a:ext cx="3970151" cy="3970151"/>
            </a:xfrm>
            <a:prstGeom prst="arc">
              <a:avLst>
                <a:gd name="adj1" fmla="val 16200000"/>
                <a:gd name="adj2" fmla="val 5433205"/>
              </a:avLst>
            </a:prstGeom>
            <a:ln w="53975">
              <a:gradFill>
                <a:gsLst>
                  <a:gs pos="82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59F8E012-6908-467D-8BD8-573C836B4EDF}"/>
                </a:ext>
              </a:extLst>
            </p:cNvPr>
            <p:cNvSpPr/>
            <p:nvPr/>
          </p:nvSpPr>
          <p:spPr>
            <a:xfrm>
              <a:off x="3981475" y="2812576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xmlns="" id="{B869F2DE-A4B0-4A4F-8804-C84AEA7168E5}"/>
                </a:ext>
              </a:extLst>
            </p:cNvPr>
            <p:cNvSpPr/>
            <p:nvPr/>
          </p:nvSpPr>
          <p:spPr>
            <a:xfrm>
              <a:off x="4355846" y="3892196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81408CA-E9F0-40F0-B558-0170B58688F7}"/>
                </a:ext>
              </a:extLst>
            </p:cNvPr>
            <p:cNvSpPr/>
            <p:nvPr/>
          </p:nvSpPr>
          <p:spPr>
            <a:xfrm>
              <a:off x="4079776" y="4981527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7493C0C-D9E6-4C49-BF78-90DC36B8A2BC}"/>
              </a:ext>
            </a:extLst>
          </p:cNvPr>
          <p:cNvSpPr/>
          <p:nvPr/>
        </p:nvSpPr>
        <p:spPr>
          <a:xfrm>
            <a:off x="3218480" y="498882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Образовательные организации СПО не могут оказывать прямого, а в большинстве случаев и косвенного влияния на те внешние факторы, от которых зависит трудоустройство их выпускников, и это необходимо учитывать при использовании критерия «трудоустройство выпускников»  для оценки деятельности образовательных организаций, реализующих программы СПО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837271A2-E073-4E1E-A1F9-498EBB31A544}"/>
              </a:ext>
            </a:extLst>
          </p:cNvPr>
          <p:cNvGrpSpPr/>
          <p:nvPr/>
        </p:nvGrpSpPr>
        <p:grpSpPr>
          <a:xfrm>
            <a:off x="495210" y="3007435"/>
            <a:ext cx="2201570" cy="2212859"/>
            <a:chOff x="495210" y="3007435"/>
            <a:chExt cx="2201570" cy="2212859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xmlns="" id="{B688EF9A-E516-44BC-8738-9E94A78EFF49}"/>
                </a:ext>
              </a:extLst>
            </p:cNvPr>
            <p:cNvSpPr/>
            <p:nvPr/>
          </p:nvSpPr>
          <p:spPr>
            <a:xfrm rot="16200000">
              <a:off x="495210" y="3060294"/>
              <a:ext cx="2160000" cy="21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F341BD52-8A42-4D3C-882A-F4B2E42D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10" y="3007435"/>
              <a:ext cx="2201570" cy="2201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2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8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21879" y="0"/>
            <a:ext cx="6538817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6661962" y="2988747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2414" y="5062682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Селиверстова Ирина Валериевна</a:t>
            </a:r>
          </a:p>
          <a:p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ivs2606@gmail.com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59D907-C68C-4C8B-92E5-88BEA151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64" y="1473644"/>
            <a:ext cx="2827683" cy="10103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42DEA41-7845-42A0-B3B6-60118C1A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2">
            <a:extLst>
              <a:ext uri="{FF2B5EF4-FFF2-40B4-BE49-F238E27FC236}">
                <a16:creationId xmlns:a16="http://schemas.microsoft.com/office/drawing/2014/main" xmlns="" id="{446E1E13-DAFB-4CDF-95BE-553F9596AA01}"/>
              </a:ext>
            </a:extLst>
          </p:cNvPr>
          <p:cNvSpPr/>
          <p:nvPr/>
        </p:nvSpPr>
        <p:spPr>
          <a:xfrm rot="16200000">
            <a:off x="7201921" y="-1180290"/>
            <a:ext cx="1366127" cy="7632801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D72C2-0355-4435-B8ED-BC790C79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prstClr val="white"/>
                </a:solidFill>
              </a:rPr>
              <a:t>«ТРУДОУСТРОЙСТВО ВЫПУСКНИКОВ СПО»  КАК ЦЕЛЕВОЙ ИНДИКАТОР </a:t>
            </a:r>
          </a:p>
        </p:txBody>
      </p:sp>
      <p:sp>
        <p:nvSpPr>
          <p:cNvPr id="49" name="Номер слайда 48">
            <a:extLst>
              <a:ext uri="{FF2B5EF4-FFF2-40B4-BE49-F238E27FC236}">
                <a16:creationId xmlns:a16="http://schemas.microsoft.com/office/drawing/2014/main" xmlns="" id="{4204B107-2721-4062-B15C-49A0CD11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5C3973F-D5BD-4E53-96AA-AA08BE466372}"/>
              </a:ext>
            </a:extLst>
          </p:cNvPr>
          <p:cNvGrpSpPr/>
          <p:nvPr/>
        </p:nvGrpSpPr>
        <p:grpSpPr>
          <a:xfrm>
            <a:off x="544588" y="1953047"/>
            <a:ext cx="3077983" cy="4176464"/>
            <a:chOff x="578729" y="1988840"/>
            <a:chExt cx="3077983" cy="4176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9731AAD6-BEC8-43B0-912C-D11116906321}"/>
                </a:ext>
              </a:extLst>
            </p:cNvPr>
            <p:cNvSpPr/>
            <p:nvPr/>
          </p:nvSpPr>
          <p:spPr>
            <a:xfrm>
              <a:off x="578729" y="1988840"/>
              <a:ext cx="3077983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048DD63E-97DD-407B-BCFB-41F570190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30" y="2376264"/>
              <a:ext cx="3069346" cy="378904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4C4FCCD-B022-4FE7-8F8E-DE5613B9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8" y="2192474"/>
              <a:ext cx="1829082" cy="515801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A0485180-BCC1-438A-AACE-2219408B2228}"/>
                </a:ext>
              </a:extLst>
            </p:cNvPr>
            <p:cNvSpPr/>
            <p:nvPr/>
          </p:nvSpPr>
          <p:spPr>
            <a:xfrm>
              <a:off x="650737" y="3986485"/>
              <a:ext cx="2952849" cy="1098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+mj-lt"/>
                  <a:cs typeface="Tahoma" panose="020B0604030504040204" pitchFamily="34" charset="0"/>
                </a:rPr>
                <a:t>Государственная программа Российской Федерации «Развитие образования»               на 2018-2020 гг.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82B2733D-E9AE-420B-BE3B-ED8323C25451}"/>
                </a:ext>
              </a:extLst>
            </p:cNvPr>
            <p:cNvSpPr/>
            <p:nvPr/>
          </p:nvSpPr>
          <p:spPr>
            <a:xfrm>
              <a:off x="738814" y="5723964"/>
              <a:ext cx="27491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+mn-lt"/>
                  <a:cs typeface="Tahoma" panose="020B0604030504040204" pitchFamily="34" charset="0"/>
                </a:rPr>
                <a:t>Постановление Правительства РФ от 26.12.2017 N 1642 (ред. от 14.08.2019)</a:t>
              </a:r>
            </a:p>
          </p:txBody>
        </p:sp>
      </p:grpSp>
      <p:sp>
        <p:nvSpPr>
          <p:cNvPr id="56" name="Text Box 23">
            <a:extLst>
              <a:ext uri="{FF2B5EF4-FFF2-40B4-BE49-F238E27FC236}">
                <a16:creationId xmlns:a16="http://schemas.microsoft.com/office/drawing/2014/main" xmlns="" id="{07120B4D-DCBD-4470-913A-C58D207D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245" y="2021182"/>
            <a:ext cx="748990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eaLnBrk="1" hangingPunct="1"/>
            <a:r>
              <a:rPr lang="ru-RU" sz="1400" b="1" dirty="0">
                <a:solidFill>
                  <a:schemeClr val="accent2"/>
                </a:solidFill>
                <a:latin typeface="+mn-lt"/>
                <a:cs typeface="Tahoma" panose="020B0604030504040204" pitchFamily="34" charset="0"/>
              </a:rPr>
              <a:t>ПОКАЗАТЕЛЬ «КАЧЕСТВА ОБРАЗОВАНИЯ»</a:t>
            </a:r>
            <a:r>
              <a:rPr lang="ru-RU" sz="1400" dirty="0">
                <a:solidFill>
                  <a:schemeClr val="accent2"/>
                </a:solidFill>
                <a:latin typeface="+mn-lt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ru-RU" sz="600" dirty="0">
              <a:solidFill>
                <a:srgbClr val="000000"/>
              </a:solidFill>
              <a:latin typeface="+mn-lt"/>
              <a:cs typeface="Tahoma" panose="020B0604030504040204" pitchFamily="34" charset="0"/>
            </a:endParaRP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Увеличение удельного веса численности выпускников, трудоустроившихся            в течение календарного года</a:t>
            </a:r>
            <a:r>
              <a:rPr lang="ru-RU" sz="14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, следующего за годом выпуска, в общей численности выпускников образовательной организации, обучавшихся по образовательным программам среднего профессионального образования.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DB8D7656-0A03-4B69-9ACD-57C78D506497}"/>
              </a:ext>
            </a:extLst>
          </p:cNvPr>
          <p:cNvGrpSpPr/>
          <p:nvPr/>
        </p:nvGrpSpPr>
        <p:grpSpPr>
          <a:xfrm>
            <a:off x="3846906" y="3556170"/>
            <a:ext cx="2609134" cy="2609134"/>
            <a:chOff x="3935760" y="3700186"/>
            <a:chExt cx="2609134" cy="260913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17FB62B5-4F5E-44D9-8216-687AD896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760" y="3700186"/>
              <a:ext cx="2609134" cy="2609134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7AF43D6E-1922-4E93-BBB6-6CCCB9478797}"/>
                </a:ext>
              </a:extLst>
            </p:cNvPr>
            <p:cNvSpPr/>
            <p:nvPr/>
          </p:nvSpPr>
          <p:spPr>
            <a:xfrm>
              <a:off x="4260674" y="4338780"/>
              <a:ext cx="1477781" cy="18265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B83D97BF-3EAF-4108-AF8F-393C24C4969C}"/>
                </a:ext>
              </a:extLst>
            </p:cNvPr>
            <p:cNvSpPr/>
            <p:nvPr/>
          </p:nvSpPr>
          <p:spPr>
            <a:xfrm>
              <a:off x="4151784" y="4725144"/>
              <a:ext cx="1656183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Государственная программа </a:t>
              </a:r>
            </a:p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Волгоградской области                     «Развитие образования»    </a:t>
              </a:r>
              <a:r>
                <a:rPr lang="ru-RU" sz="900" b="1" dirty="0">
                  <a:latin typeface="+mn-lt"/>
                  <a:cs typeface="Tahoma" panose="020B0604030504040204" pitchFamily="34" charset="0"/>
                </a:rPr>
                <a:t>              </a:t>
              </a:r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на 2014-2020 годы  </a:t>
              </a:r>
              <a:r>
                <a:rPr lang="ru-RU" sz="800" dirty="0">
                  <a:latin typeface="+mn-lt"/>
                  <a:cs typeface="Tahoma" panose="020B0604030504040204" pitchFamily="34" charset="0"/>
                </a:rPr>
                <a:t>                             </a:t>
              </a:r>
              <a:r>
                <a:rPr lang="ru-RU" sz="700" dirty="0">
                  <a:latin typeface="+mn-lt"/>
                  <a:cs typeface="Tahoma" panose="020B0604030504040204" pitchFamily="34" charset="0"/>
                </a:rPr>
                <a:t>(с изменениями на 27 декабря 2017 года)</a:t>
              </a:r>
              <a:endParaRPr lang="ru-RU" sz="900" dirty="0">
                <a:latin typeface="+mn-lt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BAB36E45-166A-4C68-AC8D-87D5C30A1DBF}"/>
              </a:ext>
            </a:extLst>
          </p:cNvPr>
          <p:cNvGrpSpPr/>
          <p:nvPr/>
        </p:nvGrpSpPr>
        <p:grpSpPr>
          <a:xfrm>
            <a:off x="6591633" y="3556170"/>
            <a:ext cx="2609134" cy="2609134"/>
            <a:chOff x="3935760" y="3700186"/>
            <a:chExt cx="2609134" cy="260913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987E4CF6-1E9F-4B9E-ADDC-78F398F0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760" y="3700186"/>
              <a:ext cx="2609134" cy="2609134"/>
            </a:xfrm>
            <a:prstGeom prst="rect">
              <a:avLst/>
            </a:prstGeom>
          </p:spPr>
        </p:pic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88358B35-2CD2-4DE8-ABDE-C5108AAA6F9A}"/>
                </a:ext>
              </a:extLst>
            </p:cNvPr>
            <p:cNvSpPr/>
            <p:nvPr/>
          </p:nvSpPr>
          <p:spPr>
            <a:xfrm>
              <a:off x="4260674" y="4338780"/>
              <a:ext cx="1477781" cy="18265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00C11357-5B3E-4A86-A0AB-D6D449DA334F}"/>
                </a:ext>
              </a:extLst>
            </p:cNvPr>
            <p:cNvSpPr/>
            <p:nvPr/>
          </p:nvSpPr>
          <p:spPr>
            <a:xfrm>
              <a:off x="4151784" y="4725144"/>
              <a:ext cx="165618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Государственная программа </a:t>
              </a:r>
            </a:p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Брянской области </a:t>
              </a:r>
            </a:p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«Развитие образования и науки Брянской области» </a:t>
              </a:r>
              <a:r>
                <a:rPr lang="ru-RU" sz="800" dirty="0">
                  <a:latin typeface="+mn-lt"/>
                  <a:cs typeface="Tahoma" panose="020B0604030504040204" pitchFamily="34" charset="0"/>
                </a:rPr>
                <a:t>                          </a:t>
              </a:r>
              <a:r>
                <a:rPr lang="ru-RU" sz="700" dirty="0">
                  <a:latin typeface="+mn-lt"/>
                  <a:cs typeface="Tahoma" panose="020B0604030504040204" pitchFamily="34" charset="0"/>
                </a:rPr>
                <a:t>(с изменениями на 9 сентября 2019 года)</a:t>
              </a:r>
              <a:endParaRPr lang="ru-RU" sz="900" dirty="0">
                <a:latin typeface="+mn-lt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B4E155E4-2A4D-4EA7-AB6C-1435F24E55CE}"/>
              </a:ext>
            </a:extLst>
          </p:cNvPr>
          <p:cNvGrpSpPr/>
          <p:nvPr/>
        </p:nvGrpSpPr>
        <p:grpSpPr>
          <a:xfrm>
            <a:off x="9319514" y="3556170"/>
            <a:ext cx="2609134" cy="2609134"/>
            <a:chOff x="3935760" y="3700186"/>
            <a:chExt cx="2609134" cy="2609134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70E733A4-8D23-47AF-BE9D-510445398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760" y="3700186"/>
              <a:ext cx="2609134" cy="2609134"/>
            </a:xfrm>
            <a:prstGeom prst="rect">
              <a:avLst/>
            </a:prstGeom>
          </p:spPr>
        </p:pic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B1873A6F-F0F8-42B2-89FD-B4EB10E37A90}"/>
                </a:ext>
              </a:extLst>
            </p:cNvPr>
            <p:cNvSpPr/>
            <p:nvPr/>
          </p:nvSpPr>
          <p:spPr>
            <a:xfrm>
              <a:off x="4260674" y="4338780"/>
              <a:ext cx="1477781" cy="18265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75BA140C-3BEF-4ED2-BD40-A508DB14AE57}"/>
                </a:ext>
              </a:extLst>
            </p:cNvPr>
            <p:cNvSpPr/>
            <p:nvPr/>
          </p:nvSpPr>
          <p:spPr>
            <a:xfrm>
              <a:off x="4151784" y="4725144"/>
              <a:ext cx="1656183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Государственная программа </a:t>
              </a:r>
            </a:p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Сахалинской области</a:t>
              </a:r>
            </a:p>
            <a:p>
              <a:pPr algn="ctr"/>
              <a:r>
                <a:rPr lang="ru-RU" sz="800" b="1" dirty="0">
                  <a:latin typeface="+mn-lt"/>
                  <a:cs typeface="Tahoma" panose="020B0604030504040204" pitchFamily="34" charset="0"/>
                </a:rPr>
                <a:t>«Развитие образования в Сахалинской области»</a:t>
              </a:r>
            </a:p>
            <a:p>
              <a:pPr algn="ctr"/>
              <a:r>
                <a:rPr lang="ru-RU" sz="800" dirty="0">
                  <a:latin typeface="+mn-lt"/>
                  <a:cs typeface="Tahoma" panose="020B0604030504040204" pitchFamily="34" charset="0"/>
                </a:rPr>
                <a:t> (с изменениями на 10 октября 2019 года)</a:t>
              </a:r>
            </a:p>
            <a:p>
              <a:pPr algn="ctr"/>
              <a:endParaRPr lang="ru-RU" sz="900" dirty="0">
                <a:latin typeface="+mn-lt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1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D2810-F5D4-4666-927D-ECEA1B13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МОЖЕТ ЛИ ТРУДОУСТРОЙСТВО ВЫПУСКНИКОВ ЯВЛЯТЬСЯ КРИТЕРИЕМ ОЦЕНКИ ЭФФЕКТИВНОСТИ ДЕЯТЕЛЬНОСТИ ОБРАЗОВАТЕЛЬНОЙ ОРГАНИЗАЦИИ, РЕАЛИЗУЮЩИХ ПРОГРАММЫ СПО?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71710FF-FC9C-41F2-BCCE-E13B3B72A80C}"/>
              </a:ext>
            </a:extLst>
          </p:cNvPr>
          <p:cNvSpPr/>
          <p:nvPr/>
        </p:nvSpPr>
        <p:spPr>
          <a:xfrm>
            <a:off x="3455746" y="4792111"/>
            <a:ext cx="8169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cs typeface="Tahoma" panose="020B0604030504040204" pitchFamily="34" charset="0"/>
              </a:rPr>
              <a:t>Как особенности расчета данного показателя могут повлиять на стратегию деятельности организаций, реализующих программы СПО?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50EAA4-9D18-46FA-86EC-5546F4217238}"/>
              </a:ext>
            </a:extLst>
          </p:cNvPr>
          <p:cNvSpPr/>
          <p:nvPr/>
        </p:nvSpPr>
        <p:spPr>
          <a:xfrm>
            <a:off x="3416578" y="2569946"/>
            <a:ext cx="8295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В какой степени трудоустройство выпускников зависит от деятельности образовательной организации, реализующих программы СПО?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67A95CB-6CDB-4AB3-BEFC-7D7E9E5A9EFF}"/>
              </a:ext>
            </a:extLst>
          </p:cNvPr>
          <p:cNvSpPr/>
          <p:nvPr/>
        </p:nvSpPr>
        <p:spPr>
          <a:xfrm>
            <a:off x="3719736" y="3681029"/>
            <a:ext cx="7278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Каковы риски отсутствия учета внешних факторов при оценке деятельности организаций, реализующих программы СПО?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E94344F8-BA31-427C-B991-DE5515CD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5E99703-4EE2-470D-BCFC-F56D3F75D2A2}"/>
              </a:ext>
            </a:extLst>
          </p:cNvPr>
          <p:cNvGrpSpPr/>
          <p:nvPr/>
        </p:nvGrpSpPr>
        <p:grpSpPr>
          <a:xfrm>
            <a:off x="781504" y="3038163"/>
            <a:ext cx="1913538" cy="1886830"/>
            <a:chOff x="210811" y="1330703"/>
            <a:chExt cx="3923459" cy="3931466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0A475F7A-87BB-4383-B143-08B993586265}"/>
                </a:ext>
              </a:extLst>
            </p:cNvPr>
            <p:cNvSpPr/>
            <p:nvPr/>
          </p:nvSpPr>
          <p:spPr>
            <a:xfrm rot="16200000">
              <a:off x="491046" y="1678819"/>
              <a:ext cx="3362990" cy="33403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FB7274A4-07A8-4FF0-9570-D08F6967E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11" y="1330703"/>
              <a:ext cx="3923459" cy="3931466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0EEC71D-4216-4947-BC58-62500F33FCFA}"/>
              </a:ext>
            </a:extLst>
          </p:cNvPr>
          <p:cNvGrpSpPr/>
          <p:nvPr/>
        </p:nvGrpSpPr>
        <p:grpSpPr>
          <a:xfrm>
            <a:off x="-528736" y="2123145"/>
            <a:ext cx="4092494" cy="3970151"/>
            <a:chOff x="479376" y="2123145"/>
            <a:chExt cx="4092494" cy="3970151"/>
          </a:xfrm>
        </p:grpSpPr>
        <p:sp>
          <p:nvSpPr>
            <p:cNvPr id="14" name="Arc 15">
              <a:extLst>
                <a:ext uri="{FF2B5EF4-FFF2-40B4-BE49-F238E27FC236}">
                  <a16:creationId xmlns:a16="http://schemas.microsoft.com/office/drawing/2014/main" xmlns="" id="{4447711D-6C4B-4EE7-90B6-E892BFD62D48}"/>
                </a:ext>
              </a:extLst>
            </p:cNvPr>
            <p:cNvSpPr/>
            <p:nvPr/>
          </p:nvSpPr>
          <p:spPr>
            <a:xfrm>
              <a:off x="479376" y="2123145"/>
              <a:ext cx="3970151" cy="3970151"/>
            </a:xfrm>
            <a:prstGeom prst="arc">
              <a:avLst>
                <a:gd name="adj1" fmla="val 16200000"/>
                <a:gd name="adj2" fmla="val 5433205"/>
              </a:avLst>
            </a:prstGeom>
            <a:ln w="53975">
              <a:gradFill>
                <a:gsLst>
                  <a:gs pos="82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59F8E012-6908-467D-8BD8-573C836B4EDF}"/>
                </a:ext>
              </a:extLst>
            </p:cNvPr>
            <p:cNvSpPr/>
            <p:nvPr/>
          </p:nvSpPr>
          <p:spPr>
            <a:xfrm>
              <a:off x="3981475" y="2812576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xmlns="" id="{B869F2DE-A4B0-4A4F-8804-C84AEA7168E5}"/>
                </a:ext>
              </a:extLst>
            </p:cNvPr>
            <p:cNvSpPr/>
            <p:nvPr/>
          </p:nvSpPr>
          <p:spPr>
            <a:xfrm>
              <a:off x="4355846" y="3892196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81408CA-E9F0-40F0-B558-0170B58688F7}"/>
                </a:ext>
              </a:extLst>
            </p:cNvPr>
            <p:cNvSpPr/>
            <p:nvPr/>
          </p:nvSpPr>
          <p:spPr>
            <a:xfrm>
              <a:off x="4079776" y="4981527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0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D2810-F5D4-4666-927D-ECEA1B13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ИНФОРМАЦИОННАЯ БАЗА ИССЛЕДОВАНИЯ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E94344F8-BA31-427C-B991-DE5515CD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12F45E30-74EA-4990-845A-19BB05900408}"/>
              </a:ext>
            </a:extLst>
          </p:cNvPr>
          <p:cNvSpPr/>
          <p:nvPr/>
        </p:nvSpPr>
        <p:spPr>
          <a:xfrm rot="16200000">
            <a:off x="1748878" y="738063"/>
            <a:ext cx="2861598" cy="5256583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xmlns="" id="{A179DD9A-82DC-4819-839C-0AFEA648EE41}"/>
              </a:ext>
            </a:extLst>
          </p:cNvPr>
          <p:cNvSpPr/>
          <p:nvPr/>
        </p:nvSpPr>
        <p:spPr>
          <a:xfrm rot="16200000">
            <a:off x="2486866" y="3023890"/>
            <a:ext cx="1366127" cy="523709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DFD54A18-49EB-44AA-8735-9A8DB476E66B}"/>
              </a:ext>
            </a:extLst>
          </p:cNvPr>
          <p:cNvSpPr/>
          <p:nvPr/>
        </p:nvSpPr>
        <p:spPr>
          <a:xfrm rot="16200000">
            <a:off x="8410966" y="-2258"/>
            <a:ext cx="1366127" cy="523709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xmlns="" id="{07F93904-C842-44B1-A678-D03FE3910A61}"/>
              </a:ext>
            </a:extLst>
          </p:cNvPr>
          <p:cNvSpPr/>
          <p:nvPr/>
        </p:nvSpPr>
        <p:spPr>
          <a:xfrm rot="16200000">
            <a:off x="8410966" y="1510816"/>
            <a:ext cx="1366127" cy="523709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54CE6B44-0DCB-4EC6-A128-3C9FCD6F888C}"/>
              </a:ext>
            </a:extLst>
          </p:cNvPr>
          <p:cNvSpPr/>
          <p:nvPr/>
        </p:nvSpPr>
        <p:spPr>
          <a:xfrm rot="16200000">
            <a:off x="8410966" y="3023890"/>
            <a:ext cx="1366127" cy="523709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973F8A09-86BF-435B-8F73-847B9F96750F}"/>
              </a:ext>
            </a:extLst>
          </p:cNvPr>
          <p:cNvSpPr/>
          <p:nvPr/>
        </p:nvSpPr>
        <p:spPr>
          <a:xfrm>
            <a:off x="878633" y="2074783"/>
            <a:ext cx="49011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  <a:cs typeface="Tahoma" panose="020B0604030504040204" pitchFamily="34" charset="0"/>
              </a:rPr>
              <a:t>Результаты мониторингового исследования «Проблемы трудоустройства выпускников СПО»</a:t>
            </a:r>
          </a:p>
          <a:p>
            <a:endParaRPr lang="ru-RU" sz="1000" dirty="0">
              <a:latin typeface="+mn-lt"/>
              <a:cs typeface="Tahoma" panose="020B0604030504040204" pitchFamily="34" charset="0"/>
            </a:endParaRPr>
          </a:p>
          <a:p>
            <a:endParaRPr lang="ru-RU" sz="200" dirty="0">
              <a:latin typeface="+mn-lt"/>
              <a:cs typeface="Tahoma" panose="020B0604030504040204" pitchFamily="34" charset="0"/>
            </a:endParaRPr>
          </a:p>
          <a:p>
            <a:r>
              <a:rPr lang="ru-RU" sz="1400" dirty="0">
                <a:latin typeface="+mn-lt"/>
                <a:cs typeface="Tahoma" panose="020B0604030504040204" pitchFamily="34" charset="0"/>
              </a:rPr>
              <a:t>Анкетный опрос и ряд индивидуальные интервью. Участниками опроса стали: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cs typeface="Tahoma" panose="020B0604030504040204" pitchFamily="34" charset="0"/>
              </a:rPr>
              <a:t>426 компании из 17 секторов экономики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cs typeface="Tahoma" panose="020B0604030504040204" pitchFamily="34" charset="0"/>
              </a:rPr>
              <a:t>744 профессиональные образовательные организации, реализующих программы СПО из 61 региона РФ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cs typeface="Tahoma" panose="020B0604030504040204" pitchFamily="34" charset="0"/>
              </a:rPr>
              <a:t>51 территориальная служба занятости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  <a:cs typeface="Tahoma" panose="020B0604030504040204" pitchFamily="34" charset="0"/>
              </a:rPr>
              <a:t>21 орган управления образованием регионального уровня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F0BA44B7-A966-4F92-9344-1C381367E4BC}"/>
              </a:ext>
            </a:extLst>
          </p:cNvPr>
          <p:cNvSpPr/>
          <p:nvPr/>
        </p:nvSpPr>
        <p:spPr>
          <a:xfrm>
            <a:off x="878633" y="5350047"/>
            <a:ext cx="4901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  <a:cs typeface="Tahoma" panose="020B0604030504040204" pitchFamily="34" charset="0"/>
              </a:rPr>
              <a:t>Данные ведомственной статистики и федерального статистического наблюдения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xmlns="" id="{519B5297-FDF0-433F-A13B-3AF13D9ED54A}"/>
              </a:ext>
            </a:extLst>
          </p:cNvPr>
          <p:cNvSpPr/>
          <p:nvPr/>
        </p:nvSpPr>
        <p:spPr>
          <a:xfrm>
            <a:off x="6918381" y="2254596"/>
            <a:ext cx="4766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+mn-lt"/>
                <a:cs typeface="Tahoma" panose="020B0604030504040204" pitchFamily="34" charset="0"/>
              </a:rPr>
              <a:t>Данные Мониторинга трудоустройства выпускников по программам среднего профессионального образования 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xmlns="" id="{A395EDD9-1D07-4951-9093-C20DC4A32B1A}"/>
              </a:ext>
            </a:extLst>
          </p:cNvPr>
          <p:cNvSpPr/>
          <p:nvPr/>
        </p:nvSpPr>
        <p:spPr>
          <a:xfrm>
            <a:off x="6918381" y="3861048"/>
            <a:ext cx="479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  <a:cs typeface="Tahoma" panose="020B0604030504040204" pitchFamily="34" charset="0"/>
              </a:rPr>
              <a:t>Данные Мониторинга качества подготовки кадров 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CDFBCEB6-DC07-4458-BF50-968D98B560B9}"/>
              </a:ext>
            </a:extLst>
          </p:cNvPr>
          <p:cNvSpPr/>
          <p:nvPr/>
        </p:nvSpPr>
        <p:spPr>
          <a:xfrm>
            <a:off x="6918381" y="5017486"/>
            <a:ext cx="4780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  <a:cs typeface="Tahoma" panose="020B0604030504040204" pitchFamily="34" charset="0"/>
              </a:rPr>
              <a:t>Результаты Федерального статистического выборочного наблюдения трудоустройства выпускников, получивших среднее  профессиональное и высшее образование 2016 года</a:t>
            </a:r>
          </a:p>
        </p:txBody>
      </p:sp>
      <p:grpSp>
        <p:nvGrpSpPr>
          <p:cNvPr id="32" name="Group 105">
            <a:extLst>
              <a:ext uri="{FF2B5EF4-FFF2-40B4-BE49-F238E27FC236}">
                <a16:creationId xmlns:a16="http://schemas.microsoft.com/office/drawing/2014/main" xmlns="" id="{BA22F578-C17F-4A37-99DF-B07113E1A243}"/>
              </a:ext>
            </a:extLst>
          </p:cNvPr>
          <p:cNvGrpSpPr/>
          <p:nvPr/>
        </p:nvGrpSpPr>
        <p:grpSpPr>
          <a:xfrm>
            <a:off x="6200797" y="5387849"/>
            <a:ext cx="549374" cy="549374"/>
            <a:chOff x="3389203" y="1784576"/>
            <a:chExt cx="549374" cy="549374"/>
          </a:xfrm>
        </p:grpSpPr>
        <p:sp>
          <p:nvSpPr>
            <p:cNvPr id="33" name="Oval 24">
              <a:extLst>
                <a:ext uri="{FF2B5EF4-FFF2-40B4-BE49-F238E27FC236}">
                  <a16:creationId xmlns:a16="http://schemas.microsoft.com/office/drawing/2014/main" xmlns="" id="{D1C795DC-136E-495E-AE48-D043BFE6FD5B}"/>
                </a:ext>
              </a:extLst>
            </p:cNvPr>
            <p:cNvSpPr/>
            <p:nvPr/>
          </p:nvSpPr>
          <p:spPr>
            <a:xfrm>
              <a:off x="3389203" y="1784576"/>
              <a:ext cx="549374" cy="549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4" name="Рисунок 33" descr="Академическая шапочка">
              <a:extLst>
                <a:ext uri="{FF2B5EF4-FFF2-40B4-BE49-F238E27FC236}">
                  <a16:creationId xmlns:a16="http://schemas.microsoft.com/office/drawing/2014/main" xmlns="" id="{AB0CBF1B-5BCD-4D71-901A-4894DF23A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442441" y="1834045"/>
              <a:ext cx="442897" cy="4428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5D36427B-0060-4466-8D5F-DCFE5B8AE1DB}"/>
              </a:ext>
            </a:extLst>
          </p:cNvPr>
          <p:cNvGrpSpPr/>
          <p:nvPr/>
        </p:nvGrpSpPr>
        <p:grpSpPr>
          <a:xfrm>
            <a:off x="263352" y="5394522"/>
            <a:ext cx="549374" cy="549374"/>
            <a:chOff x="263352" y="5394522"/>
            <a:chExt cx="549374" cy="549374"/>
          </a:xfrm>
        </p:grpSpPr>
        <p:sp>
          <p:nvSpPr>
            <p:cNvPr id="42" name="Oval 24">
              <a:extLst>
                <a:ext uri="{FF2B5EF4-FFF2-40B4-BE49-F238E27FC236}">
                  <a16:creationId xmlns:a16="http://schemas.microsoft.com/office/drawing/2014/main" xmlns="" id="{07F14EFA-6C24-424E-9AE8-510CDC1BAD85}"/>
                </a:ext>
              </a:extLst>
            </p:cNvPr>
            <p:cNvSpPr/>
            <p:nvPr/>
          </p:nvSpPr>
          <p:spPr>
            <a:xfrm>
              <a:off x="263352" y="5394522"/>
              <a:ext cx="549374" cy="549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7" name="Рисунок 6" descr="Линейчатая диаграмма">
              <a:extLst>
                <a:ext uri="{FF2B5EF4-FFF2-40B4-BE49-F238E27FC236}">
                  <a16:creationId xmlns:a16="http://schemas.microsoft.com/office/drawing/2014/main" xmlns="" id="{AE2F6B75-BE17-49E6-AA29-3310A68F4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50807" y="5489209"/>
              <a:ext cx="360000" cy="3600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FF645AAC-71A9-4108-B365-9269ABFD3918}"/>
              </a:ext>
            </a:extLst>
          </p:cNvPr>
          <p:cNvGrpSpPr/>
          <p:nvPr/>
        </p:nvGrpSpPr>
        <p:grpSpPr>
          <a:xfrm>
            <a:off x="6200797" y="3879285"/>
            <a:ext cx="549374" cy="549374"/>
            <a:chOff x="6200797" y="3879285"/>
            <a:chExt cx="549374" cy="549374"/>
          </a:xfrm>
        </p:grpSpPr>
        <p:sp>
          <p:nvSpPr>
            <p:cNvPr id="39" name="Oval 24">
              <a:extLst>
                <a:ext uri="{FF2B5EF4-FFF2-40B4-BE49-F238E27FC236}">
                  <a16:creationId xmlns:a16="http://schemas.microsoft.com/office/drawing/2014/main" xmlns="" id="{12315E2C-60EF-44E0-A96F-6E06346B2C00}"/>
                </a:ext>
              </a:extLst>
            </p:cNvPr>
            <p:cNvSpPr/>
            <p:nvPr/>
          </p:nvSpPr>
          <p:spPr>
            <a:xfrm>
              <a:off x="6200797" y="3879285"/>
              <a:ext cx="549374" cy="549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" name="Рисунок 8" descr="Вопросы">
              <a:extLst>
                <a:ext uri="{FF2B5EF4-FFF2-40B4-BE49-F238E27FC236}">
                  <a16:creationId xmlns:a16="http://schemas.microsoft.com/office/drawing/2014/main" xmlns="" id="{E9AA2A4B-5BF3-4017-82CD-8CA1C49D2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283672" y="3969725"/>
              <a:ext cx="360000" cy="36000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A5A78EBC-18C1-4ADB-8F6B-2AB272FD12DD}"/>
              </a:ext>
            </a:extLst>
          </p:cNvPr>
          <p:cNvGrpSpPr/>
          <p:nvPr/>
        </p:nvGrpSpPr>
        <p:grpSpPr>
          <a:xfrm>
            <a:off x="263352" y="3081026"/>
            <a:ext cx="549374" cy="549374"/>
            <a:chOff x="263352" y="3081026"/>
            <a:chExt cx="549374" cy="549374"/>
          </a:xfrm>
        </p:grpSpPr>
        <p:sp>
          <p:nvSpPr>
            <p:cNvPr id="45" name="Oval 24">
              <a:extLst>
                <a:ext uri="{FF2B5EF4-FFF2-40B4-BE49-F238E27FC236}">
                  <a16:creationId xmlns:a16="http://schemas.microsoft.com/office/drawing/2014/main" xmlns="" id="{7C2A5BD5-C5EE-4007-87F5-D34534A13F36}"/>
                </a:ext>
              </a:extLst>
            </p:cNvPr>
            <p:cNvSpPr/>
            <p:nvPr/>
          </p:nvSpPr>
          <p:spPr>
            <a:xfrm>
              <a:off x="263352" y="3081026"/>
              <a:ext cx="549374" cy="549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8" name="Рисунок 47" descr="Контрольный список (справа налево)">
              <a:extLst>
                <a:ext uri="{FF2B5EF4-FFF2-40B4-BE49-F238E27FC236}">
                  <a16:creationId xmlns:a16="http://schemas.microsoft.com/office/drawing/2014/main" xmlns="" id="{28C9B68C-4F5E-4B91-BD23-8E7BA25CA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50807" y="3175713"/>
              <a:ext cx="360000" cy="3600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4C534D52-CE79-4E92-B2F0-3B4848BAB633}"/>
              </a:ext>
            </a:extLst>
          </p:cNvPr>
          <p:cNvGrpSpPr/>
          <p:nvPr/>
        </p:nvGrpSpPr>
        <p:grpSpPr>
          <a:xfrm>
            <a:off x="6226849" y="2395407"/>
            <a:ext cx="549374" cy="549374"/>
            <a:chOff x="6226849" y="2395407"/>
            <a:chExt cx="549374" cy="549374"/>
          </a:xfrm>
        </p:grpSpPr>
        <p:sp>
          <p:nvSpPr>
            <p:cNvPr id="30" name="Oval 24">
              <a:extLst>
                <a:ext uri="{FF2B5EF4-FFF2-40B4-BE49-F238E27FC236}">
                  <a16:creationId xmlns:a16="http://schemas.microsoft.com/office/drawing/2014/main" xmlns="" id="{B53F59F1-E6ED-4E32-B01F-4F0A2BAB8908}"/>
                </a:ext>
              </a:extLst>
            </p:cNvPr>
            <p:cNvSpPr/>
            <p:nvPr/>
          </p:nvSpPr>
          <p:spPr>
            <a:xfrm>
              <a:off x="6226849" y="2395407"/>
              <a:ext cx="549374" cy="549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0" name="Рисунок 49" descr="Целевая аудитория">
              <a:extLst>
                <a:ext uri="{FF2B5EF4-FFF2-40B4-BE49-F238E27FC236}">
                  <a16:creationId xmlns:a16="http://schemas.microsoft.com/office/drawing/2014/main" xmlns="" id="{E44A2B89-EE4F-4F8D-AF17-93B2F9C2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307302" y="2501465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D2810-F5D4-4666-927D-ECEA1B13F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ВНЕШНИЕ ФАКТОРЫ, ВОЗДЕЙСТВУЮЩИЕ НА ТРУДОУСТРОЙСТВО ВЫПУСКНИКОВ СПО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E94344F8-BA31-427C-B991-DE5515CD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122" name="Rectangle 31">
            <a:extLst>
              <a:ext uri="{FF2B5EF4-FFF2-40B4-BE49-F238E27FC236}">
                <a16:creationId xmlns:a16="http://schemas.microsoft.com/office/drawing/2014/main" xmlns="" id="{42B84052-EF87-4ECC-AA9B-4F5893E95A8E}"/>
              </a:ext>
            </a:extLst>
          </p:cNvPr>
          <p:cNvSpPr/>
          <p:nvPr/>
        </p:nvSpPr>
        <p:spPr>
          <a:xfrm>
            <a:off x="551384" y="2420888"/>
            <a:ext cx="1980000" cy="2520000"/>
          </a:xfrm>
          <a:prstGeom prst="rect">
            <a:avLst/>
          </a:prstGeom>
          <a:ln w="53975" cmpd="sng">
            <a:solidFill>
              <a:schemeClr val="tx2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lvl="0" algn="ctr"/>
            <a:endParaRPr lang="ru-RU" sz="1600" dirty="0">
              <a:solidFill>
                <a:prstClr val="black"/>
              </a:solidFill>
              <a:latin typeface="Tahoma"/>
              <a:cs typeface="Tahoma" panose="020B0604030504040204" pitchFamily="34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Нормативная и правовая база, определяющая вопросы трудоустройства, профессиональной деятельности и ее альтернатив</a:t>
            </a:r>
          </a:p>
        </p:txBody>
      </p:sp>
      <p:sp>
        <p:nvSpPr>
          <p:cNvPr id="123" name="Rectangle 32">
            <a:extLst>
              <a:ext uri="{FF2B5EF4-FFF2-40B4-BE49-F238E27FC236}">
                <a16:creationId xmlns:a16="http://schemas.microsoft.com/office/drawing/2014/main" xmlns="" id="{71E854A2-8C6E-46C2-B04A-1E67CF681244}"/>
              </a:ext>
            </a:extLst>
          </p:cNvPr>
          <p:cNvSpPr/>
          <p:nvPr/>
        </p:nvSpPr>
        <p:spPr>
          <a:xfrm>
            <a:off x="2846694" y="2420888"/>
            <a:ext cx="1980000" cy="2520000"/>
          </a:xfrm>
          <a:prstGeom prst="rect">
            <a:avLst/>
          </a:prstGeom>
          <a:ln w="53975">
            <a:solidFill>
              <a:schemeClr val="tx2"/>
            </a:solidFill>
            <a:prstDash val="sysDot"/>
          </a:ln>
        </p:spPr>
        <p:txBody>
          <a:bodyPr wrap="square">
            <a:noAutofit/>
          </a:bodyPr>
          <a:lstStyle/>
          <a:p>
            <a:pPr lvl="0" algn="ctr"/>
            <a:endParaRPr lang="ru-RU" sz="1600" dirty="0">
              <a:solidFill>
                <a:prstClr val="black"/>
              </a:solidFill>
              <a:latin typeface="Tahoma"/>
              <a:cs typeface="Tahoma" panose="020B0604030504040204" pitchFamily="34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Общая социально-экономическая ситуация в стране</a:t>
            </a:r>
          </a:p>
        </p:txBody>
      </p:sp>
      <p:sp>
        <p:nvSpPr>
          <p:cNvPr id="124" name="Rectangle 33">
            <a:extLst>
              <a:ext uri="{FF2B5EF4-FFF2-40B4-BE49-F238E27FC236}">
                <a16:creationId xmlns:a16="http://schemas.microsoft.com/office/drawing/2014/main" xmlns="" id="{C5F67E2A-280F-40E0-AEFE-680B5291C1F7}"/>
              </a:ext>
            </a:extLst>
          </p:cNvPr>
          <p:cNvSpPr/>
          <p:nvPr/>
        </p:nvSpPr>
        <p:spPr>
          <a:xfrm>
            <a:off x="5142004" y="2420888"/>
            <a:ext cx="1980000" cy="2520000"/>
          </a:xfrm>
          <a:prstGeom prst="rect">
            <a:avLst/>
          </a:prstGeom>
          <a:ln w="53975">
            <a:solidFill>
              <a:schemeClr val="tx2"/>
            </a:solidFill>
            <a:prstDash val="sysDot"/>
          </a:ln>
        </p:spPr>
        <p:txBody>
          <a:bodyPr wrap="square">
            <a:noAutofit/>
          </a:bodyPr>
          <a:lstStyle/>
          <a:p>
            <a:pPr lvl="0" algn="ctr"/>
            <a:endParaRPr lang="ru-RU" sz="1600" dirty="0">
              <a:solidFill>
                <a:prstClr val="black"/>
              </a:solidFill>
              <a:latin typeface="Tahoma"/>
              <a:cs typeface="Tahoma" panose="020B0604030504040204" pitchFamily="34" charset="0"/>
            </a:endParaRP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Социально-экономическое положение отдельных регионов и их географические характеристики</a:t>
            </a: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xmlns="" id="{6C31ED0F-D0F8-444F-BC35-B780517C14FE}"/>
              </a:ext>
            </a:extLst>
          </p:cNvPr>
          <p:cNvSpPr/>
          <p:nvPr/>
        </p:nvSpPr>
        <p:spPr>
          <a:xfrm>
            <a:off x="7437314" y="2420888"/>
            <a:ext cx="1980000" cy="2520000"/>
          </a:xfrm>
          <a:prstGeom prst="rect">
            <a:avLst/>
          </a:prstGeom>
          <a:ln w="53975">
            <a:solidFill>
              <a:schemeClr val="tx2"/>
            </a:solidFill>
            <a:prstDash val="sysDot"/>
          </a:ln>
        </p:spPr>
        <p:txBody>
          <a:bodyPr wrap="square">
            <a:no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ahoma"/>
                <a:cs typeface="Tahoma" panose="020B0604030504040204" pitchFamily="34" charset="0"/>
              </a:rPr>
              <a:t>Ситуация в отдельных отраслях экономики, включая рост, стагнацию или спад отдельных секторов в них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CA4F3AB-50A9-486E-9607-251F6D8282E0}"/>
              </a:ext>
            </a:extLst>
          </p:cNvPr>
          <p:cNvSpPr/>
          <p:nvPr/>
        </p:nvSpPr>
        <p:spPr>
          <a:xfrm>
            <a:off x="9732624" y="2420888"/>
            <a:ext cx="1980000" cy="2520000"/>
          </a:xfrm>
          <a:prstGeom prst="rect">
            <a:avLst/>
          </a:prstGeom>
          <a:ln w="53975">
            <a:solidFill>
              <a:schemeClr val="tx2"/>
            </a:solidFill>
            <a:prstDash val="sysDot"/>
          </a:ln>
        </p:spPr>
        <p:txBody>
          <a:bodyPr wrap="square">
            <a:noAutofit/>
          </a:bodyPr>
          <a:lstStyle/>
          <a:p>
            <a:pPr lvl="0" algn="ctr" eaLnBrk="1" hangingPunct="1"/>
            <a:r>
              <a:rPr lang="ru-RU" sz="1600" dirty="0">
                <a:solidFill>
                  <a:srgbClr val="000000"/>
                </a:solidFill>
                <a:latin typeface="Arial" charset="0"/>
                <a:cs typeface="+mn-cs"/>
              </a:rPr>
              <a:t>Ситуация на региональных и субрегиональных рынках труда, включая уровень безработицы, средний уровень оплаты труда, структуру занятости и т.д.</a:t>
            </a: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xmlns="" id="{79EA6405-3825-47D3-9505-7563D8D96C16}"/>
              </a:ext>
            </a:extLst>
          </p:cNvPr>
          <p:cNvSpPr/>
          <p:nvPr/>
        </p:nvSpPr>
        <p:spPr>
          <a:xfrm>
            <a:off x="540545" y="5827540"/>
            <a:ext cx="11160000" cy="540000"/>
          </a:xfrm>
          <a:prstGeom prst="rect">
            <a:avLst/>
          </a:prstGeom>
          <a:ln w="66675">
            <a:solidFill>
              <a:schemeClr val="accent2"/>
            </a:solidFill>
            <a:prstDash val="sysDot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chemeClr val="accent2"/>
                </a:solidFill>
                <a:latin typeface="+mn-lt"/>
                <a:cs typeface="Tahoma" panose="020B0604030504040204" pitchFamily="34" charset="0"/>
              </a:rPr>
              <a:t>ОБРАЗОВАТЕЛЬНЫЕ ОРГАНИЗАЦИИ, РЕАЛИЗУЮЩИЕ ПРОГРАММЫ СПО</a:t>
            </a:r>
            <a:endParaRPr lang="ru-RU" sz="4000" b="1" dirty="0">
              <a:solidFill>
                <a:schemeClr val="accent2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xmlns="" id="{9E61E3D9-57B1-44A4-BA20-7966F24B16A9}"/>
              </a:ext>
            </a:extLst>
          </p:cNvPr>
          <p:cNvSpPr/>
          <p:nvPr/>
        </p:nvSpPr>
        <p:spPr>
          <a:xfrm rot="5400000">
            <a:off x="1197744" y="4898705"/>
            <a:ext cx="648072" cy="864096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штриховая вправо 62">
            <a:extLst>
              <a:ext uri="{FF2B5EF4-FFF2-40B4-BE49-F238E27FC236}">
                <a16:creationId xmlns:a16="http://schemas.microsoft.com/office/drawing/2014/main" xmlns="" id="{DD4EBD1A-FA81-4924-A9F2-185FFC03C40B}"/>
              </a:ext>
            </a:extLst>
          </p:cNvPr>
          <p:cNvSpPr/>
          <p:nvPr/>
        </p:nvSpPr>
        <p:spPr>
          <a:xfrm rot="5400000">
            <a:off x="5771964" y="4898705"/>
            <a:ext cx="648072" cy="864096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: штриховая вправо 67">
            <a:extLst>
              <a:ext uri="{FF2B5EF4-FFF2-40B4-BE49-F238E27FC236}">
                <a16:creationId xmlns:a16="http://schemas.microsoft.com/office/drawing/2014/main" xmlns="" id="{67798589-8C9A-468A-A952-13019AA9CE38}"/>
              </a:ext>
            </a:extLst>
          </p:cNvPr>
          <p:cNvSpPr/>
          <p:nvPr/>
        </p:nvSpPr>
        <p:spPr>
          <a:xfrm rot="5400000">
            <a:off x="10396213" y="4898705"/>
            <a:ext cx="648072" cy="864096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штриховая вправо 70">
            <a:extLst>
              <a:ext uri="{FF2B5EF4-FFF2-40B4-BE49-F238E27FC236}">
                <a16:creationId xmlns:a16="http://schemas.microsoft.com/office/drawing/2014/main" xmlns="" id="{A80CAF94-C153-470D-A175-F3FD73042DB8}"/>
              </a:ext>
            </a:extLst>
          </p:cNvPr>
          <p:cNvSpPr/>
          <p:nvPr/>
        </p:nvSpPr>
        <p:spPr>
          <a:xfrm rot="5400000">
            <a:off x="8103278" y="4898705"/>
            <a:ext cx="648072" cy="864096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: штриховая вправо 71">
            <a:extLst>
              <a:ext uri="{FF2B5EF4-FFF2-40B4-BE49-F238E27FC236}">
                <a16:creationId xmlns:a16="http://schemas.microsoft.com/office/drawing/2014/main" xmlns="" id="{AFD13094-0451-4576-9B49-9A221599837A}"/>
              </a:ext>
            </a:extLst>
          </p:cNvPr>
          <p:cNvSpPr/>
          <p:nvPr/>
        </p:nvSpPr>
        <p:spPr>
          <a:xfrm rot="5400000">
            <a:off x="3520468" y="4898705"/>
            <a:ext cx="648072" cy="864096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Oval 24">
            <a:extLst>
              <a:ext uri="{FF2B5EF4-FFF2-40B4-BE49-F238E27FC236}">
                <a16:creationId xmlns:a16="http://schemas.microsoft.com/office/drawing/2014/main" xmlns="" id="{930662D6-B8A6-4490-A352-FA2532EE7409}"/>
              </a:ext>
            </a:extLst>
          </p:cNvPr>
          <p:cNvSpPr/>
          <p:nvPr/>
        </p:nvSpPr>
        <p:spPr>
          <a:xfrm>
            <a:off x="1266071" y="1772816"/>
            <a:ext cx="549374" cy="549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Oval 24">
            <a:extLst>
              <a:ext uri="{FF2B5EF4-FFF2-40B4-BE49-F238E27FC236}">
                <a16:creationId xmlns:a16="http://schemas.microsoft.com/office/drawing/2014/main" xmlns="" id="{EB5FAAA9-9A7C-40AC-A32A-AD2443ECB343}"/>
              </a:ext>
            </a:extLst>
          </p:cNvPr>
          <p:cNvSpPr/>
          <p:nvPr/>
        </p:nvSpPr>
        <p:spPr>
          <a:xfrm>
            <a:off x="3560346" y="1772816"/>
            <a:ext cx="549374" cy="549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Oval 24">
            <a:extLst>
              <a:ext uri="{FF2B5EF4-FFF2-40B4-BE49-F238E27FC236}">
                <a16:creationId xmlns:a16="http://schemas.microsoft.com/office/drawing/2014/main" xmlns="" id="{DD0972BE-5F15-4D4C-A3BE-A22DE73BB5A9}"/>
              </a:ext>
            </a:extLst>
          </p:cNvPr>
          <p:cNvSpPr/>
          <p:nvPr/>
        </p:nvSpPr>
        <p:spPr>
          <a:xfrm>
            <a:off x="5854621" y="1772816"/>
            <a:ext cx="549374" cy="549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Oval 24">
            <a:extLst>
              <a:ext uri="{FF2B5EF4-FFF2-40B4-BE49-F238E27FC236}">
                <a16:creationId xmlns:a16="http://schemas.microsoft.com/office/drawing/2014/main" xmlns="" id="{BB7C1AD7-9912-407B-B450-32DED3859B2F}"/>
              </a:ext>
            </a:extLst>
          </p:cNvPr>
          <p:cNvSpPr/>
          <p:nvPr/>
        </p:nvSpPr>
        <p:spPr>
          <a:xfrm>
            <a:off x="8148896" y="1772816"/>
            <a:ext cx="549374" cy="549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Oval 24">
            <a:extLst>
              <a:ext uri="{FF2B5EF4-FFF2-40B4-BE49-F238E27FC236}">
                <a16:creationId xmlns:a16="http://schemas.microsoft.com/office/drawing/2014/main" xmlns="" id="{01B25B8F-408F-4549-9387-63481644AF9A}"/>
              </a:ext>
            </a:extLst>
          </p:cNvPr>
          <p:cNvSpPr/>
          <p:nvPr/>
        </p:nvSpPr>
        <p:spPr>
          <a:xfrm>
            <a:off x="10443170" y="1772816"/>
            <a:ext cx="549374" cy="549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9" name="Рисунок 88" descr="Линейчатая диаграмма">
            <a:extLst>
              <a:ext uri="{FF2B5EF4-FFF2-40B4-BE49-F238E27FC236}">
                <a16:creationId xmlns:a16="http://schemas.microsoft.com/office/drawing/2014/main" xmlns="" id="{760388D5-CD35-4FDE-9262-A260F2135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58209" y="1867503"/>
            <a:ext cx="360000" cy="360000"/>
          </a:xfrm>
          <a:prstGeom prst="rect">
            <a:avLst/>
          </a:prstGeom>
        </p:spPr>
      </p:pic>
      <p:pic>
        <p:nvPicPr>
          <p:cNvPr id="16" name="Рисунок 15" descr="Статистика">
            <a:extLst>
              <a:ext uri="{FF2B5EF4-FFF2-40B4-BE49-F238E27FC236}">
                <a16:creationId xmlns:a16="http://schemas.microsoft.com/office/drawing/2014/main" xmlns="" id="{12688E35-2DEF-459E-9C7D-9A2C7B1F7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49308" y="1868921"/>
            <a:ext cx="360000" cy="360000"/>
          </a:xfrm>
          <a:prstGeom prst="rect">
            <a:avLst/>
          </a:prstGeom>
        </p:spPr>
      </p:pic>
      <p:pic>
        <p:nvPicPr>
          <p:cNvPr id="18" name="Рисунок 17" descr="Документ">
            <a:extLst>
              <a:ext uri="{FF2B5EF4-FFF2-40B4-BE49-F238E27FC236}">
                <a16:creationId xmlns:a16="http://schemas.microsoft.com/office/drawing/2014/main" xmlns="" id="{153A0552-1A54-417B-AC1C-828738809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60757" y="1861288"/>
            <a:ext cx="360000" cy="360000"/>
          </a:xfrm>
          <a:prstGeom prst="rect">
            <a:avLst/>
          </a:prstGeom>
        </p:spPr>
      </p:pic>
      <p:pic>
        <p:nvPicPr>
          <p:cNvPr id="22" name="Рисунок 21" descr="Диаграмма Венна">
            <a:extLst>
              <a:ext uri="{FF2B5EF4-FFF2-40B4-BE49-F238E27FC236}">
                <a16:creationId xmlns:a16="http://schemas.microsoft.com/office/drawing/2014/main" xmlns="" id="{51BA899D-9A70-4229-A458-FEF8A63C7D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501857" y="1815737"/>
            <a:ext cx="432000" cy="432000"/>
          </a:xfrm>
          <a:prstGeom prst="rect">
            <a:avLst/>
          </a:prstGeom>
        </p:spPr>
      </p:pic>
      <p:pic>
        <p:nvPicPr>
          <p:cNvPr id="28" name="Рисунок 27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xmlns="" id="{064C723C-AD39-4340-949F-9F22EF77BD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43583" y="186892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" y="1055272"/>
            <a:ext cx="12191999" cy="7129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35360" y="1242489"/>
            <a:ext cx="11297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Зависимость уровня трудоустройства выпускников СПО от уровня урбанизации региона 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394" y="318721"/>
            <a:ext cx="1550823" cy="554092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/>
        </p:nvGraphicFramePr>
        <p:xfrm>
          <a:off x="1463040" y="1950720"/>
          <a:ext cx="8702040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0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" y="916790"/>
            <a:ext cx="12191999" cy="78444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2361" y="1139736"/>
            <a:ext cx="11809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Зависимость уровня трудоустройства выпускников СПО от уровня безработицы в регионе: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394" y="318721"/>
            <a:ext cx="1550823" cy="554092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1206954" y="1837182"/>
          <a:ext cx="9720126" cy="485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1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" y="1052736"/>
            <a:ext cx="12192000" cy="85543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63352" y="1131615"/>
            <a:ext cx="1204798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Зависимость уровня трудоустройства выпускников СПО от</a:t>
            </a:r>
          </a:p>
          <a:p>
            <a:pPr>
              <a:spcBef>
                <a:spcPts val="0"/>
              </a:spcBef>
            </a:pPr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уровня жизни населения </a:t>
            </a:r>
          </a:p>
          <a:p>
            <a:pPr algn="l">
              <a:spcBef>
                <a:spcPct val="50000"/>
              </a:spcBef>
            </a:pPr>
            <a:r>
              <a:rPr lang="ru-RU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394" y="318721"/>
            <a:ext cx="1550823" cy="5540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392254" y="1924050"/>
          <a:ext cx="9494821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586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4B27B-6152-443C-A488-0C21A59F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692696"/>
            <a:ext cx="11161191" cy="724942"/>
          </a:xfrm>
        </p:spPr>
        <p:txBody>
          <a:bodyPr/>
          <a:lstStyle/>
          <a:p>
            <a:r>
              <a:rPr lang="ru-RU" sz="1600" dirty="0"/>
              <a:t>ВАРИАЦИЯ ОСНОВНЫХ СОЦИО-ЭКОНОМИЧЕСКИХ ПОКАЗАТЕЛЕЙ, ВЛИЯЮЩИХ НА ТРУДОУСТРОЙСТВО ВЫПУСКНИКОВ СПО ПО РЕГИОНАМ РОССИИ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1BFB36C6-CB8C-4185-B9EE-A0127E149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452090"/>
              </p:ext>
            </p:extLst>
          </p:nvPr>
        </p:nvGraphicFramePr>
        <p:xfrm>
          <a:off x="625746" y="1365924"/>
          <a:ext cx="11161191" cy="50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9736A61-8A42-48E9-AD27-45FF694C7ABC}"/>
              </a:ext>
            </a:extLst>
          </p:cNvPr>
          <p:cNvSpPr/>
          <p:nvPr/>
        </p:nvSpPr>
        <p:spPr>
          <a:xfrm>
            <a:off x="2297981" y="5371924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n-lt"/>
              </a:rPr>
              <a:t>Доля сельского населения в регионе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C1989D7-2546-4E32-B6C0-5E43AA83545B}"/>
              </a:ext>
            </a:extLst>
          </p:cNvPr>
          <p:cNvSpPr/>
          <p:nvPr/>
        </p:nvSpPr>
        <p:spPr>
          <a:xfrm>
            <a:off x="5303912" y="5426640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Уровень безработицы              (по методологии МОТ)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DEA0405-31E9-4896-8319-5EB955D19729}"/>
              </a:ext>
            </a:extLst>
          </p:cNvPr>
          <p:cNvSpPr/>
          <p:nvPr/>
        </p:nvSpPr>
        <p:spPr>
          <a:xfrm>
            <a:off x="8280787" y="5254451"/>
            <a:ext cx="3312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n-lt"/>
              </a:rPr>
              <a:t>Доля населения с денежными доходами ниже величины прожиточного минимума, установленной в субъекте РФ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B5E155F-0A3F-4DB2-8C2F-C28D2B9F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468" y="6381750"/>
            <a:ext cx="2844800" cy="365125"/>
          </a:xfrm>
        </p:spPr>
        <p:txBody>
          <a:bodyPr/>
          <a:lstStyle/>
          <a:p>
            <a:pPr>
              <a:defRPr/>
            </a:pPr>
            <a:fld id="{E58B2155-EBEE-4327-B79A-E6C3543424BE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8ADF27D-D009-448F-B36D-9DCD433929AE}"/>
              </a:ext>
            </a:extLst>
          </p:cNvPr>
          <p:cNvSpPr/>
          <p:nvPr/>
        </p:nvSpPr>
        <p:spPr>
          <a:xfrm>
            <a:off x="2113514" y="4651457"/>
            <a:ext cx="55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5585BF"/>
                </a:solidFill>
                <a:latin typeface="+mn-lt"/>
              </a:rPr>
              <a:t>min</a:t>
            </a:r>
            <a:endParaRPr lang="ru-RU" dirty="0">
              <a:solidFill>
                <a:srgbClr val="5585BF"/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5508C0-DF29-4010-816E-95C02173DD14}"/>
              </a:ext>
            </a:extLst>
          </p:cNvPr>
          <p:cNvSpPr/>
          <p:nvPr/>
        </p:nvSpPr>
        <p:spPr>
          <a:xfrm>
            <a:off x="2046647" y="1877355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5585BF"/>
                </a:solidFill>
                <a:latin typeface="+mn-lt"/>
              </a:rPr>
              <a:t>max </a:t>
            </a:r>
            <a:endParaRPr lang="ru-RU" dirty="0">
              <a:solidFill>
                <a:srgbClr val="5585BF"/>
              </a:solidFill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F9D4C3F-390D-4F2B-BE26-19085ADF7B40}"/>
              </a:ext>
            </a:extLst>
          </p:cNvPr>
          <p:cNvSpPr/>
          <p:nvPr/>
        </p:nvSpPr>
        <p:spPr>
          <a:xfrm>
            <a:off x="1690780" y="3492049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rgbClr val="5585BF"/>
                </a:solidFill>
                <a:latin typeface="+mn-lt"/>
              </a:rPr>
              <a:t>среднее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157AA89-9B10-45C8-A804-85D6626ECE58}"/>
              </a:ext>
            </a:extLst>
          </p:cNvPr>
          <p:cNvSpPr/>
          <p:nvPr/>
        </p:nvSpPr>
        <p:spPr>
          <a:xfrm>
            <a:off x="8904312" y="2954957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5585BF"/>
                </a:solidFill>
                <a:latin typeface="+mn-lt"/>
              </a:rPr>
              <a:t>max </a:t>
            </a:r>
            <a:endParaRPr lang="ru-RU" dirty="0">
              <a:solidFill>
                <a:srgbClr val="5585BF"/>
              </a:solidFill>
              <a:latin typeface="+mn-l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25BB51E-5ABB-4B1E-8E75-F355EFBAC9A1}"/>
              </a:ext>
            </a:extLst>
          </p:cNvPr>
          <p:cNvSpPr/>
          <p:nvPr/>
        </p:nvSpPr>
        <p:spPr>
          <a:xfrm>
            <a:off x="5519936" y="3649184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5585BF"/>
                </a:solidFill>
                <a:latin typeface="+mn-lt"/>
              </a:rPr>
              <a:t>max </a:t>
            </a:r>
            <a:endParaRPr lang="ru-RU" dirty="0">
              <a:solidFill>
                <a:srgbClr val="5585BF"/>
              </a:solidFill>
              <a:latin typeface="+mn-l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3060B9A-19AB-4A7C-B82B-E14E906E5FA3}"/>
              </a:ext>
            </a:extLst>
          </p:cNvPr>
          <p:cNvSpPr/>
          <p:nvPr/>
        </p:nvSpPr>
        <p:spPr>
          <a:xfrm>
            <a:off x="8383175" y="4189515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rgbClr val="5585BF"/>
                </a:solidFill>
                <a:latin typeface="+mn-lt"/>
              </a:rPr>
              <a:t>среднее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524BCCD-C577-48BE-BB83-7EFF1F59B7DD}"/>
              </a:ext>
            </a:extLst>
          </p:cNvPr>
          <p:cNvSpPr/>
          <p:nvPr/>
        </p:nvSpPr>
        <p:spPr>
          <a:xfrm>
            <a:off x="5089705" y="4478519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rgbClr val="5585BF"/>
                </a:solidFill>
                <a:latin typeface="+mn-lt"/>
              </a:rPr>
              <a:t>среднее</a:t>
            </a:r>
          </a:p>
        </p:txBody>
      </p:sp>
    </p:spTree>
    <p:extLst>
      <p:ext uri="{BB962C8B-B14F-4D97-AF65-F5344CB8AC3E}">
        <p14:creationId xmlns:p14="http://schemas.microsoft.com/office/powerpoint/2010/main" val="25511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4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7006</TotalTime>
  <Words>1269</Words>
  <Application>Microsoft Office PowerPoint</Application>
  <PresentationFormat>Произвольный</PresentationFormat>
  <Paragraphs>156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Специальное оформление</vt:lpstr>
      <vt:lpstr>Презентация PowerPoint</vt:lpstr>
      <vt:lpstr>«ТРУДОУСТРОЙСТВО ВЫПУСКНИКОВ СПО»  КАК ЦЕЛЕВОЙ ИНДИКАТОР </vt:lpstr>
      <vt:lpstr>МОЖЕТ ЛИ ТРУДОУСТРОЙСТВО ВЫПУСКНИКОВ ЯВЛЯТЬСЯ КРИТЕРИЕМ ОЦЕНКИ ЭФФЕКТИВНОСТИ ДЕЯТЕЛЬНОСТИ ОБРАЗОВАТЕЛЬНОЙ ОРГАНИЗАЦИИ, РЕАЛИЗУЮЩИХ ПРОГРАММЫ СПО? </vt:lpstr>
      <vt:lpstr>ИНФОРМАЦИОННАЯ БАЗА ИССЛЕДОВАНИЯ</vt:lpstr>
      <vt:lpstr>ВНЕШНИЕ ФАКТОРЫ, ВОЗДЕЙСТВУЮЩИЕ НА ТРУДОУСТРОЙСТВО ВЫПУСКНИКОВ СПО</vt:lpstr>
      <vt:lpstr>Презентация PowerPoint</vt:lpstr>
      <vt:lpstr>Презентация PowerPoint</vt:lpstr>
      <vt:lpstr>Презентация PowerPoint</vt:lpstr>
      <vt:lpstr>ВАРИАЦИЯ ОСНОВНЫХ СОЦИО-ЭКОНОМИЧЕСКИХ ПОКАЗАТЕЛЕЙ, ВЛИЯЮЩИХ НА ТРУДОУСТРОЙСТВО ВЫПУСКНИКОВ СПО ПО РЕГИОНАМ РОССИИ</vt:lpstr>
      <vt:lpstr>Презентация PowerPoint</vt:lpstr>
      <vt:lpstr>Презентация PowerPoint</vt:lpstr>
      <vt:lpstr>Продолжение образования  как альтернатива трудоустройству</vt:lpstr>
      <vt:lpstr>ВЛИЯНИЕ ПОЛОВОЗРАСТНОЙ СПЕЦИФИКИ КОНТИНГЕНТА НА ТРУДОУСТРОЙСТВО ВЫПУСКНИКОВ СПО </vt:lpstr>
      <vt:lpstr>ВЛИЯНИЕ ПОЛОВОЗРАСТНОЙ СПЕЦИФИКИ КОНТИНГЕНТА НА ТРУДОУСТРОЙСТВО ВЫПУСКНИКОВ СПО </vt:lpstr>
      <vt:lpstr>ОСНОВНЫЕ 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Селиверстова</dc:creator>
  <cp:lastModifiedBy>Пользователь Windows</cp:lastModifiedBy>
  <cp:revision>929</cp:revision>
  <cp:lastPrinted>2019-09-10T10:26:00Z</cp:lastPrinted>
  <dcterms:created xsi:type="dcterms:W3CDTF">2014-07-04T11:20:25Z</dcterms:created>
  <dcterms:modified xsi:type="dcterms:W3CDTF">2019-11-16T06:04:31Z</dcterms:modified>
</cp:coreProperties>
</file>