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9" r:id="rId1"/>
  </p:sldMasterIdLst>
  <p:notesMasterIdLst>
    <p:notesMasterId r:id="rId40"/>
  </p:notesMasterIdLst>
  <p:handoutMasterIdLst>
    <p:handoutMasterId r:id="rId41"/>
  </p:handoutMasterIdLst>
  <p:sldIdLst>
    <p:sldId id="573" r:id="rId2"/>
    <p:sldId id="1349" r:id="rId3"/>
    <p:sldId id="1591" r:id="rId4"/>
    <p:sldId id="1592" r:id="rId5"/>
    <p:sldId id="1593" r:id="rId6"/>
    <p:sldId id="1586" r:id="rId7"/>
    <p:sldId id="1595" r:id="rId8"/>
    <p:sldId id="1596" r:id="rId9"/>
    <p:sldId id="1598" r:id="rId10"/>
    <p:sldId id="1600" r:id="rId11"/>
    <p:sldId id="1602" r:id="rId12"/>
    <p:sldId id="1601" r:id="rId13"/>
    <p:sldId id="1594" r:id="rId14"/>
    <p:sldId id="1587" r:id="rId15"/>
    <p:sldId id="1588" r:id="rId16"/>
    <p:sldId id="1589" r:id="rId17"/>
    <p:sldId id="1599" r:id="rId18"/>
    <p:sldId id="1294" r:id="rId19"/>
    <p:sldId id="1295" r:id="rId20"/>
    <p:sldId id="1296" r:id="rId21"/>
    <p:sldId id="1513" r:id="rId22"/>
    <p:sldId id="1481" r:id="rId23"/>
    <p:sldId id="1604" r:id="rId24"/>
    <p:sldId id="1567" r:id="rId25"/>
    <p:sldId id="1568" r:id="rId26"/>
    <p:sldId id="1569" r:id="rId27"/>
    <p:sldId id="1570" r:id="rId28"/>
    <p:sldId id="1571" r:id="rId29"/>
    <p:sldId id="1572" r:id="rId30"/>
    <p:sldId id="1573" r:id="rId31"/>
    <p:sldId id="1581" r:id="rId32"/>
    <p:sldId id="1583" r:id="rId33"/>
    <p:sldId id="1607" r:id="rId34"/>
    <p:sldId id="1608" r:id="rId35"/>
    <p:sldId id="642" r:id="rId36"/>
    <p:sldId id="1464" r:id="rId37"/>
    <p:sldId id="1465" r:id="rId38"/>
    <p:sldId id="1466" r:id="rId39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E09"/>
    <a:srgbClr val="CCFFCC"/>
    <a:srgbClr val="FFCCFF"/>
    <a:srgbClr val="DDDDDD"/>
    <a:srgbClr val="FF66FF"/>
    <a:srgbClr val="CC00FF"/>
    <a:srgbClr val="800000"/>
    <a:srgbClr val="CCECFF"/>
    <a:srgbClr val="66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7564" autoAdjust="0"/>
  </p:normalViewPr>
  <p:slideViewPr>
    <p:cSldViewPr>
      <p:cViewPr>
        <p:scale>
          <a:sx n="80" d="100"/>
          <a:sy n="80" d="100"/>
        </p:scale>
        <p:origin x="-1301" y="-4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3133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Сформированность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отдельных регулятивных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коммуникативных действий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7441457285216198E-2"/>
          <c:y val="0.16936455445060872"/>
          <c:w val="0.89683573060261368"/>
          <c:h val="0.55059603306488403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9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FF99FF"/>
              </a:solidFill>
              <a:ln>
                <a:solidFill>
                  <a:schemeClr val="bg2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2"/>
                </a:solidFill>
              </a:ln>
            </c:spPr>
          </c:dPt>
          <c:dLbls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Проекты!$D$182:$D$190</c:f>
              <c:strCache>
                <c:ptCount val="9"/>
                <c:pt idx="0">
                  <c:v>активно участвуют в целеполагании</c:v>
                </c:pt>
                <c:pt idx="1">
                  <c:v>активное участвуют в планировании</c:v>
                </c:pt>
                <c:pt idx="2">
                  <c:v>активное участвуют в распределении функций и их выполнение</c:v>
                </c:pt>
                <c:pt idx="3">
                  <c:v>активно участвуют в контроле</c:v>
                </c:pt>
                <c:pt idx="5">
                  <c:v>активны, проявляют инициативу</c:v>
                </c:pt>
                <c:pt idx="6">
                  <c:v>активно участвуют в презентации</c:v>
                </c:pt>
                <c:pt idx="7">
                  <c:v>проявляют стремление к лидерству, умеют работать в команде "на вторых ролях"</c:v>
                </c:pt>
                <c:pt idx="8">
                  <c:v>внимательно выслушивают партнера, с уважением относятся к его позиции, стараются ее учесть, если считают верной</c:v>
                </c:pt>
              </c:strCache>
            </c:strRef>
          </c:cat>
          <c:val>
            <c:numRef>
              <c:f>Проекты!$E$182:$E$190</c:f>
              <c:numCache>
                <c:formatCode>0%</c:formatCode>
                <c:ptCount val="9"/>
                <c:pt idx="0">
                  <c:v>0.67600000000000005</c:v>
                </c:pt>
                <c:pt idx="1">
                  <c:v>0.66700000000000004</c:v>
                </c:pt>
                <c:pt idx="2">
                  <c:v>0.77500000000000002</c:v>
                </c:pt>
                <c:pt idx="3">
                  <c:v>0.49099999999999999</c:v>
                </c:pt>
                <c:pt idx="5">
                  <c:v>0.56000000000000005</c:v>
                </c:pt>
                <c:pt idx="6">
                  <c:v>0.53</c:v>
                </c:pt>
                <c:pt idx="7">
                  <c:v>0.51</c:v>
                </c:pt>
                <c:pt idx="8">
                  <c:v>0.313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850304"/>
        <c:axId val="138856320"/>
      </c:barChart>
      <c:catAx>
        <c:axId val="1388503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138856320"/>
        <c:crosses val="autoZero"/>
        <c:auto val="1"/>
        <c:lblAlgn val="ctr"/>
        <c:lblOffset val="100"/>
        <c:noMultiLvlLbl val="0"/>
      </c:catAx>
      <c:valAx>
        <c:axId val="13885632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количество учащихся, %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8850304"/>
        <c:crosses val="autoZero"/>
        <c:crossBetween val="between"/>
      </c:valAx>
      <c:spPr>
        <a:ln>
          <a:solidFill>
            <a:schemeClr val="bg2"/>
          </a:solidFill>
        </a:ln>
      </c:spPr>
    </c:plotArea>
    <c:plotVisOnly val="1"/>
    <c:dispBlanksAs val="gap"/>
    <c:showDLblsOverMax val="0"/>
  </c:chart>
  <c:spPr>
    <a:solidFill>
      <a:schemeClr val="tx1"/>
    </a:solidFill>
    <a:ln>
      <a:solidFill>
        <a:schemeClr val="bg2"/>
      </a:solidFill>
    </a:ln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Сформированность отдельных регулятивных и коммуникативных действий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'таблицы и диаграммы'!$A$35</c:f>
              <c:strCache>
                <c:ptCount val="1"/>
                <c:pt idx="0">
                  <c:v>2013 г.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2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bg2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CCFFCC"/>
              </a:solidFill>
              <a:ln>
                <a:solidFill>
                  <a:schemeClr val="bg2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FF99FF"/>
              </a:solidFill>
              <a:ln>
                <a:solidFill>
                  <a:schemeClr val="bg2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'таблицы и диаграммы'!$B$34:$J$34</c:f>
              <c:strCache>
                <c:ptCount val="9"/>
                <c:pt idx="0">
                  <c:v>активно участвуют в целеполагании</c:v>
                </c:pt>
                <c:pt idx="1">
                  <c:v>активно участвуют в планировании</c:v>
                </c:pt>
                <c:pt idx="2">
                  <c:v>активно участвуют в распределении функций</c:v>
                </c:pt>
                <c:pt idx="3">
                  <c:v>активно участвуют в контроле</c:v>
                </c:pt>
                <c:pt idx="5">
                  <c:v>активны, проявляют инициативу</c:v>
                </c:pt>
                <c:pt idx="6">
                  <c:v>активно участвуют в презентации</c:v>
                </c:pt>
                <c:pt idx="7">
                  <c:v>проявляют стремление к лидерству, умеют работать в команде на "вторых ролях"</c:v>
                </c:pt>
                <c:pt idx="8">
                  <c:v>внимательно выслушивают партнера, с уважением относятся к его позиции, стараются её учесть, если считают верной</c:v>
                </c:pt>
              </c:strCache>
            </c:strRef>
          </c:cat>
          <c:val>
            <c:numRef>
              <c:f>'таблицы и диаграммы'!$B$35:$J$35</c:f>
              <c:numCache>
                <c:formatCode>0%</c:formatCode>
                <c:ptCount val="9"/>
                <c:pt idx="0">
                  <c:v>0.68</c:v>
                </c:pt>
                <c:pt idx="1">
                  <c:v>0.67</c:v>
                </c:pt>
                <c:pt idx="2">
                  <c:v>0.78</c:v>
                </c:pt>
                <c:pt idx="3">
                  <c:v>0.49</c:v>
                </c:pt>
                <c:pt idx="5">
                  <c:v>0.56000000000000005</c:v>
                </c:pt>
                <c:pt idx="6">
                  <c:v>0.53</c:v>
                </c:pt>
                <c:pt idx="7">
                  <c:v>0.51</c:v>
                </c:pt>
                <c:pt idx="8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'таблицы и диаграммы'!$A$36</c:f>
              <c:strCache>
                <c:ptCount val="1"/>
                <c:pt idx="0">
                  <c:v>2014 г.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bg2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5050"/>
              </a:solidFill>
              <a:ln>
                <a:solidFill>
                  <a:schemeClr val="bg2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2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CC00FF"/>
              </a:solidFill>
              <a:ln>
                <a:solidFill>
                  <a:schemeClr val="bg2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'таблицы и диаграммы'!$B$34:$J$34</c:f>
              <c:strCache>
                <c:ptCount val="9"/>
                <c:pt idx="0">
                  <c:v>активно участвуют в целеполагании</c:v>
                </c:pt>
                <c:pt idx="1">
                  <c:v>активно участвуют в планировании</c:v>
                </c:pt>
                <c:pt idx="2">
                  <c:v>активно участвуют в распределении функций</c:v>
                </c:pt>
                <c:pt idx="3">
                  <c:v>активно участвуют в контроле</c:v>
                </c:pt>
                <c:pt idx="5">
                  <c:v>активны, проявляют инициативу</c:v>
                </c:pt>
                <c:pt idx="6">
                  <c:v>активно участвуют в презентации</c:v>
                </c:pt>
                <c:pt idx="7">
                  <c:v>проявляют стремление к лидерству, умеют работать в команде на "вторых ролях"</c:v>
                </c:pt>
                <c:pt idx="8">
                  <c:v>внимательно выслушивают партнера, с уважением относятся к его позиции, стараются её учесть, если считают верной</c:v>
                </c:pt>
              </c:strCache>
            </c:strRef>
          </c:cat>
          <c:val>
            <c:numRef>
              <c:f>'таблицы и диаграммы'!$B$36:$J$36</c:f>
              <c:numCache>
                <c:formatCode>0%</c:formatCode>
                <c:ptCount val="9"/>
                <c:pt idx="0">
                  <c:v>0.7</c:v>
                </c:pt>
                <c:pt idx="1">
                  <c:v>0.69</c:v>
                </c:pt>
                <c:pt idx="2">
                  <c:v>0.84</c:v>
                </c:pt>
                <c:pt idx="3">
                  <c:v>0.54</c:v>
                </c:pt>
                <c:pt idx="5">
                  <c:v>0.6</c:v>
                </c:pt>
                <c:pt idx="6">
                  <c:v>0.6</c:v>
                </c:pt>
                <c:pt idx="7">
                  <c:v>0.55000000000000004</c:v>
                </c:pt>
                <c:pt idx="8">
                  <c:v>0.72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9710464"/>
        <c:axId val="139712000"/>
      </c:barChart>
      <c:catAx>
        <c:axId val="1397104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139712000"/>
        <c:crosses val="autoZero"/>
        <c:auto val="1"/>
        <c:lblAlgn val="ctr"/>
        <c:lblOffset val="100"/>
        <c:noMultiLvlLbl val="0"/>
      </c:catAx>
      <c:valAx>
        <c:axId val="13971200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139710464"/>
        <c:crosses val="autoZero"/>
        <c:crossBetween val="between"/>
      </c:valAx>
      <c:spPr>
        <a:ln>
          <a:solidFill>
            <a:schemeClr val="bg2"/>
          </a:solidFill>
        </a:ln>
      </c:spPr>
    </c:plotArea>
    <c:plotVisOnly val="1"/>
    <c:dispBlanksAs val="gap"/>
    <c:showDLblsOverMax val="0"/>
  </c:chart>
  <c:spPr>
    <a:solidFill>
      <a:schemeClr val="tx1">
        <a:lumMod val="95000"/>
      </a:schemeClr>
    </a:solidFill>
  </c:spPr>
  <c:txPr>
    <a:bodyPr/>
    <a:lstStyle/>
    <a:p>
      <a:pPr>
        <a:defRPr>
          <a:solidFill>
            <a:schemeClr val="bg2"/>
          </a:solidFill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1AA63-62C7-46CA-99D4-08407EC8356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0CA3DAF-DFE9-4072-A183-C644EE3B760B}">
      <dgm:prSet phldrT="[Текст]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TIMSS, 2011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A1C8B0-56D7-4195-8E87-FD939E7D1227}" type="parTrans" cxnId="{E534B141-9029-42CC-A487-BF0326812314}">
      <dgm:prSet/>
      <dgm:spPr/>
      <dgm:t>
        <a:bodyPr/>
        <a:lstStyle/>
        <a:p>
          <a:endParaRPr lang="ru-RU"/>
        </a:p>
      </dgm:t>
    </dgm:pt>
    <dgm:pt modelId="{B14A3FAF-8DFF-4952-B0B7-4628778A7948}" type="sibTrans" cxnId="{E534B141-9029-42CC-A487-BF0326812314}">
      <dgm:prSet/>
      <dgm:spPr/>
      <dgm:t>
        <a:bodyPr/>
        <a:lstStyle/>
        <a:p>
          <a:endParaRPr lang="ru-RU"/>
        </a:p>
      </dgm:t>
    </dgm:pt>
    <dgm:pt modelId="{F7044D6F-CAAC-4842-AA73-EA304E38E20C}">
      <dgm:prSet phldrT="[Текст]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PISA, 2012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806C9-6D5F-49DA-9882-48EDB6810A9B}" type="parTrans" cxnId="{EF8D8BB3-9B12-4607-BB85-C87E24728702}">
      <dgm:prSet/>
      <dgm:spPr/>
      <dgm:t>
        <a:bodyPr/>
        <a:lstStyle/>
        <a:p>
          <a:endParaRPr lang="ru-RU"/>
        </a:p>
      </dgm:t>
    </dgm:pt>
    <dgm:pt modelId="{A1B5EA76-D5CE-4A60-A090-729DCC6C64A2}" type="sibTrans" cxnId="{EF8D8BB3-9B12-4607-BB85-C87E24728702}">
      <dgm:prSet/>
      <dgm:spPr/>
      <dgm:t>
        <a:bodyPr/>
        <a:lstStyle/>
        <a:p>
          <a:endParaRPr lang="ru-RU"/>
        </a:p>
      </dgm:t>
    </dgm:pt>
    <dgm:pt modelId="{98355475-CA0A-4CF9-A07B-94C6554ED748}" type="pres">
      <dgm:prSet presAssocID="{6DF1AA63-62C7-46CA-99D4-08407EC83565}" presName="compositeShape" presStyleCnt="0">
        <dgm:presLayoutVars>
          <dgm:chMax val="7"/>
          <dgm:dir/>
          <dgm:resizeHandles val="exact"/>
        </dgm:presLayoutVars>
      </dgm:prSet>
      <dgm:spPr/>
    </dgm:pt>
    <dgm:pt modelId="{2A43BC4D-63F3-469F-A7FC-EC37E5076B67}" type="pres">
      <dgm:prSet presAssocID="{80CA3DAF-DFE9-4072-A183-C644EE3B760B}" presName="circ1" presStyleLbl="vennNode1" presStyleIdx="0" presStyleCnt="2" custLinFactNeighborX="-3395" custLinFactNeighborY="-273"/>
      <dgm:spPr/>
      <dgm:t>
        <a:bodyPr/>
        <a:lstStyle/>
        <a:p>
          <a:endParaRPr lang="ru-RU"/>
        </a:p>
      </dgm:t>
    </dgm:pt>
    <dgm:pt modelId="{6548DD12-C18C-4136-A84B-2C8CBE26F6A9}" type="pres">
      <dgm:prSet presAssocID="{80CA3DAF-DFE9-4072-A183-C644EE3B76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01B3A-C304-4173-8FE3-E841998DE6D0}" type="pres">
      <dgm:prSet presAssocID="{F7044D6F-CAAC-4842-AA73-EA304E38E20C}" presName="circ2" presStyleLbl="vennNode1" presStyleIdx="1" presStyleCnt="2" custScaleX="100637"/>
      <dgm:spPr/>
    </dgm:pt>
    <dgm:pt modelId="{0E87A606-54A1-4EE8-B575-E1AB01631C61}" type="pres">
      <dgm:prSet presAssocID="{F7044D6F-CAAC-4842-AA73-EA304E38E20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F8D8BB3-9B12-4607-BB85-C87E24728702}" srcId="{6DF1AA63-62C7-46CA-99D4-08407EC83565}" destId="{F7044D6F-CAAC-4842-AA73-EA304E38E20C}" srcOrd="1" destOrd="0" parTransId="{1ED806C9-6D5F-49DA-9882-48EDB6810A9B}" sibTransId="{A1B5EA76-D5CE-4A60-A090-729DCC6C64A2}"/>
    <dgm:cxn modelId="{60711B08-744E-4EFA-A45E-694691BED820}" type="presOf" srcId="{80CA3DAF-DFE9-4072-A183-C644EE3B760B}" destId="{2A43BC4D-63F3-469F-A7FC-EC37E5076B67}" srcOrd="0" destOrd="0" presId="urn:microsoft.com/office/officeart/2005/8/layout/venn1"/>
    <dgm:cxn modelId="{D6E53418-E44D-4544-B4A6-459CD11FE163}" type="presOf" srcId="{6DF1AA63-62C7-46CA-99D4-08407EC83565}" destId="{98355475-CA0A-4CF9-A07B-94C6554ED748}" srcOrd="0" destOrd="0" presId="urn:microsoft.com/office/officeart/2005/8/layout/venn1"/>
    <dgm:cxn modelId="{A40E72A1-8221-4B0E-9CD7-5F24EA875DDF}" type="presOf" srcId="{80CA3DAF-DFE9-4072-A183-C644EE3B760B}" destId="{6548DD12-C18C-4136-A84B-2C8CBE26F6A9}" srcOrd="1" destOrd="0" presId="urn:microsoft.com/office/officeart/2005/8/layout/venn1"/>
    <dgm:cxn modelId="{BCCF0348-8476-4DC7-8E5A-1FCECBEFA331}" type="presOf" srcId="{F7044D6F-CAAC-4842-AA73-EA304E38E20C}" destId="{0E87A606-54A1-4EE8-B575-E1AB01631C61}" srcOrd="1" destOrd="0" presId="urn:microsoft.com/office/officeart/2005/8/layout/venn1"/>
    <dgm:cxn modelId="{41ADC8DC-B769-4A44-B9F7-61C696FDDB0D}" type="presOf" srcId="{F7044D6F-CAAC-4842-AA73-EA304E38E20C}" destId="{CBD01B3A-C304-4173-8FE3-E841998DE6D0}" srcOrd="0" destOrd="0" presId="urn:microsoft.com/office/officeart/2005/8/layout/venn1"/>
    <dgm:cxn modelId="{E534B141-9029-42CC-A487-BF0326812314}" srcId="{6DF1AA63-62C7-46CA-99D4-08407EC83565}" destId="{80CA3DAF-DFE9-4072-A183-C644EE3B760B}" srcOrd="0" destOrd="0" parTransId="{E4A1C8B0-56D7-4195-8E87-FD939E7D1227}" sibTransId="{B14A3FAF-8DFF-4952-B0B7-4628778A7948}"/>
    <dgm:cxn modelId="{80E5A20F-F448-4854-BE74-416E5E7619B6}" type="presParOf" srcId="{98355475-CA0A-4CF9-A07B-94C6554ED748}" destId="{2A43BC4D-63F3-469F-A7FC-EC37E5076B67}" srcOrd="0" destOrd="0" presId="urn:microsoft.com/office/officeart/2005/8/layout/venn1"/>
    <dgm:cxn modelId="{20E6754D-F41C-488A-9EDE-7A83C0FE51D6}" type="presParOf" srcId="{98355475-CA0A-4CF9-A07B-94C6554ED748}" destId="{6548DD12-C18C-4136-A84B-2C8CBE26F6A9}" srcOrd="1" destOrd="0" presId="urn:microsoft.com/office/officeart/2005/8/layout/venn1"/>
    <dgm:cxn modelId="{8BEDECB4-41D7-4D63-BCD3-F0023AB8F008}" type="presParOf" srcId="{98355475-CA0A-4CF9-A07B-94C6554ED748}" destId="{CBD01B3A-C304-4173-8FE3-E841998DE6D0}" srcOrd="2" destOrd="0" presId="urn:microsoft.com/office/officeart/2005/8/layout/venn1"/>
    <dgm:cxn modelId="{CB55C93F-DFB6-47B6-AC42-FA353A3AAF95}" type="presParOf" srcId="{98355475-CA0A-4CF9-A07B-94C6554ED748}" destId="{0E87A606-54A1-4EE8-B575-E1AB01631C6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3BC4D-63F3-469F-A7FC-EC37E5076B67}">
      <dsp:nvSpPr>
        <dsp:cNvPr id="0" name=""/>
        <dsp:cNvSpPr/>
      </dsp:nvSpPr>
      <dsp:spPr>
        <a:xfrm>
          <a:off x="1823502" y="10"/>
          <a:ext cx="2184296" cy="2184296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TIMSS, 2011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8516" y="257586"/>
        <a:ext cx="1259414" cy="1669145"/>
      </dsp:txXfrm>
    </dsp:sp>
    <dsp:sp modelId="{CBD01B3A-C304-4173-8FE3-E841998DE6D0}">
      <dsp:nvSpPr>
        <dsp:cNvPr id="0" name=""/>
        <dsp:cNvSpPr/>
      </dsp:nvSpPr>
      <dsp:spPr>
        <a:xfrm>
          <a:off x="3464970" y="5973"/>
          <a:ext cx="2198210" cy="2184296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PISA, 2012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8786" y="263549"/>
        <a:ext cx="1267436" cy="1669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0.39199</cdr:x>
      <cdr:y>0.37589</cdr:y>
    </cdr:from>
    <cdr:to>
      <cdr:x>0.48519</cdr:x>
      <cdr:y>0.84397</cdr:y>
    </cdr:to>
    <cdr:sp macro="" textlink="">
      <cdr:nvSpPr>
        <cdr:cNvPr id="2" name="Овал 1"/>
        <cdr:cNvSpPr/>
      </cdr:nvSpPr>
      <cdr:spPr bwMode="auto">
        <a:xfrm xmlns:a="http://schemas.openxmlformats.org/drawingml/2006/main">
          <a:off x="3482890" y="1908212"/>
          <a:ext cx="828092" cy="23762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0.88635</cdr:x>
      <cdr:y>0.45745</cdr:y>
    </cdr:from>
    <cdr:to>
      <cdr:x>0.97955</cdr:x>
      <cdr:y>0.99291</cdr:y>
    </cdr:to>
    <cdr:sp macro="" textlink="">
      <cdr:nvSpPr>
        <cdr:cNvPr id="3" name="Овал 2"/>
        <cdr:cNvSpPr/>
      </cdr:nvSpPr>
      <cdr:spPr bwMode="auto">
        <a:xfrm xmlns:a="http://schemas.openxmlformats.org/drawingml/2006/main">
          <a:off x="7875378" y="2322258"/>
          <a:ext cx="828092" cy="271830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0.00411</cdr:x>
      <cdr:y>0.85097</cdr:y>
    </cdr:from>
    <cdr:to>
      <cdr:x>0.09299</cdr:x>
      <cdr:y>0.98242</cdr:y>
    </cdr:to>
    <cdr:sp macro="" textlink="">
      <cdr:nvSpPr>
        <cdr:cNvPr id="2" name="Скругленный прямоугольник 1"/>
        <cdr:cNvSpPr/>
      </cdr:nvSpPr>
      <cdr:spPr bwMode="auto">
        <a:xfrm xmlns:a="http://schemas.openxmlformats.org/drawingml/2006/main">
          <a:off x="36546" y="4428492"/>
          <a:ext cx="790398" cy="68407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DDDDDD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none" lIns="90000" tIns="46800" rIns="90000" bIns="4680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000" b="1" dirty="0" smtClean="0">
              <a:solidFill>
                <a:schemeClr val="bg2"/>
              </a:solidFill>
              <a:latin typeface="Arial" charset="0"/>
            </a:rPr>
            <a:t>2013</a:t>
          </a:r>
          <a:endParaRPr kumimoji="0" lang="ru-RU" sz="2000" b="1" i="0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cdr:txBody>
    </cdr:sp>
  </cdr:relSizeAnchor>
  <cdr:relSizeAnchor xmlns:cdr="http://schemas.openxmlformats.org/drawingml/2006/chartDrawing">
    <cdr:from>
      <cdr:x>0.90675</cdr:x>
      <cdr:y>0.00692</cdr:y>
    </cdr:from>
    <cdr:to>
      <cdr:x>1</cdr:x>
      <cdr:y>0.13837</cdr:y>
    </cdr:to>
    <cdr:sp macro="" textlink="">
      <cdr:nvSpPr>
        <cdr:cNvPr id="3" name="Скругленный прямоугольник 2"/>
        <cdr:cNvSpPr/>
      </cdr:nvSpPr>
      <cdr:spPr bwMode="auto">
        <a:xfrm xmlns:a="http://schemas.openxmlformats.org/drawingml/2006/main">
          <a:off x="8063748" y="36004"/>
          <a:ext cx="829240" cy="68407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1">
            <a:lumMod val="65000"/>
          </a:schemeClr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none" lIns="90000" tIns="46800" rIns="90000" bIns="4680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000" b="1" dirty="0" smtClean="0">
              <a:solidFill>
                <a:schemeClr val="bg2"/>
              </a:solidFill>
              <a:latin typeface="Arial" charset="0"/>
            </a:rPr>
            <a:t>2014</a:t>
          </a:r>
          <a:endParaRPr kumimoji="0" lang="ru-RU" sz="2000" b="1" i="0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cdr:txBody>
    </cdr:sp>
  </cdr:relSizeAnchor>
  <cdr:relSizeAnchor xmlns:cdr="http://schemas.openxmlformats.org/drawingml/2006/chartDrawing">
    <cdr:from>
      <cdr:x>0.04441</cdr:x>
      <cdr:y>0.71952</cdr:y>
    </cdr:from>
    <cdr:to>
      <cdr:x>0.08084</cdr:x>
      <cdr:y>0.85097</cdr:y>
    </cdr:to>
    <cdr:cxnSp macro="">
      <cdr:nvCxnSpPr>
        <cdr:cNvPr id="5" name="Прямая соединительная линия 4"/>
        <cdr:cNvCxnSpPr/>
      </cdr:nvCxnSpPr>
      <cdr:spPr bwMode="auto">
        <a:xfrm xmlns:a="http://schemas.openxmlformats.org/drawingml/2006/main" flipV="1">
          <a:off x="394896" y="3744416"/>
          <a:ext cx="324036" cy="684076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xmlns:a="http://schemas.openxmlformats.org/drawingml/2006/main" w="19050" cap="flat" cmpd="sng" algn="ctr">
          <a:solidFill>
            <a:srgbClr val="E91E09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0.6436</cdr:x>
      <cdr:y>0.12453</cdr:y>
    </cdr:from>
    <cdr:to>
      <cdr:x>0.90393</cdr:x>
      <cdr:y>0.39435</cdr:y>
    </cdr:to>
    <cdr:cxnSp macro="">
      <cdr:nvCxnSpPr>
        <cdr:cNvPr id="13" name="Прямая соединительная линия 12"/>
        <cdr:cNvCxnSpPr/>
      </cdr:nvCxnSpPr>
      <cdr:spPr bwMode="auto">
        <a:xfrm xmlns:a="http://schemas.openxmlformats.org/drawingml/2006/main" flipV="1">
          <a:off x="5723488" y="648072"/>
          <a:ext cx="2315108" cy="1404156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xmlns:a="http://schemas.openxmlformats.org/drawingml/2006/main" w="19050" cap="flat" cmpd="sng" algn="ctr">
          <a:solidFill>
            <a:srgbClr val="E91E09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0.09299</cdr:x>
      <cdr:y>0.71952</cdr:y>
    </cdr:from>
    <cdr:to>
      <cdr:x>0.59501</cdr:x>
      <cdr:y>0.92016</cdr:y>
    </cdr:to>
    <cdr:cxnSp macro="">
      <cdr:nvCxnSpPr>
        <cdr:cNvPr id="15" name="Прямая соединительная линия 14"/>
        <cdr:cNvCxnSpPr/>
      </cdr:nvCxnSpPr>
      <cdr:spPr bwMode="auto">
        <a:xfrm xmlns:a="http://schemas.openxmlformats.org/drawingml/2006/main" flipV="1">
          <a:off x="826944" y="3744416"/>
          <a:ext cx="4464496" cy="1044118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xmlns:a="http://schemas.openxmlformats.org/drawingml/2006/main" w="19050" cap="flat" cmpd="sng" algn="ctr">
          <a:solidFill>
            <a:srgbClr val="E91E09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0.33995</cdr:x>
      <cdr:y>0.12453</cdr:y>
    </cdr:from>
    <cdr:to>
      <cdr:x>0.9027</cdr:x>
      <cdr:y>0.2629</cdr:y>
    </cdr:to>
    <cdr:cxnSp macro="">
      <cdr:nvCxnSpPr>
        <cdr:cNvPr id="18" name="Прямая соединительная линия 17"/>
        <cdr:cNvCxnSpPr/>
      </cdr:nvCxnSpPr>
      <cdr:spPr bwMode="auto">
        <a:xfrm xmlns:a="http://schemas.openxmlformats.org/drawingml/2006/main" flipV="1">
          <a:off x="3023188" y="648072"/>
          <a:ext cx="5004556" cy="720080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xmlns:a="http://schemas.openxmlformats.org/drawingml/2006/main" w="19050" cap="flat" cmpd="sng" algn="ctr">
          <a:solidFill>
            <a:srgbClr val="E91E09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0B0D617-B7D7-41BF-A2D5-E61948D6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956"/>
            <a:ext cx="50292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D209355-7F1A-4819-A0C4-18009F6FD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33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09355-7F1A-4819-A0C4-18009F6FD83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194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91197-A308-4313-BA70-ED5D646927A1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noFill/>
          <a:ln/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ru-RU" sz="800" smtClean="0"/>
              <a:t>	</a:t>
            </a:r>
            <a:endParaRPr lang="ru-RU" sz="800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E8E583-0FE6-46AC-B2C0-193D6E9D74B9}" type="slidenum">
              <a:rPr lang="ru-RU" sz="1200">
                <a:latin typeface="Times New Roman" pitchFamily="18" charset="0"/>
              </a:rPr>
              <a:pPr algn="r"/>
              <a:t>15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707EC7-C2EE-410C-9CD7-1E3F7556CA1B}" type="slidenum">
              <a:rPr lang="ru-RU" sz="1200">
                <a:latin typeface="Times New Roman" pitchFamily="18" charset="0"/>
              </a:rPr>
              <a:pPr algn="r"/>
              <a:t>16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4795B39-476E-45EA-A6D6-5C1221C51128}" type="slidenum">
              <a:rPr lang="en-US" sz="1200">
                <a:latin typeface="Calibri" pitchFamily="34" charset="0"/>
                <a:ea typeface="ＭＳ Ｐゴシック"/>
                <a:cs typeface="ＭＳ Ｐゴシック"/>
              </a:rPr>
              <a:pPr algn="r" eaLnBrk="1" hangingPunct="1"/>
              <a:t>17</a:t>
            </a:fld>
            <a:endParaRPr lang="en-US" sz="120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B4978-920A-461B-89EF-A059EFFC7E64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</p:spPr>
        <p:txBody>
          <a:bodyPr/>
          <a:lstStyle/>
          <a:p>
            <a:r>
              <a:rPr lang="ru-RU" altLang="ru-RU" sz="1400"/>
              <a:t>	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B4978-920A-461B-89EF-A059EFFC7E64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</p:spPr>
        <p:txBody>
          <a:bodyPr/>
          <a:lstStyle/>
          <a:p>
            <a:r>
              <a:rPr lang="ru-RU" altLang="ru-RU" sz="1400"/>
              <a:t>	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B4978-920A-461B-89EF-A059EFFC7E64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</p:spPr>
        <p:txBody>
          <a:bodyPr/>
          <a:lstStyle/>
          <a:p>
            <a:r>
              <a:rPr lang="ru-RU" altLang="ru-RU" sz="1400"/>
              <a:t>	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49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23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EB8D0F2-FACC-42E6-B9C1-9F086625BD0C}" type="slidenum">
              <a:rPr lang="ru-RU" sz="1200"/>
              <a:pPr algn="r" eaLnBrk="1" hangingPunct="1"/>
              <a:t>26</a:t>
            </a:fld>
            <a:endParaRPr lang="ru-RU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noFill/>
          <a:ln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Char char="•"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09355-7F1A-4819-A0C4-18009F6FD83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66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09355-7F1A-4819-A0C4-18009F6FD83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66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AD5C8D-3BB3-4102-A76C-B8D8FC1C5184}" type="slidenum">
              <a:rPr lang="ru-RU" sz="1200">
                <a:latin typeface="Times New Roman" pitchFamily="18" charset="0"/>
              </a:rPr>
              <a:pPr algn="r"/>
              <a:t>35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B4978-920A-461B-89EF-A059EFFC7E64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</p:spPr>
        <p:txBody>
          <a:bodyPr/>
          <a:lstStyle/>
          <a:p>
            <a:r>
              <a:rPr lang="ru-RU" altLang="ru-RU" sz="1400"/>
              <a:t>	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B4978-920A-461B-89EF-A059EFFC7E64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</p:spPr>
        <p:txBody>
          <a:bodyPr/>
          <a:lstStyle/>
          <a:p>
            <a:r>
              <a:rPr lang="ru-RU" altLang="ru-RU" sz="1400"/>
              <a:t>	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B4978-920A-461B-89EF-A059EFFC7E64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</p:spPr>
        <p:txBody>
          <a:bodyPr/>
          <a:lstStyle/>
          <a:p>
            <a:r>
              <a:rPr lang="ru-RU" altLang="ru-RU" sz="1400"/>
              <a:t>	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E8E583-0FE6-46AC-B2C0-193D6E9D74B9}" type="slidenum">
              <a:rPr lang="ru-RU" sz="1200">
                <a:latin typeface="Times New Roman" pitchFamily="18" charset="0"/>
              </a:rPr>
              <a:pPr algn="r"/>
              <a:t>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E8E583-0FE6-46AC-B2C0-193D6E9D74B9}" type="slidenum">
              <a:rPr lang="ru-RU" sz="1200">
                <a:latin typeface="Times New Roman" pitchFamily="18" charset="0"/>
              </a:rPr>
              <a:pPr algn="r"/>
              <a:t>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E8E583-0FE6-46AC-B2C0-193D6E9D74B9}" type="slidenum">
              <a:rPr lang="ru-RU" sz="1200">
                <a:latin typeface="Times New Roman" pitchFamily="18" charset="0"/>
              </a:rPr>
              <a:pPr algn="r"/>
              <a:t>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CEBA9A-5062-458B-B171-251DD70692C2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D2DD83-5A48-467D-A19A-648955D7B58E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	</a:t>
            </a:r>
            <a:endParaRPr lang="ru-RU" b="1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</a:pPr>
            <a:endParaRPr lang="ru-RU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CEBA9A-5062-458B-B171-251DD70692C2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D2DD83-5A48-467D-A19A-648955D7B58E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	</a:t>
            </a:r>
            <a:endParaRPr lang="ru-RU" b="1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</a:pPr>
            <a:endParaRPr lang="ru-RU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CEBA9A-5062-458B-B171-251DD70692C2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D2DD83-5A48-467D-A19A-648955D7B58E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	</a:t>
            </a:r>
            <a:endParaRPr lang="ru-RU" b="1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</a:pPr>
            <a:endParaRPr lang="ru-RU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CEBA9A-5062-458B-B171-251DD70692C2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D2DD83-5A48-467D-A19A-648955D7B58E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	</a:t>
            </a:r>
            <a:endParaRPr lang="ru-RU" b="1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</a:pPr>
            <a:endParaRPr lang="ru-RU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C9A3-5F65-4073-9BD7-F44AF490DA62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230A-2BB8-4ADB-99C9-713C7D017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0774-717C-43D2-B622-44B03360C15A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C84A5-C5C6-494B-B9D6-064E5228E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0D76-65D2-42A9-B29B-B5CFB815039B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613A-EC9F-4A48-ABAF-EE648E4B3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6EEBF-27AA-49FB-A505-DEDFE87D01A4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0CA7D-D6A5-4E83-AB2F-7C63E2B82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3D34-6A8B-4716-B9A0-72D7358E0615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F8B3-F83A-4224-9ABE-4EE7DF072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F4C08-2EC2-4920-98C3-432A640AD2F0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D399-6D80-470E-AF08-3F5FE41ED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1C42-4F8E-410C-8576-00FED32E2214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FE03-F511-4381-AF71-0EC2CE123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488D6-A2B2-4862-A880-8317BB480C37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1B07C-A466-4A2A-9762-1C165B490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D23C-F767-4533-9C20-EA9F12F1AFC7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13DBD-2824-49BD-B0EF-69FFB6495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A42C-3941-460D-8DB4-8B30BE213215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315E-CB2A-4337-A871-174436363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4920-61D8-4129-AAB7-294FE7F64DA2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8187-516D-4B9D-B7A7-A0A61A568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20F93-0D92-445E-A97E-11469E25BAAC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8BF3-7874-4CE2-AF02-277495C16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8097-B7FD-4E2E-AF10-33AF6455E467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EC3FF-B564-4958-8452-AAC29EFDB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8F6EA1F-0B6E-4535-898D-F9C68E5283CE}" type="datetime1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4465D1D-DCE3-4923-AE6A-7ABB3DC50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2" Type="http://schemas.openxmlformats.org/officeDocument/2006/relationships/hyperlink" Target="http://images.yandex.ru/yandsearch?text=%D0%B4%D0%BE%D1%88%D0%BA%D0%BE%D0%BB%D1%8C%D0%BD%D0%B8%D0%BA%D0%B8%20%D0%BA%D0%B0%D1%80%D1%82%D0%B8%D0%BD%D0%BA%D0%B8&amp;pos=22&amp;uinfo=sw-1266-sh-703-fw-1041-fh-497-pd-1&amp;rpt=simage&amp;img_url=http://detsad-kitty.ru/uploads/posts/2010-06/1277926087_8e28bea376c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D%D0%BB%D0%B5%D0%BA%D1%82%D1%80%D0%BE%D0%BD%D0%BD%D1%8B%D0%B5%20%D0%BE%D0%B1%D1%80%D0%B0%D0%B7%D0%BE%D0%B2%D0%B0%D1%82%D0%B5%D0%BB%D1%8C%D0%BD%D1%8B%D0%B5%20%D1%80%D0%B5%D1%81%D1%83%D1%80%D1%81%D1%8B&amp;img_url=http://lib.rudn.ru/news/seminar-trening-abelektronnye-informacionnye-resursy-dlya-obrazovaniya-i-naukibb/image&amp;pos=5&amp;uinfo=sw-1266-sh-703-fw-1224-fh-497-pd-1&amp;rpt=simage" TargetMode="External"/><Relationship Id="rId11" Type="http://schemas.openxmlformats.org/officeDocument/2006/relationships/hyperlink" Target="http://images.yandex.ru/yandsearch?text=%D1%81%D0%BF%D0%B5%D1%86%D0%B8%D0%B0%D0%BB%D0%B8%D0%B7%D0%B8%D1%80%D0%BE%D0%B2%D0%B0%D0%BD%D0%BD%D1%8B%D0%B5%20%D1%81%D0%BE%D1%86%D0%B8%D0%B0%D0%BB%D1%8C%D0%BD%D1%8B%D0%B5%20%D1%81%D0%B5%D1%82%D0%B8&amp;img_url=http://soc-serv-internet.taba.ru/fid/aW1hZ2VfbWlkZGxlOjc2NDkxMS8vaW1hZ2VfbWlkZGxlOjc2NDkxMQ&amp;pos=13&amp;uinfo=sw-1266-sh-703-fw-1041-fh-497-pd-1&amp;rpt=simage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16.wmf"/><Relationship Id="rId9" Type="http://schemas.openxmlformats.org/officeDocument/2006/relationships/hyperlink" Target="http://images.yandex.ru/#!/yandsearch?p=1&amp;text=&#1089;&#1088;&#1077;&#1076;&#1089;&#1090;&#1074;&#1072; &#1086;&#1073;&#1088;&#1072;&#1079;&#1086;&#1074;&#1072;&#1090;&#1077;&#1083;&#1100;&#1085;&#1086;&#1075;&#1086; &#1074;&#1079;&#1072;&#1080;&#1084;&#1086;&#1076;&#1077;&#1081;&#1089;&#1090;&#1074;&#1080;&#1103; &#1074; &#1080;&#1085;&#1092;&#1086;&#1088;&#1084;&#1072;&#1094;&#1080;&#1086;&#1085;&#1085;&#1086;&#1084; &#1087;&#1088;&#1086;&#1089;&#1090;&#1088;&#1072;&#1085;&#1089;&#1090;&#1074;&#1077; &#1096;&#1082;&#1086;&#1083;&#1099;&amp;pos=54&amp;uinfo=sw-1266-sh-703-fw-1041-fh-497-pd-1&amp;rpt=simage&amp;img_url=http%3A%2F%2Fwww.proza.ru%2Fpics%2F2009%2F12%2F23%2F865.jpg" TargetMode="External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3%D1%87%D0%B5%D0%BD%D0%B8%D0%BA%20%D1%82%D1%80%D0%BE%D0%B5%D1%87%D0%BD%D0%B8%D0%BA&amp;img_url=http://s.rpod.ru/data/pictures/00/00/02/06/40/9edb1c76950f558c5cd113838b0cf1cc.jpg&amp;pos=5&amp;uinfo=sw-1266-sh-703-fw-1041-fh-497-pd-1&amp;rpt=simage" TargetMode="External"/><Relationship Id="rId13" Type="http://schemas.openxmlformats.org/officeDocument/2006/relationships/slide" Target="slide38.xml"/><Relationship Id="rId3" Type="http://schemas.openxmlformats.org/officeDocument/2006/relationships/image" Target="../media/image15.png"/><Relationship Id="rId7" Type="http://schemas.openxmlformats.org/officeDocument/2006/relationships/image" Target="../media/image25.jpeg"/><Relationship Id="rId12" Type="http://schemas.openxmlformats.org/officeDocument/2006/relationships/slide" Target="slide37.xml"/><Relationship Id="rId17" Type="http://schemas.openxmlformats.org/officeDocument/2006/relationships/image" Target="../media/image29.jpeg"/><Relationship Id="rId2" Type="http://schemas.openxmlformats.org/officeDocument/2006/relationships/hyperlink" Target="http://images.yandex.ru/yandsearch?text=%D0%B4%D0%BE%D1%88%D0%BA%D0%BE%D0%BB%D1%8C%D0%BD%D0%B8%D0%BA%D0%B8%20%D0%BA%D0%B0%D1%80%D1%82%D0%B8%D0%BD%D0%BA%D0%B8&amp;pos=22&amp;uinfo=sw-1266-sh-703-fw-1041-fh-497-pd-1&amp;rpt=simage&amp;img_url=http://detsad-kitty.ru/uploads/posts/2010-06/1277926087_8e28bea376c3.jpg" TargetMode="External"/><Relationship Id="rId16" Type="http://schemas.openxmlformats.org/officeDocument/2006/relationships/hyperlink" Target="http://images.yandex.ru/yandsearch?source=psearch&amp;text=%D0%BA%D0%B0%D0%BA%20%D0%BF%D1%80%D0%BE%D0%B5%D0%BA%D1%82%D0%B8%D1%80%D0%BE%D0%B2%D0%B0%D1%82%D1%8C%20%D1%83%D0%BD%D0%B8%D0%B2%D0%B5%D1%80%D1%81%D0%B0%D0%BB%D1%8C%D0%BD%D1%8B%D0%B5%20%D1%83%D1%87%D0%B5%D0%B1%D0%BD%D1%8B%D0%B5%20%D0%B4%D0%B5%D0%B9%D1%81%D1%82%D0%B2%D0%B8%D1%8F%20%D0%B2%20%D0%BD%D0%B0%D1%87%D0%B0%D0%BB%D1%8C%D0%BD%D0%BE%D0%B9%20%D1%88%D0%BA%D0%BE%D0%BB%D0%B5&amp;pos=0&amp;rpt=simage&amp;lr=213&amp;uinfo=sw-1266-sh-703-fw-1041-fh-497-pd-1&amp;img_url=http://static1.read.ru/covers_rr/s/00/36/11636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text=%D0%BE%D0%BF%D1%8F%D1%82%D1%8C%20%D0%B4%D0%B2%D0%BE%D0%B9%D0%BA%D0%B0&amp;noreask=1&amp;pos=14&amp;rpt=simage&amp;lr=213&amp;uinfo=sw-1266-sh-703-fw-1041-fh-497-pd-1&amp;img_url=http://s105.ucoz.net/video/36/23339034.jpg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jpeg"/><Relationship Id="rId15" Type="http://schemas.openxmlformats.org/officeDocument/2006/relationships/image" Target="../media/image28.jpeg"/><Relationship Id="rId10" Type="http://schemas.openxmlformats.org/officeDocument/2006/relationships/slide" Target="slide36.xml"/><Relationship Id="rId4" Type="http://schemas.openxmlformats.org/officeDocument/2006/relationships/hyperlink" Target="http://images.yandex.ru/yandsearch?text=%D1%88%D0%BA%D0%BE%D0%BB%D1%8C%D0%BD%D0%B8%D0%BA%D0%B8%20%D0%BA%D0%B0%D1%80%D1%82%D0%B8%D0%BD%D0%BA%D0%B8&amp;pos=17&amp;uinfo=sw-1266-sh-703-fw-1041-fh-497-pd-1&amp;rpt=simage&amp;img_url=http://www.fisnyak.ru/_nw/22/99002547.jpg" TargetMode="External"/><Relationship Id="rId9" Type="http://schemas.openxmlformats.org/officeDocument/2006/relationships/image" Target="../media/image26.jpeg"/><Relationship Id="rId14" Type="http://schemas.openxmlformats.org/officeDocument/2006/relationships/hyperlink" Target="http://images.yandex.ru/yandsearch?source=psearch&amp;text=%D1%86%D1%83%D0%BA%D0%B5%D1%80%D0%BC%D0%B0%D0%BD%20%D0%B2%D0%B5%D0%BD%D0%B3%D0%B5%D1%80%20%D1%83%D1%87%D0%B5%D0%B1%D0%BD%D0%B0%D1%8F%20%D1%81%D0%B0%D0%BC%D0%BE%D1%81%D1%82%D0%BE%D1%8F%D1%82%D0%B5%D0%BB%D1%8C%D0%BD%D0%BE%D1%81%D1%82%D1%8C&amp;pos=1&amp;rpt=simage&amp;lr=213&amp;uinfo=sw-1266-sh-703-fw-1041-fh-497-pd-1&amp;img_url=http://urss.ru/covers_ru/122359.gi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ampirheart.photoconcept.ru/files/gallery/gal_rating/r_portrait/5273.JPG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4;&#1077;&#1084;&#1086;&#1085;&#1089;&#1090;&#1088;&#1072;&#1094;&#1080;&#1103;%202_&#1087;&#1086;&#1088;&#1090;&#1088;&#1077;&#1090;%20&#1074;&#1099;&#1087;&#1091;&#1089;&#1082;&#1085;&#1080;&#1082;&#1072;_&#1053;&#1064;_&#1054;&#1064;_&#1057;&#1064;.docx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ampirheart.photoconcept.ru/files/gallery/gal_rating/r_portrait/5273.JPG" TargetMode="Externa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om-ua.com/images/articles/c233393-sesia.jpg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36.jpeg"/><Relationship Id="rId2" Type="http://schemas.openxmlformats.org/officeDocument/2006/relationships/hyperlink" Target="http://images.yandex.ru/yandsearch?text=%D0%B4%D0%BE%D1%88%D0%BA%D0%BE%D0%BB%D1%8C%D0%BD%D0%B8%D0%BA%D0%B8%20%D0%BA%D0%B0%D1%80%D1%82%D0%B8%D0%BD%D0%BA%D0%B8&amp;pos=22&amp;uinfo=sw-1266-sh-703-fw-1041-fh-497-pd-1&amp;rpt=simage&amp;img_url=http://detsad-kitty.ru/uploads/posts/2010-06/1277926087_8e28bea376c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7&amp;text=%D1%83%D1%87%D0%B8%D1%82%D0%B5%D0%BB%D1%8C%20%D0%BA%D0%B0%D1%80%D1%82%D0%B8%D0%BD%D0%BA%D0%B8%20%D0%B4%D0%BB%D1%8F%20%D0%B4%D0%B5%D1%82%D0%B5%D0%B9&amp;pos=514&amp;uinfo=sw-1266-sh-703-fw-1041-fh-497-pd-1&amp;rpt=simage&amp;img_url=http://www.ogoniok.com/common/archive/2004/4869/42-66-66/42-66-1b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images.yandex.ru/yandsearch?text=%D1%83%D1%87%D0%B8%D1%82%D0%B5%D0%BB%D1%8C%20%D0%BA%D0%B0%D1%80%D1%82%D0%B8%D0%BD%D0%BA%D0%B8%20%D0%B4%D0%BB%D1%8F%20%D0%B4%D0%B5%D1%82%D0%B5%D0%B9&amp;pos=22&amp;uinfo=sw-1266-sh-703-fw-1041-fh-497-pd-1&amp;rpt=simage&amp;img_url=http://logic.stanford.edu/talks/SOC2Defs1/teacher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Excel_97-2003_Worksheet1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olg9527@yandex.r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63988" y="5229200"/>
            <a:ext cx="4428492" cy="136815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</a:rPr>
              <a:t>О.Б. Логинова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</a:rPr>
              <a:t>Москва-Минск,</a:t>
            </a:r>
            <a:endParaRPr lang="ru-RU" sz="28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</a:rPr>
              <a:t>март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</a:rPr>
              <a:t>, 2015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299828" y="1556792"/>
            <a:ext cx="6912769" cy="21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Об уроках разработки образовательных стандартов в России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71500" y="1127051"/>
            <a:ext cx="9072500" cy="9366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Развитие образовательного стандарта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59092" y="6309320"/>
            <a:ext cx="8769391" cy="42016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с 2000 и с 2005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г.г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159093" y="152400"/>
            <a:ext cx="8600340" cy="972344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Немного об истории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вопроса или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лихорадит школу?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96" y="4545124"/>
            <a:ext cx="2467584" cy="16276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i="1" dirty="0" smtClean="0"/>
              <a:t>Перегрузка программ </a:t>
            </a:r>
          </a:p>
          <a:p>
            <a:pPr algn="ctr">
              <a:lnSpc>
                <a:spcPct val="80000"/>
              </a:lnSpc>
            </a:pPr>
            <a:r>
              <a:rPr lang="ru-RU" sz="2800" i="1" dirty="0" smtClean="0"/>
              <a:t>учебным материалом</a:t>
            </a:r>
            <a:endParaRPr lang="ru-RU" sz="2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9093" y="2070882"/>
            <a:ext cx="877719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Управление: новые экономические механизмы 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10766" y="2750185"/>
            <a:ext cx="4048497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Стандарт условий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91780" y="4675700"/>
            <a:ext cx="3497324" cy="683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Технологии развивающего обучения</a:t>
            </a:r>
            <a:endParaRPr lang="ru-RU" sz="2400" dirty="0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6336483" y="2901622"/>
            <a:ext cx="2592000" cy="25920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chemeClr val="bg2"/>
                </a:solidFill>
                <a:latin typeface="Tahoma" pitchFamily="34" charset="0"/>
              </a:rPr>
              <a:t>Как</a:t>
            </a:r>
          </a:p>
          <a:p>
            <a:pPr algn="ctr"/>
            <a:r>
              <a:rPr lang="ru-RU" sz="3200" b="1" i="1" dirty="0">
                <a:solidFill>
                  <a:schemeClr val="bg2"/>
                </a:solidFill>
                <a:latin typeface="Tahoma" pitchFamily="34" charset="0"/>
              </a:rPr>
              <a:t>учить?</a:t>
            </a:r>
          </a:p>
          <a:p>
            <a:pPr algn="ctr"/>
            <a:endParaRPr lang="ru-RU" sz="800" b="1" i="1" dirty="0">
              <a:solidFill>
                <a:schemeClr val="bg2"/>
              </a:solidFill>
              <a:latin typeface="Tahoma" pitchFamily="34" charset="0"/>
            </a:endParaRP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средств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обучения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7624" y="3537012"/>
            <a:ext cx="5292588" cy="78175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 dirty="0" smtClean="0"/>
              <a:t>Ориентация на технологии развивающего обучения 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91780" y="5562330"/>
            <a:ext cx="3497324" cy="3877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Новые подходы к оценке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562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4D399-6D80-470E-AF08-3F5FE41ED9B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2" descr="http://psy-pozitiv.ucoz.ru/Psi/77846664_Buratino_za_parto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58" y="2886603"/>
            <a:ext cx="3015521" cy="23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86531" y="2435420"/>
            <a:ext cx="882127" cy="1160776"/>
            <a:chOff x="2304" y="1584"/>
            <a:chExt cx="1740" cy="1554"/>
          </a:xfrm>
        </p:grpSpPr>
        <p:sp>
          <p:nvSpPr>
            <p:cNvPr id="11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37" name="Picture 1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61758"/>
            <a:ext cx="3168846" cy="27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О.Логинова\AppData\Local\Microsoft\Windows\Temporary Internet Files\Content.IE5\KKH0NK4K\MC90043481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" y="3609020"/>
            <a:ext cx="1072076" cy="10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О.Логинова\AppData\Local\Microsoft\Windows\Temporary Internet Files\Content.IE5\KKH0NK4K\MC90043481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" y="4581128"/>
            <a:ext cx="940675" cy="9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im7-tub-ru.yandex.net/i?id=63277005-1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8" y="5396500"/>
            <a:ext cx="1551799" cy="11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Стоковые фотографии хаоса, роялти-фри изображения хаоса Depositphot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60244"/>
            <a:ext cx="1906570" cy="190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/>
          <p:cNvSpPr>
            <a:spLocks noChangeArrowheads="1"/>
          </p:cNvSpPr>
          <p:nvPr/>
        </p:nvSpPr>
        <p:spPr bwMode="gray">
          <a:xfrm>
            <a:off x="179388" y="152400"/>
            <a:ext cx="8964612" cy="75632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altLang="ru-RU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</a:t>
            </a: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</a:t>
            </a:r>
            <a:endParaRPr lang="ru-RU" alt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5" descr="http://www.mgovservice.ru/upload/medialibrary/0e1/0e13a793808b8168ab48f9480ff3747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16" y="1512004"/>
            <a:ext cx="1467402" cy="125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im0-tub-ru.yandex.net/i?id=244689677-43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95" y="5433402"/>
            <a:ext cx="1607061" cy="112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C:\Users\О.Логинова\AppData\Local\Microsoft\Windows\Temporary Internet Files\Content.IE5\KKH0NK4K\MC90043481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32" y="4446145"/>
            <a:ext cx="940675" cy="9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Мебельная компания РиМ - Изготовление и продажа мебели - Изготовление и продажа мебели - Товары и услуги в Николаеве - Места - M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r="20013"/>
          <a:stretch/>
        </p:blipFill>
        <p:spPr bwMode="auto">
          <a:xfrm>
            <a:off x="7056276" y="4854800"/>
            <a:ext cx="1618920" cy="17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Наводим порядок в детской комнат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74" y="1497021"/>
            <a:ext cx="1850548" cy="163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6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 bwMode="auto">
          <a:xfrm>
            <a:off x="7116190" y="1304765"/>
            <a:ext cx="2075379" cy="266463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Прямоугольная выноска 27"/>
          <p:cNvSpPr/>
          <p:nvPr/>
        </p:nvSpPr>
        <p:spPr bwMode="auto">
          <a:xfrm>
            <a:off x="118028" y="4667866"/>
            <a:ext cx="2185720" cy="2070454"/>
          </a:xfrm>
          <a:prstGeom prst="wedgeRectCallout">
            <a:avLst>
              <a:gd name="adj1" fmla="val 67142"/>
              <a:gd name="adj2" fmla="val -24496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Капля 26"/>
          <p:cNvSpPr/>
          <p:nvPr/>
        </p:nvSpPr>
        <p:spPr bwMode="auto">
          <a:xfrm rot="5621072">
            <a:off x="-276884" y="1388319"/>
            <a:ext cx="3044920" cy="2499039"/>
          </a:xfrm>
          <a:prstGeom prst="teardrop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4D399-6D80-470E-AF08-3F5FE41ED9B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2" descr="http://psy-pozitiv.ucoz.ru/Psi/77846664_Buratino_za_parto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4667866"/>
            <a:ext cx="2502402" cy="193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attachments-blog.tut.by/61414/files/2012/03/C145-08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350" y="2024045"/>
            <a:ext cx="1177619" cy="13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79.ucoz.net/video/36/23339034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3" b="2030"/>
          <a:stretch/>
        </p:blipFill>
        <p:spPr bwMode="auto">
          <a:xfrm>
            <a:off x="316142" y="2321825"/>
            <a:ext cx="781428" cy="10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8-tub-ru.yandex.net/i?id=349696557-19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5" y="5314197"/>
            <a:ext cx="799169" cy="9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 bwMode="auto">
          <a:xfrm>
            <a:off x="2611252" y="2505423"/>
            <a:ext cx="2232248" cy="936104"/>
          </a:xfrm>
          <a:prstGeom prst="cloudCallout">
            <a:avLst>
              <a:gd name="adj1" fmla="val -1447"/>
              <a:gd name="adj2" fmla="val 193033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Хочу учиться!</a:t>
            </a:r>
          </a:p>
        </p:txBody>
      </p:sp>
      <p:sp>
        <p:nvSpPr>
          <p:cNvPr id="13" name="Выноска-облако 12"/>
          <p:cNvSpPr/>
          <p:nvPr/>
        </p:nvSpPr>
        <p:spPr bwMode="auto">
          <a:xfrm>
            <a:off x="4806150" y="2710124"/>
            <a:ext cx="2232248" cy="936104"/>
          </a:xfrm>
          <a:prstGeom prst="cloudCallout">
            <a:avLst>
              <a:gd name="adj1" fmla="val -101905"/>
              <a:gd name="adj2" fmla="val 201464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Могу учиться!</a:t>
            </a:r>
          </a:p>
        </p:txBody>
      </p:sp>
      <p:sp>
        <p:nvSpPr>
          <p:cNvPr id="14" name="Выноска-облако 13"/>
          <p:cNvSpPr/>
          <p:nvPr/>
        </p:nvSpPr>
        <p:spPr bwMode="auto">
          <a:xfrm>
            <a:off x="4996307" y="4437112"/>
            <a:ext cx="3988039" cy="1542088"/>
          </a:xfrm>
          <a:prstGeom prst="cloudCallout">
            <a:avLst>
              <a:gd name="adj1" fmla="val -80182"/>
              <a:gd name="adj2" fmla="val -12455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Владею необходимыми</a:t>
            </a:r>
          </a:p>
          <a:p>
            <a:pPr algn="ctr"/>
            <a:r>
              <a:rPr lang="ru-RU" b="1" i="1" dirty="0">
                <a:solidFill>
                  <a:schemeClr val="bg2"/>
                </a:solidFill>
                <a:latin typeface="Arial" charset="0"/>
              </a:rPr>
              <a:t>инструментальными</a:t>
            </a:r>
          </a:p>
          <a:p>
            <a:pPr algn="ctr"/>
            <a:r>
              <a:rPr lang="ru-RU" b="1" i="1" dirty="0" smtClean="0">
                <a:solidFill>
                  <a:schemeClr val="bg2"/>
                </a:solidFill>
                <a:latin typeface="Arial" charset="0"/>
              </a:rPr>
              <a:t>и понятийными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bg2"/>
                </a:solidFill>
                <a:latin typeface="Arial" charset="0"/>
              </a:rPr>
              <a:t>средствами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477" y="3323063"/>
            <a:ext cx="200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выхолощенное содержание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252" y="6250723"/>
            <a:ext cx="187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репродукция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8050" y="3272898"/>
            <a:ext cx="187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успешный ученик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>
            <a:off x="2589979" y="1582971"/>
            <a:ext cx="2124236" cy="612068"/>
          </a:xfrm>
          <a:prstGeom prst="wedgeRoundRectCallout">
            <a:avLst>
              <a:gd name="adj1" fmla="val 9902"/>
              <a:gd name="adj2" fmla="val 119857"/>
              <a:gd name="adj3" fmla="val 16667"/>
            </a:avLst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Личностные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tx2"/>
                </a:solidFill>
                <a:latin typeface="Arial" charset="0"/>
              </a:rPr>
              <a:t>результаты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 bwMode="auto">
          <a:xfrm>
            <a:off x="4925561" y="3825044"/>
            <a:ext cx="2340698" cy="612068"/>
          </a:xfrm>
          <a:prstGeom prst="wedgeRoundRectCallout">
            <a:avLst>
              <a:gd name="adj1" fmla="val 4314"/>
              <a:gd name="adj2" fmla="val -146475"/>
              <a:gd name="adj3" fmla="val 16667"/>
            </a:avLst>
          </a:prstGeom>
          <a:noFill/>
          <a:ln w="9525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Метапредметные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tx2"/>
                </a:solidFill>
                <a:latin typeface="Arial" charset="0"/>
              </a:rPr>
              <a:t>результаты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 bwMode="auto">
          <a:xfrm>
            <a:off x="4933978" y="3815748"/>
            <a:ext cx="2340698" cy="612068"/>
          </a:xfrm>
          <a:prstGeom prst="wedgeRoundRectCallout">
            <a:avLst>
              <a:gd name="adj1" fmla="val -21516"/>
              <a:gd name="adj2" fmla="val 148757"/>
              <a:gd name="adj3" fmla="val 16667"/>
            </a:avLst>
          </a:prstGeom>
          <a:noFill/>
          <a:ln w="9525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 bwMode="auto">
          <a:xfrm>
            <a:off x="5796136" y="6129355"/>
            <a:ext cx="2124236" cy="612068"/>
          </a:xfrm>
          <a:prstGeom prst="wedgeRoundRectCallout">
            <a:avLst>
              <a:gd name="adj1" fmla="val -25266"/>
              <a:gd name="adj2" fmla="val -167818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Предметные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tx2"/>
                </a:solidFill>
                <a:latin typeface="Arial" charset="0"/>
              </a:rPr>
              <a:t>результаты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54" y="1582971"/>
            <a:ext cx="22336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 dirty="0" smtClean="0">
                <a:solidFill>
                  <a:sysClr val="windowText" lastClr="000000"/>
                </a:solidFill>
              </a:rPr>
              <a:t>Эмоциональное и </a:t>
            </a:r>
            <a:r>
              <a:rPr lang="ru-RU" b="1" i="1" dirty="0">
                <a:solidFill>
                  <a:sysClr val="windowText" lastClr="000000"/>
                </a:solidFill>
              </a:rPr>
              <a:t>игровое </a:t>
            </a:r>
            <a:r>
              <a:rPr lang="ru-RU" b="1" i="1" dirty="0" smtClean="0">
                <a:solidFill>
                  <a:sysClr val="windowText" lastClr="000000"/>
                </a:solidFill>
              </a:rPr>
              <a:t>взаимодействие</a:t>
            </a:r>
            <a:endParaRPr lang="ru-RU" b="1" i="1" dirty="0">
              <a:solidFill>
                <a:sysClr val="windowText" lastClr="000000"/>
              </a:solidFill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75632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умения </a:t>
            </a:r>
            <a:r>
              <a:rPr lang="ru-RU" altLang="ru-RU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себя</a:t>
            </a: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alt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" y="4667866"/>
            <a:ext cx="226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/>
                </a:solidFill>
              </a:rPr>
              <a:t>Имитационное сотрудничество</a:t>
            </a:r>
            <a:endParaRPr lang="ru-RU" b="1" i="1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96750" y="1324569"/>
            <a:ext cx="2194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/>
                </a:solidFill>
              </a:rPr>
              <a:t>Учебное сотрудничество</a:t>
            </a:r>
            <a:endParaRPr lang="ru-RU" b="1" i="1" dirty="0">
              <a:solidFill>
                <a:schemeClr val="bg2"/>
              </a:solidFill>
            </a:endParaRPr>
          </a:p>
        </p:txBody>
      </p:sp>
      <p:pic>
        <p:nvPicPr>
          <p:cNvPr id="30" name="Picture 4" descr="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58" y="2506397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1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96897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800531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http://static.ozone.ru/multimedia/books_covers/1002463323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49" y="908720"/>
            <a:ext cx="993459" cy="13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://www.magazinov.net/_files/1/0/1002435700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38440"/>
            <a:ext cx="828854" cy="11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val 6"/>
          <p:cNvSpPr>
            <a:spLocks noChangeArrowheads="1"/>
          </p:cNvSpPr>
          <p:nvPr/>
        </p:nvSpPr>
        <p:spPr bwMode="auto">
          <a:xfrm>
            <a:off x="5544108" y="2163109"/>
            <a:ext cx="2592000" cy="25920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chemeClr val="bg2"/>
                </a:solidFill>
                <a:latin typeface="Tahoma" pitchFamily="34" charset="0"/>
              </a:rPr>
              <a:t>Как</a:t>
            </a:r>
          </a:p>
          <a:p>
            <a:pPr algn="ctr"/>
            <a:r>
              <a:rPr lang="ru-RU" sz="3200" b="1" i="1" dirty="0">
                <a:solidFill>
                  <a:schemeClr val="bg2"/>
                </a:solidFill>
                <a:latin typeface="Tahoma" pitchFamily="34" charset="0"/>
              </a:rPr>
              <a:t>учить?</a:t>
            </a:r>
          </a:p>
          <a:p>
            <a:pPr algn="ctr"/>
            <a:endParaRPr lang="ru-RU" sz="800" b="1" i="1" dirty="0">
              <a:solidFill>
                <a:schemeClr val="bg2"/>
              </a:solidFill>
              <a:latin typeface="Tahoma" pitchFamily="34" charset="0"/>
            </a:endParaRP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средств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обучения</a:t>
            </a: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2794586" y="2103199"/>
            <a:ext cx="2592288" cy="25920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2"/>
                </a:solidFill>
                <a:latin typeface="Tahoma" pitchFamily="34" charset="0"/>
              </a:rPr>
              <a:t>Ради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2"/>
                </a:solidFill>
                <a:latin typeface="Tahoma" pitchFamily="34" charset="0"/>
              </a:rPr>
              <a:t>чего учить?</a:t>
            </a:r>
          </a:p>
          <a:p>
            <a:pPr algn="ctr">
              <a:defRPr/>
            </a:pPr>
            <a:endParaRPr lang="ru-RU" sz="800" b="1" i="1" dirty="0">
              <a:solidFill>
                <a:schemeClr val="bg2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смыслы и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>
              <a:defRPr/>
            </a:pP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12838" y="2093192"/>
            <a:ext cx="2592000" cy="25920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2"/>
                </a:solidFill>
                <a:latin typeface="Tahoma" pitchFamily="34" charset="0"/>
              </a:rPr>
              <a:t>Чему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2"/>
                </a:solidFill>
                <a:latin typeface="Tahoma" pitchFamily="34" charset="0"/>
              </a:rPr>
              <a:t>учить?</a:t>
            </a:r>
          </a:p>
          <a:p>
            <a:pPr algn="ctr">
              <a:defRPr/>
            </a:pPr>
            <a:endParaRPr lang="ru-RU" sz="900" b="1" i="1" dirty="0">
              <a:solidFill>
                <a:schemeClr val="bg2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>
              <a:defRPr/>
            </a:pPr>
            <a:endParaRPr lang="ru-RU" sz="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71500" y="552134"/>
            <a:ext cx="9072500" cy="9366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Развитие образовательного стандарта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8786" y="1673026"/>
            <a:ext cx="1368000" cy="42016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80-ые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80" y="5105358"/>
            <a:ext cx="8640000" cy="756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dirty="0" smtClean="0"/>
              <a:t>От </a:t>
            </a:r>
            <a:r>
              <a:rPr lang="ru-RU" sz="2800" b="1" dirty="0" smtClean="0"/>
              <a:t>профессионального</a:t>
            </a:r>
            <a:r>
              <a:rPr lang="ru-RU" sz="2800" dirty="0" smtClean="0"/>
              <a:t> документа к документу, фиксирующему </a:t>
            </a:r>
            <a:r>
              <a:rPr lang="ru-RU" sz="2800" b="1" dirty="0" smtClean="0"/>
              <a:t>общественный договор 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382" y="5913323"/>
            <a:ext cx="8640000" cy="432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600" dirty="0" smtClean="0"/>
              <a:t>От документа </a:t>
            </a:r>
            <a:r>
              <a:rPr lang="ru-RU" sz="2600" b="1" dirty="0" smtClean="0"/>
              <a:t>прямого </a:t>
            </a:r>
            <a:r>
              <a:rPr lang="ru-RU" sz="2800" b="1" dirty="0" smtClean="0"/>
              <a:t>действия</a:t>
            </a:r>
            <a:r>
              <a:rPr lang="ru-RU" sz="2600" b="1" dirty="0" smtClean="0"/>
              <a:t> </a:t>
            </a:r>
            <a:r>
              <a:rPr lang="ru-RU" sz="2600" dirty="0" smtClean="0"/>
              <a:t>к </a:t>
            </a:r>
            <a:r>
              <a:rPr lang="ru-RU" sz="2600" b="1" dirty="0" smtClean="0"/>
              <a:t>рамочному </a:t>
            </a:r>
            <a:endParaRPr lang="ru-RU" sz="2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780" y="6345323"/>
            <a:ext cx="8640000" cy="432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600" dirty="0" smtClean="0"/>
              <a:t>От стандарта </a:t>
            </a:r>
            <a:r>
              <a:rPr lang="ru-RU" sz="2600" b="1" dirty="0" smtClean="0"/>
              <a:t>содержания </a:t>
            </a:r>
            <a:r>
              <a:rPr lang="ru-RU" sz="2600" dirty="0" smtClean="0"/>
              <a:t>к </a:t>
            </a:r>
            <a:r>
              <a:rPr lang="ru-RU" sz="2600" b="1" dirty="0" smtClean="0"/>
              <a:t>системному</a:t>
            </a:r>
            <a:r>
              <a:rPr lang="ru-RU" sz="2600" dirty="0" smtClean="0"/>
              <a:t> документу</a:t>
            </a:r>
            <a:endParaRPr lang="ru-RU" sz="2600" b="1" dirty="0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016420" y="2093192"/>
            <a:ext cx="1559432" cy="758341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  <a:latin typeface="Tahoma" pitchFamily="34" charset="0"/>
              </a:rPr>
              <a:t>“</a:t>
            </a:r>
            <a:r>
              <a:rPr lang="ru-RU" sz="1600" b="1" dirty="0" smtClean="0">
                <a:solidFill>
                  <a:schemeClr val="bg2"/>
                </a:solidFill>
                <a:latin typeface="Tahoma" pitchFamily="34" charset="0"/>
              </a:rPr>
              <a:t>стандарт</a:t>
            </a:r>
            <a:endParaRPr lang="en-US" sz="1600" b="1" dirty="0" smtClean="0">
              <a:solidFill>
                <a:schemeClr val="bg2"/>
              </a:solidFill>
              <a:latin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ahoma" pitchFamily="34" charset="0"/>
              </a:rPr>
              <a:t>условий</a:t>
            </a:r>
            <a:r>
              <a:rPr lang="en-US" sz="1600" b="1" dirty="0" smtClean="0">
                <a:solidFill>
                  <a:schemeClr val="bg2"/>
                </a:solidFill>
                <a:latin typeface="Tahoma" pitchFamily="34" charset="0"/>
              </a:rPr>
              <a:t>”</a:t>
            </a:r>
            <a:endParaRPr lang="ru-RU" sz="1600" b="1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7486533" y="3701306"/>
            <a:ext cx="1691680" cy="972108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ahoma" pitchFamily="34" charset="0"/>
              </a:rPr>
              <a:t>методы</a:t>
            </a:r>
          </a:p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ahoma" pitchFamily="34" charset="0"/>
              </a:rPr>
              <a:t>развивающего</a:t>
            </a:r>
          </a:p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ahoma" pitchFamily="34" charset="0"/>
              </a:rPr>
              <a:t>обучения</a:t>
            </a:r>
            <a:endParaRPr lang="ru-RU" sz="1600" b="1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00864" y="4685192"/>
            <a:ext cx="5007949" cy="42016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Основные тенденции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159093" y="152400"/>
            <a:ext cx="8600340" cy="50429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Немного об истории вопроса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426586" y="1673026"/>
            <a:ext cx="1368000" cy="42016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90-ые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801381" y="1673026"/>
            <a:ext cx="1368000" cy="42016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00-ые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480378" y="1279968"/>
            <a:ext cx="828000" cy="420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2004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167576" y="1700134"/>
            <a:ext cx="4856579" cy="42016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с 2005 по наст. время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304510" y="1252860"/>
            <a:ext cx="828000" cy="420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1993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290838" y="1252860"/>
            <a:ext cx="828000" cy="420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1998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6009743" y="1279968"/>
            <a:ext cx="828000" cy="4201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2009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840108" y="1279968"/>
            <a:ext cx="828000" cy="420166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2010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048245" y="1279968"/>
            <a:ext cx="828000" cy="4201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2012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691" y="1253863"/>
            <a:ext cx="1080120" cy="420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Стандарты: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  <a:latin typeface="Arial" charset="0"/>
              </a:rPr>
              <a:t>хронология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80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616869" y="1232756"/>
            <a:ext cx="2519363" cy="1295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>
                <a:solidFill>
                  <a:schemeClr val="bg2"/>
                </a:solidFill>
                <a:latin typeface="Tahoma" pitchFamily="34" charset="0"/>
              </a:rPr>
              <a:t>Требования</a:t>
            </a:r>
          </a:p>
          <a:p>
            <a:pPr algn="ctr" eaLnBrk="1" hangingPunct="1"/>
            <a:r>
              <a:rPr lang="ru-RU" sz="2400" b="1" dirty="0">
                <a:solidFill>
                  <a:schemeClr val="bg2"/>
                </a:solidFill>
                <a:latin typeface="Tahoma" pitchFamily="34" charset="0"/>
              </a:rPr>
              <a:t>к структуре</a:t>
            </a:r>
          </a:p>
          <a:p>
            <a:pPr algn="ctr" eaLnBrk="1" hangingPunct="1"/>
            <a:r>
              <a:rPr lang="ru-RU" sz="2400" b="1" dirty="0">
                <a:solidFill>
                  <a:schemeClr val="bg2"/>
                </a:solidFill>
                <a:latin typeface="Tahoma" pitchFamily="34" charset="0"/>
              </a:rPr>
              <a:t>ООП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19138" y="3249613"/>
            <a:ext cx="720725" cy="1368425"/>
          </a:xfrm>
          <a:custGeom>
            <a:avLst/>
            <a:gdLst>
              <a:gd name="T0" fmla="*/ 18036278 w 21600"/>
              <a:gd name="T1" fmla="*/ 0 h 21600"/>
              <a:gd name="T2" fmla="*/ 0 w 21600"/>
              <a:gd name="T3" fmla="*/ 43346953 h 21600"/>
              <a:gd name="T4" fmla="*/ 18036278 w 21600"/>
              <a:gd name="T5" fmla="*/ 86693842 h 21600"/>
              <a:gd name="T6" fmla="*/ 24048357 w 21600"/>
              <a:gd name="T7" fmla="*/ 433469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14351" algn="ctr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376488" y="2559051"/>
            <a:ext cx="1008062" cy="3968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CC"/>
          </a:solidFill>
          <a:ln w="14351" algn="ctr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476375" y="3068638"/>
            <a:ext cx="2808288" cy="165735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>
                <a:solidFill>
                  <a:schemeClr val="bg2"/>
                </a:solidFill>
                <a:latin typeface="Tahoma" pitchFamily="34" charset="0"/>
              </a:rPr>
              <a:t>Требования</a:t>
            </a:r>
          </a:p>
          <a:p>
            <a:pPr algn="ctr" eaLnBrk="1" hangingPunct="1"/>
            <a:r>
              <a:rPr lang="ru-RU" sz="2800" b="1">
                <a:solidFill>
                  <a:schemeClr val="bg2"/>
                </a:solidFill>
                <a:latin typeface="Tahoma" pitchFamily="34" charset="0"/>
              </a:rPr>
              <a:t>к результатам</a:t>
            </a:r>
          </a:p>
          <a:p>
            <a:pPr algn="ctr" eaLnBrk="1" hangingPunct="1"/>
            <a:r>
              <a:rPr lang="ru-RU" sz="2800" b="1">
                <a:solidFill>
                  <a:schemeClr val="bg2"/>
                </a:solidFill>
                <a:latin typeface="Tahoma" pitchFamily="34" charset="0"/>
              </a:rPr>
              <a:t>освоения ООП</a:t>
            </a: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242367" y="1232756"/>
            <a:ext cx="576262" cy="5113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0" scaled="1"/>
          </a:gra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ahoma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336529" y="1206041"/>
            <a:ext cx="647700" cy="52654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CCFFFF"/>
              </a:gs>
              <a:gs pos="100000">
                <a:srgbClr val="CC99FF"/>
              </a:gs>
            </a:gsLst>
            <a:lin ang="0" scaled="1"/>
          </a:gra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ahoma" pitchFamily="34" charset="0"/>
            </a:endParaRPr>
          </a:p>
        </p:txBody>
      </p:sp>
      <p:sp>
        <p:nvSpPr>
          <p:cNvPr id="1034" name="WordArt 10" descr="Джинсовая ткань"/>
          <p:cNvSpPr>
            <a:spLocks noChangeArrowheads="1" noChangeShapeType="1" noTextEdit="1"/>
          </p:cNvSpPr>
          <p:nvPr/>
        </p:nvSpPr>
        <p:spPr bwMode="auto">
          <a:xfrm rot="5400000">
            <a:off x="2131980" y="3635406"/>
            <a:ext cx="4965765" cy="252000"/>
          </a:xfrm>
          <a:custGeom>
            <a:avLst/>
            <a:gdLst>
              <a:gd name="connsiteX0" fmla="*/ 0 w 4965765"/>
              <a:gd name="connsiteY0" fmla="*/ 0 h 252000"/>
              <a:gd name="connsiteX1" fmla="*/ 4965765 w 4965765"/>
              <a:gd name="connsiteY1" fmla="*/ 0 h 252000"/>
              <a:gd name="connsiteX2" fmla="*/ 4965765 w 4965765"/>
              <a:gd name="connsiteY2" fmla="*/ 252000 h 252000"/>
              <a:gd name="connsiteX3" fmla="*/ 0 w 4965765"/>
              <a:gd name="connsiteY3" fmla="*/ 252000 h 252000"/>
              <a:gd name="connsiteX4" fmla="*/ 0 w 4965765"/>
              <a:gd name="connsiteY4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765" h="252000">
                <a:moveTo>
                  <a:pt x="0" y="0"/>
                </a:moveTo>
                <a:lnTo>
                  <a:pt x="4965765" y="0"/>
                </a:lnTo>
                <a:lnTo>
                  <a:pt x="4965765" y="252000"/>
                </a:lnTo>
                <a:lnTo>
                  <a:pt x="0" y="2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Общие рамки для системы нормативов</a:t>
            </a: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5003800" y="1520093"/>
            <a:ext cx="755650" cy="720725"/>
          </a:xfrm>
          <a:custGeom>
            <a:avLst/>
            <a:gdLst>
              <a:gd name="T0" fmla="*/ 19826613 w 21600"/>
              <a:gd name="T1" fmla="*/ 0 h 21600"/>
              <a:gd name="T2" fmla="*/ 0 w 21600"/>
              <a:gd name="T3" fmla="*/ 12024195 h 21600"/>
              <a:gd name="T4" fmla="*/ 19826613 w 21600"/>
              <a:gd name="T5" fmla="*/ 24048357 h 21600"/>
              <a:gd name="T6" fmla="*/ 26435505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4351" algn="ctr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5000625" y="3418567"/>
            <a:ext cx="755650" cy="720725"/>
          </a:xfrm>
          <a:custGeom>
            <a:avLst/>
            <a:gdLst>
              <a:gd name="T0" fmla="*/ 19826613 w 21600"/>
              <a:gd name="T1" fmla="*/ 0 h 21600"/>
              <a:gd name="T2" fmla="*/ 0 w 21600"/>
              <a:gd name="T3" fmla="*/ 12024195 h 21600"/>
              <a:gd name="T4" fmla="*/ 19826613 w 21600"/>
              <a:gd name="T5" fmla="*/ 24048357 h 21600"/>
              <a:gd name="T6" fmla="*/ 26435505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14351" algn="ctr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5867400" y="3011488"/>
            <a:ext cx="2879725" cy="16875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rgbClr val="CC99FF"/>
              </a:gs>
              <a:gs pos="100000">
                <a:srgbClr val="FFFFFF"/>
              </a:gs>
            </a:gsLst>
            <a:lin ang="18900000" scaled="1"/>
          </a:gra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Ожидаемые</a:t>
            </a:r>
          </a:p>
          <a:p>
            <a:pPr algn="ctr" eaLnBrk="1" hangingPunct="1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результаты</a:t>
            </a:r>
          </a:p>
          <a:p>
            <a:pPr algn="ctr" eaLnBrk="1" hangingPunct="1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деятельности</a:t>
            </a:r>
          </a:p>
          <a:p>
            <a:pPr algn="ctr" eaLnBrk="1" hangingPunct="1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системы</a:t>
            </a:r>
          </a:p>
          <a:p>
            <a:pPr algn="ctr" eaLnBrk="1" hangingPunct="1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образования</a:t>
            </a:r>
          </a:p>
        </p:txBody>
      </p:sp>
      <p:sp>
        <p:nvSpPr>
          <p:cNvPr id="1038" name="WordArt 14" descr="Джинсовая ткань"/>
          <p:cNvSpPr>
            <a:spLocks noChangeArrowheads="1" noChangeShapeType="1" noTextEdit="1"/>
          </p:cNvSpPr>
          <p:nvPr/>
        </p:nvSpPr>
        <p:spPr bwMode="auto">
          <a:xfrm rot="5400000">
            <a:off x="-1935502" y="3645425"/>
            <a:ext cx="4932000" cy="288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Запросы и ожидания</a:t>
            </a: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5832475" y="1197037"/>
            <a:ext cx="2879725" cy="1439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rgbClr val="CCFFFF"/>
              </a:gs>
              <a:gs pos="100000">
                <a:srgbClr val="FFFFFF"/>
              </a:gs>
            </a:gsLst>
            <a:lin ang="2700000" scaled="1"/>
          </a:gra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Организационные</a:t>
            </a:r>
          </a:p>
          <a:p>
            <a:pPr algn="ctr" eaLnBrk="1" hangingPunct="1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и педагогические</a:t>
            </a:r>
          </a:p>
          <a:p>
            <a:pPr algn="ctr" eaLnBrk="1" hangingPunct="1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условия деятель-</a:t>
            </a:r>
          </a:p>
          <a:p>
            <a:pPr algn="ctr" eaLnBrk="1" hangingPunct="1"/>
            <a:r>
              <a:rPr lang="ru-RU" sz="2000" b="1" dirty="0" err="1">
                <a:solidFill>
                  <a:schemeClr val="bg2"/>
                </a:solidFill>
                <a:latin typeface="Tahoma" pitchFamily="34" charset="0"/>
              </a:rPr>
              <a:t>ности</a:t>
            </a:r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 системы</a:t>
            </a:r>
          </a:p>
          <a:p>
            <a:pPr algn="ctr" eaLnBrk="1" hangingPunct="1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образования</a:t>
            </a: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1619250" y="5174456"/>
            <a:ext cx="2519363" cy="12969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Требования</a:t>
            </a:r>
          </a:p>
          <a:p>
            <a:pPr algn="ctr" eaLnBrk="1" hangingPunct="1"/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к условиям ре-</a:t>
            </a:r>
          </a:p>
          <a:p>
            <a:pPr algn="ctr" eaLnBrk="1" hangingPunct="1"/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ализации ООП</a:t>
            </a: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2408238" y="4779169"/>
            <a:ext cx="1008062" cy="3952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CC"/>
          </a:solidFill>
          <a:ln w="14351" algn="ctr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4984229" y="5236368"/>
            <a:ext cx="755650" cy="720725"/>
          </a:xfrm>
          <a:custGeom>
            <a:avLst/>
            <a:gdLst>
              <a:gd name="T0" fmla="*/ 19826613 w 21600"/>
              <a:gd name="T1" fmla="*/ 0 h 21600"/>
              <a:gd name="T2" fmla="*/ 0 w 21600"/>
              <a:gd name="T3" fmla="*/ 12024195 h 21600"/>
              <a:gd name="T4" fmla="*/ 19826613 w 21600"/>
              <a:gd name="T5" fmla="*/ 24048357 h 21600"/>
              <a:gd name="T6" fmla="*/ 26435505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14351" algn="ctr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5829399" y="5031581"/>
            <a:ext cx="2879725" cy="14398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</a:gra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Ресурсы: кадры,</a:t>
            </a:r>
          </a:p>
          <a:p>
            <a:pPr algn="ctr" eaLnBrk="1" hangingPunct="1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материальная база,</a:t>
            </a:r>
          </a:p>
          <a:p>
            <a:pPr algn="ctr" eaLnBrk="1" hangingPunct="1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информация,</a:t>
            </a:r>
          </a:p>
          <a:p>
            <a:pPr algn="ctr" eaLnBrk="1" hangingPunct="1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финансы</a:t>
            </a:r>
          </a:p>
        </p:txBody>
      </p:sp>
      <p:sp>
        <p:nvSpPr>
          <p:cNvPr id="927764" name="AutoShape 20"/>
          <p:cNvSpPr>
            <a:spLocks noChangeArrowheads="1"/>
          </p:cNvSpPr>
          <p:nvPr/>
        </p:nvSpPr>
        <p:spPr bwMode="gray">
          <a:xfrm>
            <a:off x="0" y="0"/>
            <a:ext cx="9144000" cy="8731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ФГОС: три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системы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требований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CFE13-5A6B-4581-96C7-BEC6193F5007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520700" y="152400"/>
            <a:ext cx="8101012" cy="64770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Основы и смысл введения ФГОС</a:t>
            </a:r>
          </a:p>
        </p:txBody>
      </p:sp>
      <p:sp>
        <p:nvSpPr>
          <p:cNvPr id="897034" name="AutoShape 10"/>
          <p:cNvSpPr>
            <a:spLocks noChangeArrowheads="1"/>
          </p:cNvSpPr>
          <p:nvPr/>
        </p:nvSpPr>
        <p:spPr bwMode="auto">
          <a:xfrm>
            <a:off x="0" y="620713"/>
            <a:ext cx="2627313" cy="2232025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50000">
                <a:srgbClr val="FFFFCC">
                  <a:alpha val="78000"/>
                </a:srgb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06387" y="1278731"/>
            <a:ext cx="1978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b="1" u="sng" dirty="0">
                <a:solidFill>
                  <a:schemeClr val="hlink"/>
                </a:solidFill>
              </a:rPr>
              <a:t>СОЦИАЛЬНЫЕ</a:t>
            </a:r>
            <a:r>
              <a:rPr lang="ru-RU" b="1" dirty="0">
                <a:solidFill>
                  <a:schemeClr val="hlink"/>
                </a:solidFill>
              </a:rPr>
              <a:t>:</a:t>
            </a:r>
            <a:r>
              <a:rPr lang="ru-RU" dirty="0"/>
              <a:t> </a:t>
            </a:r>
            <a:r>
              <a:rPr lang="ru-RU" b="1" dirty="0">
                <a:solidFill>
                  <a:schemeClr val="bg2"/>
                </a:solidFill>
              </a:rPr>
              <a:t>заказ системе</a:t>
            </a:r>
          </a:p>
          <a:p>
            <a:pPr algn="ctr"/>
            <a:r>
              <a:rPr lang="ru-RU" b="1" dirty="0">
                <a:solidFill>
                  <a:schemeClr val="bg2"/>
                </a:solidFill>
              </a:rPr>
              <a:t>образования</a:t>
            </a:r>
          </a:p>
        </p:txBody>
      </p:sp>
      <p:sp>
        <p:nvSpPr>
          <p:cNvPr id="897038" name="Oval 14"/>
          <p:cNvSpPr>
            <a:spLocks noChangeArrowheads="1"/>
          </p:cNvSpPr>
          <p:nvPr/>
        </p:nvSpPr>
        <p:spPr bwMode="auto">
          <a:xfrm>
            <a:off x="6142038" y="846138"/>
            <a:ext cx="2987675" cy="1800225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50000">
                <a:schemeClr val="tx2">
                  <a:alpha val="81000"/>
                </a:schemeClr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6192838" y="1089025"/>
            <a:ext cx="2844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bg1"/>
                </a:solidFill>
              </a:rPr>
              <a:t>ИДЕОЛОГИЧЕСКИЕ и МЕТОДОЛОГИЧЕСКИЕ</a:t>
            </a:r>
            <a:r>
              <a:rPr lang="ru-RU" b="1">
                <a:solidFill>
                  <a:schemeClr val="bg1"/>
                </a:solidFill>
              </a:rPr>
              <a:t>:</a:t>
            </a:r>
            <a:r>
              <a:rPr lang="ru-RU"/>
              <a:t> </a:t>
            </a:r>
            <a:r>
              <a:rPr lang="ru-RU" b="1">
                <a:solidFill>
                  <a:schemeClr val="bg2"/>
                </a:solidFill>
              </a:rPr>
              <a:t>концепция духовно-нравственного воспитания</a:t>
            </a:r>
          </a:p>
        </p:txBody>
      </p:sp>
      <p:sp>
        <p:nvSpPr>
          <p:cNvPr id="897040" name="AutoShape 16"/>
          <p:cNvSpPr>
            <a:spLocks noChangeArrowheads="1"/>
          </p:cNvSpPr>
          <p:nvPr/>
        </p:nvSpPr>
        <p:spPr bwMode="auto">
          <a:xfrm>
            <a:off x="2854325" y="1211263"/>
            <a:ext cx="2843213" cy="133191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6600"/>
              </a:gs>
              <a:gs pos="50000">
                <a:srgbClr val="FFFFCC">
                  <a:alpha val="80000"/>
                </a:srgbClr>
              </a:gs>
              <a:gs pos="100000">
                <a:srgbClr val="00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u="sng">
                <a:solidFill>
                  <a:srgbClr val="003300"/>
                </a:solidFill>
                <a:latin typeface="Arial" charset="0"/>
              </a:rPr>
              <a:t>НАУЧНЫЕ</a:t>
            </a:r>
            <a:r>
              <a:rPr lang="ru-RU" b="1">
                <a:solidFill>
                  <a:srgbClr val="003300"/>
                </a:solidFill>
                <a:latin typeface="Arial" charset="0"/>
              </a:rPr>
              <a:t>:</a:t>
            </a:r>
            <a:endParaRPr lang="ru-RU">
              <a:solidFill>
                <a:srgbClr val="0033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b="1">
                <a:solidFill>
                  <a:schemeClr val="bg2"/>
                </a:solidFill>
                <a:latin typeface="Arial" charset="0"/>
              </a:rPr>
              <a:t>фундаментальное ядро</a:t>
            </a:r>
          </a:p>
          <a:p>
            <a:pPr algn="ctr">
              <a:defRPr/>
            </a:pPr>
            <a:r>
              <a:rPr lang="ru-RU" b="1">
                <a:solidFill>
                  <a:schemeClr val="bg2"/>
                </a:solidFill>
                <a:latin typeface="Arial" charset="0"/>
              </a:rPr>
              <a:t>содержания общего</a:t>
            </a:r>
          </a:p>
          <a:p>
            <a:pPr algn="ctr">
              <a:defRPr/>
            </a:pPr>
            <a:r>
              <a:rPr lang="ru-RU" b="1">
                <a:solidFill>
                  <a:schemeClr val="bg2"/>
                </a:solidFill>
                <a:latin typeface="Arial" charset="0"/>
              </a:rPr>
              <a:t>образования</a:t>
            </a:r>
          </a:p>
        </p:txBody>
      </p:sp>
      <p:sp>
        <p:nvSpPr>
          <p:cNvPr id="897047" name="Rectangle 23"/>
          <p:cNvSpPr>
            <a:spLocks noChangeArrowheads="1"/>
          </p:cNvSpPr>
          <p:nvPr/>
        </p:nvSpPr>
        <p:spPr bwMode="auto">
          <a:xfrm>
            <a:off x="142875" y="2636838"/>
            <a:ext cx="8856663" cy="129698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FFCC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</a:rPr>
              <a:t>Смысл введения нового стандарта – ориентировать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</a:rPr>
              <a:t>систему образования на достижение качественно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</a:rPr>
              <a:t>новых результатов образования посредством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</a:rPr>
              <a:t>реализации парадигмы </a:t>
            </a:r>
            <a:r>
              <a:rPr lang="ru-RU" sz="2400" b="1" i="1" dirty="0" err="1">
                <a:solidFill>
                  <a:schemeClr val="bg2"/>
                </a:solidFill>
              </a:rPr>
              <a:t>деятельностного</a:t>
            </a:r>
            <a:r>
              <a:rPr lang="ru-RU" sz="2400" b="1" i="1" dirty="0">
                <a:solidFill>
                  <a:schemeClr val="bg2"/>
                </a:solidFill>
              </a:rPr>
              <a:t> развития   </a:t>
            </a:r>
          </a:p>
        </p:txBody>
      </p:sp>
      <p:sp>
        <p:nvSpPr>
          <p:cNvPr id="180238" name="Rectangle 27"/>
          <p:cNvSpPr>
            <a:spLocks noChangeArrowheads="1"/>
          </p:cNvSpPr>
          <p:nvPr/>
        </p:nvSpPr>
        <p:spPr bwMode="auto">
          <a:xfrm>
            <a:off x="107949" y="5746751"/>
            <a:ext cx="3998119" cy="100012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CCFF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ПЛАНИРУЕМЫЕ РЕЗУЛЬТАТЫ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как элемент </a:t>
            </a:r>
            <a:r>
              <a:rPr lang="ru-RU" b="1" i="1" dirty="0" smtClean="0">
                <a:solidFill>
                  <a:schemeClr val="bg2"/>
                </a:solidFill>
              </a:rPr>
              <a:t>целеполагания</a:t>
            </a:r>
            <a:endParaRPr lang="ru-RU" b="1" i="1" dirty="0">
              <a:solidFill>
                <a:schemeClr val="bg2"/>
              </a:solidFill>
            </a:endParaRPr>
          </a:p>
        </p:txBody>
      </p:sp>
      <p:sp>
        <p:nvSpPr>
          <p:cNvPr id="180239" name="AutoShape 28"/>
          <p:cNvSpPr>
            <a:spLocks noChangeArrowheads="1"/>
          </p:cNvSpPr>
          <p:nvPr/>
        </p:nvSpPr>
        <p:spPr bwMode="auto">
          <a:xfrm>
            <a:off x="2900280" y="5082380"/>
            <a:ext cx="2411412" cy="2159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0240" name="AutoShape 29"/>
          <p:cNvSpPr>
            <a:spLocks noChangeArrowheads="1"/>
          </p:cNvSpPr>
          <p:nvPr/>
        </p:nvSpPr>
        <p:spPr bwMode="auto">
          <a:xfrm>
            <a:off x="107950" y="5348818"/>
            <a:ext cx="8893175" cy="361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ОСНОВНЫЕ МЕХАНИЗМЫ      </a:t>
            </a:r>
          </a:p>
        </p:txBody>
      </p:sp>
      <p:sp>
        <p:nvSpPr>
          <p:cNvPr id="180241" name="Rectangle 27"/>
          <p:cNvSpPr>
            <a:spLocks noChangeArrowheads="1"/>
          </p:cNvSpPr>
          <p:nvPr/>
        </p:nvSpPr>
        <p:spPr bwMode="auto">
          <a:xfrm>
            <a:off x="4896036" y="5746751"/>
            <a:ext cx="4103503" cy="100012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CCFF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СИСТЕМА ОЦЕНКА </a:t>
            </a:r>
            <a:r>
              <a:rPr lang="ru-RU" b="1" cap="all" dirty="0" smtClean="0">
                <a:solidFill>
                  <a:schemeClr val="bg2"/>
                </a:solidFill>
              </a:rPr>
              <a:t>достижения</a:t>
            </a:r>
          </a:p>
          <a:p>
            <a:pPr algn="ctr">
              <a:lnSpc>
                <a:spcPct val="90000"/>
              </a:lnSpc>
            </a:pPr>
            <a:r>
              <a:rPr lang="ru-RU" b="1" cap="all" dirty="0" smtClean="0">
                <a:solidFill>
                  <a:schemeClr val="bg2"/>
                </a:solidFill>
              </a:rPr>
              <a:t>планируемых результатов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переход от модели «контроля» 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модели «</a:t>
            </a:r>
            <a:r>
              <a:rPr lang="ru-RU" b="1" i="1" dirty="0" smtClean="0">
                <a:solidFill>
                  <a:schemeClr val="bg2"/>
                </a:solidFill>
              </a:rPr>
              <a:t>обеспечения качества</a:t>
            </a:r>
            <a:r>
              <a:rPr lang="ru-RU" b="1" dirty="0" smtClean="0">
                <a:solidFill>
                  <a:schemeClr val="bg2"/>
                </a:solidFill>
              </a:rPr>
              <a:t>» 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80242" name="AutoShape 28"/>
          <p:cNvSpPr>
            <a:spLocks noChangeArrowheads="1"/>
          </p:cNvSpPr>
          <p:nvPr/>
        </p:nvSpPr>
        <p:spPr bwMode="auto">
          <a:xfrm>
            <a:off x="2959894" y="3933825"/>
            <a:ext cx="2411412" cy="180975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0243" name="Rectangle 27"/>
          <p:cNvSpPr>
            <a:spLocks noChangeArrowheads="1"/>
          </p:cNvSpPr>
          <p:nvPr/>
        </p:nvSpPr>
        <p:spPr bwMode="auto">
          <a:xfrm>
            <a:off x="107950" y="4476750"/>
            <a:ext cx="2374901" cy="6492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CC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ОРИЕНТАЦИЯ</a:t>
            </a:r>
          </a:p>
          <a:p>
            <a:pPr algn="ctr"/>
            <a:r>
              <a:rPr lang="ru-RU" b="1">
                <a:solidFill>
                  <a:schemeClr val="bg2"/>
                </a:solidFill>
              </a:rPr>
              <a:t>НА РЕЗУЛЬТАТ</a:t>
            </a:r>
          </a:p>
        </p:txBody>
      </p:sp>
      <p:sp>
        <p:nvSpPr>
          <p:cNvPr id="180244" name="Rectangle 27"/>
          <p:cNvSpPr>
            <a:spLocks noChangeArrowheads="1"/>
          </p:cNvSpPr>
          <p:nvPr/>
        </p:nvSpPr>
        <p:spPr bwMode="auto">
          <a:xfrm>
            <a:off x="5327649" y="4495005"/>
            <a:ext cx="3673475" cy="61277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CC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РЕАЛИЗАЦИЯ ДЕЯТЕЛЬ-</a:t>
            </a:r>
          </a:p>
          <a:p>
            <a:pPr algn="ctr"/>
            <a:r>
              <a:rPr lang="ru-RU" b="1">
                <a:solidFill>
                  <a:schemeClr val="bg2"/>
                </a:solidFill>
              </a:rPr>
              <a:t>НОСТНОГО ПОДХОДА </a:t>
            </a:r>
          </a:p>
        </p:txBody>
      </p:sp>
      <p:sp>
        <p:nvSpPr>
          <p:cNvPr id="180245" name="AutoShape 29"/>
          <p:cNvSpPr>
            <a:spLocks noChangeArrowheads="1"/>
          </p:cNvSpPr>
          <p:nvPr/>
        </p:nvSpPr>
        <p:spPr bwMode="auto">
          <a:xfrm>
            <a:off x="107950" y="4114800"/>
            <a:ext cx="8893175" cy="3619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ВАЖНЕЙШИЕ ОСОБЕННОСТИ</a:t>
            </a:r>
          </a:p>
        </p:txBody>
      </p:sp>
      <p:sp>
        <p:nvSpPr>
          <p:cNvPr id="180246" name="AutoShape 22"/>
          <p:cNvSpPr>
            <a:spLocks noChangeArrowheads="1"/>
          </p:cNvSpPr>
          <p:nvPr/>
        </p:nvSpPr>
        <p:spPr bwMode="auto">
          <a:xfrm>
            <a:off x="2627313" y="4675980"/>
            <a:ext cx="2592387" cy="250825"/>
          </a:xfrm>
          <a:prstGeom prst="leftRightArrow">
            <a:avLst>
              <a:gd name="adj1" fmla="val 50000"/>
              <a:gd name="adj2" fmla="val 206709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85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1E04-E511-4C8C-A3D1-FDDCB78E9AF2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 bwMode="auto">
          <a:xfrm>
            <a:off x="550268" y="1559341"/>
            <a:ext cx="7956884" cy="5226086"/>
          </a:xfrm>
          <a:prstGeom prst="triangle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433606"/>
            <a:ext cx="81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pc="100" dirty="0" smtClean="0"/>
              <a:t>система оценки достижения планируемых результатов </a:t>
            </a:r>
            <a:endParaRPr lang="ru-RU" b="1" i="1" spc="100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268000" y="1620000"/>
            <a:ext cx="4950804" cy="486054"/>
          </a:xfrm>
          <a:prstGeom prst="round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all" dirty="0" smtClean="0">
                <a:solidFill>
                  <a:schemeClr val="bg2"/>
                </a:solidFill>
                <a:latin typeface="Arial" charset="0"/>
              </a:rPr>
              <a:t>ФГОС: </a:t>
            </a:r>
            <a:r>
              <a:rPr kumimoji="0" lang="ru-RU" sz="1800" b="1" i="0" u="none" strike="noStrike" cap="all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Требования к результатам</a:t>
            </a: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68075" y="2089269"/>
            <a:ext cx="1522834" cy="702078"/>
          </a:xfrm>
          <a:prstGeom prst="round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1600" b="1" i="0" u="none" strike="noStrike" cap="small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Портрет</a:t>
            </a:r>
          </a:p>
          <a:p>
            <a:pPr algn="ctr"/>
            <a:r>
              <a:rPr kumimoji="0" lang="ru-RU" sz="1600" b="1" i="0" u="none" strike="noStrike" cap="small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выпускника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3772830" y="2089269"/>
            <a:ext cx="3456000" cy="702078"/>
          </a:xfrm>
          <a:prstGeom prst="round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1600" b="1" i="0" u="none" strike="noStrike" cap="small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Ведущие целевые установки ООП</a:t>
            </a:r>
          </a:p>
          <a:p>
            <a:pPr algn="ctr"/>
            <a:r>
              <a:rPr kumimoji="0" lang="ru-RU" sz="1400" b="1" i="0" u="none" strike="noStrike" cap="small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(требования к личностным, </a:t>
            </a:r>
            <a:r>
              <a:rPr kumimoji="0" lang="ru-RU" sz="1400" b="1" i="0" u="none" strike="noStrike" cap="small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метапред</a:t>
            </a:r>
            <a:r>
              <a:rPr kumimoji="0" lang="ru-RU" sz="1400" b="1" i="0" u="none" strike="noStrike" cap="small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-</a:t>
            </a:r>
          </a:p>
          <a:p>
            <a:pPr algn="ctr"/>
            <a:r>
              <a:rPr kumimoji="0" lang="ru-RU" sz="1400" b="1" i="0" u="none" strike="noStrike" cap="small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метным</a:t>
            </a:r>
            <a:r>
              <a:rPr kumimoji="0" lang="ru-RU" sz="1400" b="1" i="0" u="none" strike="noStrike" cap="small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и предметным результатам)</a:t>
            </a:r>
          </a:p>
        </p:txBody>
      </p:sp>
      <p:sp>
        <p:nvSpPr>
          <p:cNvPr id="5" name="Рамка 4"/>
          <p:cNvSpPr/>
          <p:nvPr/>
        </p:nvSpPr>
        <p:spPr bwMode="auto">
          <a:xfrm>
            <a:off x="2836522" y="2767426"/>
            <a:ext cx="3384376" cy="972000"/>
          </a:xfrm>
          <a:prstGeom prst="fram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9360" y="2857060"/>
            <a:ext cx="4572000" cy="79868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i="1" dirty="0">
                <a:latin typeface="Arial" charset="0"/>
              </a:rPr>
              <a:t>Система </a:t>
            </a:r>
            <a:r>
              <a:rPr lang="ru-RU" b="1" i="1" dirty="0" smtClean="0">
                <a:latin typeface="Arial" charset="0"/>
              </a:rPr>
              <a:t>оценки</a:t>
            </a:r>
          </a:p>
          <a:p>
            <a:pPr algn="ctr">
              <a:lnSpc>
                <a:spcPct val="85000"/>
              </a:lnSpc>
            </a:pPr>
            <a:r>
              <a:rPr lang="ru-RU" b="1" i="1" dirty="0" smtClean="0">
                <a:latin typeface="Arial" charset="0"/>
              </a:rPr>
              <a:t>качества </a:t>
            </a:r>
            <a:r>
              <a:rPr lang="ru-RU" b="1" i="1" dirty="0">
                <a:latin typeface="Arial" charset="0"/>
              </a:rPr>
              <a:t>образования:</a:t>
            </a:r>
          </a:p>
          <a:p>
            <a:pPr algn="ctr">
              <a:lnSpc>
                <a:spcPct val="85000"/>
              </a:lnSpc>
            </a:pPr>
            <a:r>
              <a:rPr lang="ru-RU" i="1" dirty="0">
                <a:latin typeface="Arial" charset="0"/>
              </a:rPr>
              <a:t>нормативы и инструменты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016000" y="3744000"/>
            <a:ext cx="5184000" cy="46655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small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Планируемые результаты (ПР)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личностные,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метапредметные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, предметные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015716" y="4272352"/>
            <a:ext cx="516682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i="1" dirty="0">
                <a:latin typeface="Arial" charset="0"/>
              </a:rPr>
              <a:t>Система оценки</a:t>
            </a:r>
            <a:r>
              <a:rPr lang="ru-RU" sz="1400" b="1" i="1" dirty="0" smtClean="0">
                <a:latin typeface="Arial" charset="0"/>
              </a:rPr>
              <a:t>: </a:t>
            </a:r>
            <a:r>
              <a:rPr lang="ru-RU" sz="1400" b="1" i="1" dirty="0" err="1" smtClean="0">
                <a:latin typeface="Arial" charset="0"/>
              </a:rPr>
              <a:t>операционализация</a:t>
            </a:r>
            <a:r>
              <a:rPr lang="ru-RU" sz="1400" b="1" i="1" dirty="0" smtClean="0">
                <a:latin typeface="Arial" charset="0"/>
              </a:rPr>
              <a:t> </a:t>
            </a:r>
            <a:r>
              <a:rPr lang="ru-RU" sz="1400" b="1" i="1" dirty="0">
                <a:latin typeface="Arial" charset="0"/>
              </a:rPr>
              <a:t>ПР, </a:t>
            </a:r>
            <a:r>
              <a:rPr lang="ru-RU" sz="1400" b="1" i="1" dirty="0" err="1" smtClean="0">
                <a:latin typeface="Arial" charset="0"/>
              </a:rPr>
              <a:t>крите-риальная</a:t>
            </a:r>
            <a:r>
              <a:rPr lang="ru-RU" sz="1400" b="1" i="1" dirty="0" smtClean="0">
                <a:latin typeface="Arial" charset="0"/>
              </a:rPr>
              <a:t> </a:t>
            </a:r>
            <a:r>
              <a:rPr lang="ru-RU" sz="1400" b="1" i="1" dirty="0">
                <a:latin typeface="Arial" charset="0"/>
              </a:rPr>
              <a:t>база, примеры заданий, спецификации и демонстрационные версии итоговых </a:t>
            </a:r>
            <a:r>
              <a:rPr lang="ru-RU" sz="1400" b="1" i="1" dirty="0" smtClean="0">
                <a:latin typeface="Arial" charset="0"/>
              </a:rPr>
              <a:t> и мониторинговых работ </a:t>
            </a:r>
          </a:p>
        </p:txBody>
      </p:sp>
      <p:sp>
        <p:nvSpPr>
          <p:cNvPr id="43" name="Рамка 42"/>
          <p:cNvSpPr/>
          <p:nvPr/>
        </p:nvSpPr>
        <p:spPr bwMode="auto">
          <a:xfrm>
            <a:off x="2016000" y="4141532"/>
            <a:ext cx="5184000" cy="979656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1511660" y="5022267"/>
            <a:ext cx="6048672" cy="30528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small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Примерные программы (учебные, междисциплинарные)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1151620" y="5330631"/>
            <a:ext cx="6660740" cy="30528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small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Рабочие программы и УМК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9" name="Группа 45"/>
          <p:cNvGrpSpPr/>
          <p:nvPr/>
        </p:nvGrpSpPr>
        <p:grpSpPr>
          <a:xfrm>
            <a:off x="1198340" y="5635917"/>
            <a:ext cx="6794040" cy="493383"/>
            <a:chOff x="1170121" y="3420382"/>
            <a:chExt cx="5022705" cy="350952"/>
          </a:xfrm>
          <a:noFill/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1170121" y="3420382"/>
              <a:ext cx="5022705" cy="3509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1187253" y="3437513"/>
              <a:ext cx="4872488" cy="33382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Система тематических ПР, </a:t>
              </a:r>
              <a:r>
                <a:rPr lang="ru-RU" sz="1400" b="1" i="1" kern="1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критериальная</a:t>
              </a:r>
              <a:r>
                <a:rPr lang="ru-RU" sz="1400" b="1" i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база, примеры обучающих и проверочных заданий, примеры тематических проверочных работ</a:t>
              </a:r>
              <a:endParaRPr lang="ru-RU" sz="1400" b="1" i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 bwMode="auto">
          <a:xfrm>
            <a:off x="395536" y="6128320"/>
            <a:ext cx="8208912" cy="305286"/>
          </a:xfrm>
          <a:prstGeom prst="roundRect">
            <a:avLst/>
          </a:prstGeom>
          <a:solidFill>
            <a:srgbClr val="CC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cap="small" dirty="0" smtClean="0">
                <a:solidFill>
                  <a:schemeClr val="bg2"/>
                </a:solidFill>
                <a:latin typeface="Arial" charset="0"/>
              </a:rPr>
              <a:t>Образовательный процесс: </a:t>
            </a:r>
            <a:r>
              <a:rPr lang="ru-RU" sz="1200" b="1" i="1" dirty="0" smtClean="0">
                <a:solidFill>
                  <a:schemeClr val="bg2"/>
                </a:solidFill>
                <a:latin typeface="Arial" charset="0"/>
              </a:rPr>
              <a:t>цели урока, обучающие задания, текущая оценочная деятельность</a:t>
            </a:r>
            <a:endParaRPr kumimoji="0" lang="ru-RU" sz="1200" b="0" i="1" u="none" strike="noStrike" normalizeH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4" name="Стрелка углом 53"/>
          <p:cNvSpPr/>
          <p:nvPr/>
        </p:nvSpPr>
        <p:spPr bwMode="auto">
          <a:xfrm>
            <a:off x="148518" y="2024845"/>
            <a:ext cx="1049822" cy="4408762"/>
          </a:xfrm>
          <a:prstGeom prst="bentArrow">
            <a:avLst>
              <a:gd name="adj1" fmla="val 25000"/>
              <a:gd name="adj2" fmla="val 24471"/>
              <a:gd name="adj3" fmla="val 20767"/>
              <a:gd name="adj4" fmla="val 4957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994950" y="4066517"/>
            <a:ext cx="2564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Обратная связь и коррекция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56" name="Стрелка углом 55"/>
          <p:cNvSpPr/>
          <p:nvPr/>
        </p:nvSpPr>
        <p:spPr bwMode="auto">
          <a:xfrm rot="10800000">
            <a:off x="8057102" y="1559340"/>
            <a:ext cx="900100" cy="524359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104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5400000">
            <a:off x="6369891" y="3803301"/>
            <a:ext cx="4897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Последовательное  уточнение, детализация и ориентация ОП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287228" y="5580000"/>
            <a:ext cx="8401756" cy="936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AutoShape 5"/>
          <p:cNvSpPr>
            <a:spLocks noChangeArrowheads="1"/>
          </p:cNvSpPr>
          <p:nvPr/>
        </p:nvSpPr>
        <p:spPr bwMode="gray">
          <a:xfrm>
            <a:off x="-1" y="152401"/>
            <a:ext cx="9144001" cy="936339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Внутренние механизмы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реализации требований ФГОС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Прямоугольная выноска 27"/>
          <p:cNvSpPr/>
          <p:nvPr/>
        </p:nvSpPr>
        <p:spPr bwMode="auto">
          <a:xfrm>
            <a:off x="133575" y="1319861"/>
            <a:ext cx="1944216" cy="692031"/>
          </a:xfrm>
          <a:prstGeom prst="wedgeRectCallout">
            <a:avLst>
              <a:gd name="adj1" fmla="val 81961"/>
              <a:gd name="adj2" fmla="val 290732"/>
            </a:avLst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В настоящее время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нет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нормативных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документов </a:t>
            </a:r>
          </a:p>
        </p:txBody>
      </p:sp>
      <p:sp>
        <p:nvSpPr>
          <p:cNvPr id="27" name="Прямоугольная выноска 26"/>
          <p:cNvSpPr/>
          <p:nvPr/>
        </p:nvSpPr>
        <p:spPr bwMode="auto">
          <a:xfrm>
            <a:off x="7290380" y="1088740"/>
            <a:ext cx="1404000" cy="1768320"/>
          </a:xfrm>
          <a:prstGeom prst="wedgeRectCallout">
            <a:avLst>
              <a:gd name="adj1" fmla="val -64444"/>
              <a:gd name="adj2" fmla="val 204284"/>
            </a:avLst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Отсутствует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инструмен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тальное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и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методическое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обеспечение,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согласованное с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rgbClr val="FF0000"/>
                </a:solidFill>
                <a:latin typeface="Arial" charset="0"/>
              </a:rPr>
              <a:t>итоговыми ПР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9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31196" y="6248400"/>
            <a:ext cx="527004" cy="457200"/>
          </a:xfrm>
        </p:spPr>
        <p:txBody>
          <a:bodyPr/>
          <a:lstStyle/>
          <a:p>
            <a:pPr>
              <a:defRPr/>
            </a:pPr>
            <a:fld id="{FB05E7E4-3C04-465E-A88F-C49F70FBE663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210946" name="Rectangle 5"/>
          <p:cNvSpPr>
            <a:spLocks noChangeArrowheads="1"/>
          </p:cNvSpPr>
          <p:nvPr/>
        </p:nvSpPr>
        <p:spPr bwMode="auto">
          <a:xfrm>
            <a:off x="3768713" y="1603350"/>
            <a:ext cx="303057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SzPct val="100000"/>
            </a:pP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…</a:t>
            </a:r>
            <a:r>
              <a:rPr lang="ru-RU" sz="2400" dirty="0">
                <a:ea typeface="ＭＳ Ｐゴシック"/>
                <a:cs typeface="ＭＳ Ｐゴシック"/>
              </a:rPr>
              <a:t>включают</a:t>
            </a: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:</a:t>
            </a:r>
            <a:endParaRPr lang="ru-RU" sz="2400" dirty="0">
              <a:latin typeface="Calibri" pitchFamily="34" charset="0"/>
              <a:ea typeface="ＭＳ Ｐゴシック"/>
              <a:cs typeface="ＭＳ Ｐゴシック"/>
            </a:endParaRPr>
          </a:p>
          <a:p>
            <a:pPr lvl="1" indent="-457200">
              <a:spcBef>
                <a:spcPct val="20000"/>
              </a:spcBef>
              <a:buSzPct val="100000"/>
            </a:pPr>
            <a:endParaRPr lang="en-US" sz="2400" dirty="0">
              <a:latin typeface="Calibri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>
                <a:ea typeface="ＭＳ Ｐゴシック"/>
                <a:cs typeface="ＭＳ Ｐゴシック"/>
              </a:rPr>
              <a:t>Приобретение знаний</a:t>
            </a: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>
                <a:ea typeface="ＭＳ Ｐゴシック"/>
                <a:cs typeface="ＭＳ Ｐゴシック"/>
              </a:rPr>
              <a:t>Решение проблем и </a:t>
            </a:r>
            <a:r>
              <a:rPr lang="ru-RU" sz="1600" b="1" dirty="0" err="1">
                <a:ea typeface="ＭＳ Ｐゴシック"/>
                <a:cs typeface="ＭＳ Ｐゴシック"/>
              </a:rPr>
              <a:t>инновационность</a:t>
            </a:r>
            <a:endParaRPr lang="en-US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>
                <a:ea typeface="ＭＳ Ｐゴシック"/>
                <a:cs typeface="ＭＳ Ｐゴシック"/>
              </a:rPr>
              <a:t>Использование ИКТ для обучения</a:t>
            </a:r>
            <a:endParaRPr lang="en-US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 smtClean="0">
                <a:ea typeface="ＭＳ Ｐゴシック"/>
                <a:cs typeface="ＭＳ Ｐゴシック"/>
              </a:rPr>
              <a:t>Коммуникация</a:t>
            </a:r>
            <a:endParaRPr lang="ru-RU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/>
              <a:t>Сотрудничество</a:t>
            </a:r>
            <a:endParaRPr lang="en-US" sz="1600" b="1" dirty="0"/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 smtClean="0">
                <a:ea typeface="ＭＳ Ｐゴシック"/>
                <a:cs typeface="ＭＳ Ｐゴシック"/>
              </a:rPr>
              <a:t>Самостоятельное </a:t>
            </a:r>
            <a:r>
              <a:rPr lang="ru-RU" sz="1600" b="1" dirty="0">
                <a:ea typeface="ＭＳ Ｐゴシック"/>
                <a:cs typeface="ＭＳ Ｐゴシック"/>
              </a:rPr>
              <a:t>планирование своей работы учащимися, мониторинг </a:t>
            </a:r>
            <a:r>
              <a:rPr lang="ru-RU" sz="1600" b="1" dirty="0" err="1">
                <a:ea typeface="ＭＳ Ｐゴシック"/>
                <a:cs typeface="ＭＳ Ｐゴシック"/>
              </a:rPr>
              <a:t>индиви</a:t>
            </a:r>
            <a:r>
              <a:rPr lang="ru-RU" sz="1600" b="1" dirty="0">
                <a:ea typeface="ＭＳ Ｐゴシック"/>
                <a:cs typeface="ＭＳ Ｐゴシック"/>
              </a:rPr>
              <a:t>- дуального прогресса в учении</a:t>
            </a:r>
            <a:endParaRPr lang="en-US" sz="1600" b="1" dirty="0">
              <a:ea typeface="ＭＳ Ｐゴシック"/>
              <a:cs typeface="ＭＳ Ｐゴシック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71525" y="38862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90440" y="1603350"/>
            <a:ext cx="3384550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SzPct val="100000"/>
              <a:defRPr/>
            </a:pP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…</a:t>
            </a:r>
            <a:r>
              <a:rPr lang="ru-RU" sz="2400" dirty="0">
                <a:ea typeface="ＭＳ Ｐゴシック"/>
                <a:cs typeface="ＭＳ Ｐゴシック"/>
              </a:rPr>
              <a:t>классы задач</a:t>
            </a: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: 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Освоение системы знаний</a:t>
            </a:r>
            <a:r>
              <a:rPr lang="ru-RU" sz="1600" b="1" dirty="0">
                <a:ea typeface="ＭＳ Ｐゴシック"/>
                <a:cs typeface="ＭＳ Ｐゴシック"/>
              </a:rPr>
              <a:t> 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ea typeface="ＭＳ Ｐゴシック"/>
                <a:cs typeface="ＭＳ Ｐゴシック"/>
              </a:rPr>
              <a:t>Приобретение и интеграция знаний</a:t>
            </a:r>
            <a:endParaRPr lang="en-US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 smtClean="0">
                <a:ea typeface="ＭＳ Ｐゴシック"/>
                <a:cs typeface="ＭＳ Ｐゴシック"/>
              </a:rPr>
              <a:t>Разрешение проблем и проблемных ситуаций</a:t>
            </a:r>
            <a:endParaRPr lang="ru-RU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ea typeface="ＭＳ Ｐゴシック"/>
                <a:cs typeface="ＭＳ Ｐゴシック"/>
              </a:rPr>
              <a:t>Использование ИКТ </a:t>
            </a:r>
            <a:r>
              <a:rPr lang="ru-RU" sz="1600" b="1" dirty="0" smtClean="0">
                <a:ea typeface="ＭＳ Ｐゴシック"/>
                <a:cs typeface="ＭＳ Ｐゴシック"/>
              </a:rPr>
              <a:t>в целях обучения и развития</a:t>
            </a:r>
            <a:endParaRPr lang="ru-RU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 smtClean="0">
                <a:ea typeface="ＭＳ Ｐゴシック"/>
                <a:cs typeface="ＭＳ Ｐゴシック"/>
              </a:rPr>
              <a:t>Коммуникация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 smtClean="0"/>
              <a:t>Сотрудничество</a:t>
            </a:r>
            <a:endParaRPr lang="ru-RU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ea typeface="ＭＳ Ｐゴシック"/>
                <a:cs typeface="ＭＳ Ｐゴシック"/>
              </a:rPr>
              <a:t>Самоорганизация и </a:t>
            </a:r>
            <a:r>
              <a:rPr lang="ru-RU" sz="1600" b="1" dirty="0" err="1">
                <a:ea typeface="ＭＳ Ｐゴシック"/>
                <a:cs typeface="ＭＳ Ｐゴシック"/>
              </a:rPr>
              <a:t>саморегуляция</a:t>
            </a:r>
            <a:endParaRPr lang="ru-RU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Личностный смысл учения и рефлексия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Ценностно-смысловые установки</a:t>
            </a:r>
            <a:endParaRPr lang="en-US" sz="1600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153928" y="1125538"/>
            <a:ext cx="35417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Россия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: </a:t>
            </a:r>
            <a:r>
              <a:rPr lang="ru-RU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ФГОС</a:t>
            </a:r>
            <a:endParaRPr lang="en-US" sz="2400" b="1" dirty="0">
              <a:solidFill>
                <a:srgbClr val="0D0D0D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4" name="Straight Connector 9"/>
          <p:cNvCxnSpPr/>
          <p:nvPr/>
        </p:nvCxnSpPr>
        <p:spPr>
          <a:xfrm rot="5400000">
            <a:off x="3790980" y="38862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3170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900113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Круг задач, устанавливаемых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ями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ФГОС и планируемыми результатами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981858" y="1128681"/>
            <a:ext cx="201453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Технологии</a:t>
            </a:r>
            <a:endParaRPr lang="en-US" sz="24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0954" name="Rectangle 5"/>
          <p:cNvSpPr>
            <a:spLocks noChangeArrowheads="1"/>
          </p:cNvSpPr>
          <p:nvPr/>
        </p:nvSpPr>
        <p:spPr bwMode="auto">
          <a:xfrm>
            <a:off x="6799293" y="1989138"/>
            <a:ext cx="234470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ru-RU" sz="1600" b="1" u="sng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Личностно-центрированное </a:t>
            </a:r>
            <a:r>
              <a:rPr lang="ru-RU" sz="1600" b="1" u="sng" dirty="0">
                <a:solidFill>
                  <a:schemeClr val="tx2"/>
                </a:solidFill>
                <a:ea typeface="ＭＳ Ｐゴシック"/>
                <a:cs typeface="ＭＳ Ｐゴシック"/>
              </a:rPr>
              <a:t>обучение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600" b="1" i="1" dirty="0">
                <a:ea typeface="ＭＳ Ｐゴシック"/>
                <a:cs typeface="ＭＳ Ｐゴシック"/>
              </a:rPr>
              <a:t>     </a:t>
            </a:r>
            <a:r>
              <a:rPr lang="ru-RU" sz="1600" b="1" i="1" dirty="0" smtClean="0">
                <a:ea typeface="ＭＳ Ｐゴシック"/>
                <a:cs typeface="ＭＳ Ｐゴシック"/>
              </a:rPr>
              <a:t>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Создание</a:t>
            </a:r>
            <a:r>
              <a:rPr lang="ru-RU" sz="800" b="1" i="1" dirty="0" smtClean="0">
                <a:ea typeface="ＭＳ Ｐゴシック"/>
                <a:cs typeface="ＭＳ Ｐゴシック"/>
              </a:rPr>
              <a:t> </a:t>
            </a:r>
            <a:r>
              <a:rPr lang="ru-RU" sz="1400" b="1" i="1" dirty="0">
                <a:ea typeface="ＭＳ Ｐゴシック"/>
                <a:cs typeface="ＭＳ Ｐゴシック"/>
              </a:rPr>
              <a:t>учебных ситуаций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</a:t>
            </a:r>
            <a:r>
              <a:rPr lang="ru-RU" sz="1400" b="1" i="1" dirty="0" err="1">
                <a:ea typeface="ＭＳ Ｐゴシック"/>
                <a:cs typeface="ＭＳ Ｐゴシック"/>
              </a:rPr>
              <a:t>Дифференциция</a:t>
            </a:r>
            <a:r>
              <a:rPr lang="ru-RU" sz="1400" b="1" i="1" dirty="0">
                <a:ea typeface="ＭＳ Ｐゴシック"/>
                <a:cs typeface="ＭＳ Ｐゴシック"/>
              </a:rPr>
              <a:t> требований,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Индивидуализация </a:t>
            </a:r>
            <a:r>
              <a:rPr lang="ru-RU" sz="1400" b="1" i="1" dirty="0">
                <a:ea typeface="ＭＳ Ｐゴシック"/>
                <a:cs typeface="ＭＳ Ｐゴシック"/>
              </a:rPr>
              <a:t>обучения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Интеграция содержания</a:t>
            </a:r>
            <a:endParaRPr lang="ru-RU" sz="1400" b="1" i="1" dirty="0">
              <a:ea typeface="ＭＳ Ｐゴシック"/>
              <a:cs typeface="ＭＳ Ｐゴシック"/>
            </a:endParaRPr>
          </a:p>
          <a:p>
            <a:pPr marL="342900" indent="-342900" algn="just">
              <a:spcBef>
                <a:spcPct val="20000"/>
              </a:spcBef>
              <a:buSzPct val="100000"/>
            </a:pPr>
            <a:endParaRPr lang="ru-RU" sz="1400" b="1" i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ru-RU" sz="1600" b="1" u="sng" dirty="0">
                <a:solidFill>
                  <a:schemeClr val="tx2"/>
                </a:solidFill>
                <a:ea typeface="ＭＳ Ｐゴシック"/>
                <a:cs typeface="ＭＳ Ｐゴシック"/>
              </a:rPr>
              <a:t>Интеграция ИКТ в учебный процесс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ИКТ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– инструмент  </a:t>
            </a:r>
            <a:r>
              <a:rPr lang="ru-RU" sz="1400" b="1" i="1" dirty="0">
                <a:ea typeface="ＭＳ Ｐゴシック"/>
                <a:cs typeface="ＭＳ Ｐゴシック"/>
              </a:rPr>
              <a:t>деятельности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Расширение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границ </a:t>
            </a:r>
            <a:r>
              <a:rPr lang="ru-RU" sz="1400" b="1" i="1" dirty="0">
                <a:ea typeface="ＭＳ Ｐゴシック"/>
                <a:cs typeface="ＭＳ Ｐゴシック"/>
              </a:rPr>
              <a:t>учебного процесса      </a:t>
            </a:r>
            <a:endParaRPr lang="ru-RU" sz="1400" b="1" u="sng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endParaRPr lang="en-US" sz="1400" b="1" u="sng" dirty="0">
              <a:ea typeface="ＭＳ Ｐゴシック"/>
              <a:cs typeface="ＭＳ Ｐゴシック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3782802" y="1112781"/>
            <a:ext cx="284333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Навыки 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21</a:t>
            </a:r>
            <a:r>
              <a:rPr lang="ru-RU" sz="2400" b="1" baseline="30000" dirty="0">
                <a:solidFill>
                  <a:srgbClr val="0D0D0D"/>
                </a:solidFill>
                <a:ea typeface="ＭＳ Ｐゴシック"/>
                <a:cs typeface="ＭＳ Ｐゴシック"/>
              </a:rPr>
              <a:t>го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века</a:t>
            </a:r>
            <a:endParaRPr lang="en-US" sz="24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000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104435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чём согласно ФГОС состоит</a:t>
            </a:r>
          </a:p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результат образования?</a:t>
            </a:r>
            <a:endParaRPr lang="ru-RU" alt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5596" y="1376772"/>
            <a:ext cx="7164796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Любят </a:t>
            </a:r>
            <a:r>
              <a:rPr lang="ru-RU" sz="2400" b="1" dirty="0"/>
              <a:t>свой народ, свой край и свою </a:t>
            </a:r>
            <a:r>
              <a:rPr lang="en-US" sz="2400" b="1" dirty="0" err="1"/>
              <a:t>Родину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2399" y="1952836"/>
            <a:ext cx="8800120" cy="97872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2"/>
                </a:solidFill>
              </a:rPr>
              <a:t>Уважают, осознают и принимают ценности </a:t>
            </a:r>
            <a:r>
              <a:rPr lang="ru-RU" sz="2400" b="1" dirty="0">
                <a:solidFill>
                  <a:schemeClr val="bg2"/>
                </a:solidFill>
              </a:rPr>
              <a:t>семьи</a:t>
            </a:r>
            <a:r>
              <a:rPr lang="ru-RU" sz="2400" b="1" dirty="0" smtClean="0">
                <a:solidFill>
                  <a:schemeClr val="bg2"/>
                </a:solidFill>
              </a:rPr>
              <a:t>,</a:t>
            </a:r>
            <a:r>
              <a:rPr lang="ru-RU" sz="2400" b="1" dirty="0">
                <a:solidFill>
                  <a:schemeClr val="bg2"/>
                </a:solidFill>
              </a:rPr>
              <a:t> </a:t>
            </a:r>
            <a:r>
              <a:rPr lang="ru-RU" sz="2400" b="1" dirty="0" smtClean="0">
                <a:solidFill>
                  <a:schemeClr val="bg2"/>
                </a:solidFill>
              </a:rPr>
              <a:t>близкого окружения, </a:t>
            </a:r>
            <a:r>
              <a:rPr lang="ru-RU" sz="2400" b="1" dirty="0">
                <a:solidFill>
                  <a:schemeClr val="bg2"/>
                </a:solidFill>
              </a:rPr>
              <a:t>человеческой жизни, </a:t>
            </a:r>
            <a:r>
              <a:rPr lang="ru-RU" sz="2400" b="1" dirty="0" smtClean="0">
                <a:solidFill>
                  <a:schemeClr val="bg2"/>
                </a:solidFill>
              </a:rPr>
              <a:t>гражданского </a:t>
            </a:r>
            <a:r>
              <a:rPr lang="ru-RU" sz="2400" b="1" dirty="0">
                <a:solidFill>
                  <a:schemeClr val="bg2"/>
                </a:solidFill>
              </a:rPr>
              <a:t>общества, </a:t>
            </a:r>
            <a:r>
              <a:rPr lang="ru-RU" sz="2400" b="1" dirty="0" smtClean="0">
                <a:solidFill>
                  <a:schemeClr val="bg2"/>
                </a:solidFill>
              </a:rPr>
              <a:t>многонационального народа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4" name="Picture 11" descr="Картинка 61 из 3080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99"/>
          <a:stretch/>
        </p:blipFill>
        <p:spPr bwMode="auto">
          <a:xfrm>
            <a:off x="45958" y="1376772"/>
            <a:ext cx="817630" cy="83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i?id=67917254&amp;tov=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47" y="1167701"/>
            <a:ext cx="652372" cy="8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5813" y="2931565"/>
            <a:ext cx="8800120" cy="683264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Любознательны, исследователи, активно и заинтересованно познают мир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3707" y="3614829"/>
            <a:ext cx="8800120" cy="978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2"/>
                </a:solidFill>
              </a:rPr>
              <a:t>Умеют учиться: Мотивированы, Знающие,  Умелые, Мыслящие, Способны к рефлексии, самоорганизации, </a:t>
            </a:r>
            <a:r>
              <a:rPr lang="ru-RU" sz="2400" b="1" dirty="0" err="1" smtClean="0">
                <a:solidFill>
                  <a:schemeClr val="bg2"/>
                </a:solidFill>
              </a:rPr>
              <a:t>саморегуляции</a:t>
            </a:r>
            <a:r>
              <a:rPr lang="ru-RU" sz="2400" b="1" dirty="0" smtClean="0">
                <a:solidFill>
                  <a:schemeClr val="bg2"/>
                </a:solidFill>
              </a:rPr>
              <a:t>, инновациям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707" y="4593558"/>
            <a:ext cx="8800120" cy="38779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Принципиальны, ответственны, социально активны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3707" y="5013800"/>
            <a:ext cx="8800120" cy="387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2"/>
                </a:solidFill>
              </a:rPr>
              <a:t>Доброжелательны, умеют сотрудничать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6182" y="5401598"/>
            <a:ext cx="8800120" cy="68326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Гармонично развиты, выполняют правила здорового и безопасного поведения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65103" y="6148285"/>
            <a:ext cx="4216270" cy="683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2"/>
                </a:solidFill>
              </a:rPr>
              <a:t>Профессионально- ориентированы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19" name="Picture 4" descr="1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48" y="6237312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815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104435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</a:t>
            </a: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и</a:t>
            </a:r>
          </a:p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его достижения</a:t>
            </a:r>
            <a:endParaRPr lang="ru-RU" alt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1" descr="Картинка 61 из 3080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99"/>
          <a:stretch/>
        </p:blipFill>
        <p:spPr bwMode="auto">
          <a:xfrm>
            <a:off x="1495906" y="1351659"/>
            <a:ext cx="124048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i?id=67917254&amp;tov=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29888"/>
            <a:ext cx="93428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Штриховая стрелка вправо 2"/>
          <p:cNvSpPr/>
          <p:nvPr/>
        </p:nvSpPr>
        <p:spPr bwMode="auto">
          <a:xfrm>
            <a:off x="313454" y="2492896"/>
            <a:ext cx="8761018" cy="828092"/>
          </a:xfrm>
          <a:prstGeom prst="strip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 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Начальная школа               Основная школа                  Старшая школа   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13454" y="3290832"/>
            <a:ext cx="8606927" cy="1722343"/>
          </a:xfrm>
          <a:prstGeom prst="round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Arial" charset="0"/>
              </a:rPr>
              <a:t>Личностное развитие на основе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Arial" charset="0"/>
              </a:rPr>
              <a:t>становления и развития учебной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charset="0"/>
              </a:rPr>
              <a:t>самостоятельности и освоения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charset="0"/>
              </a:rPr>
              <a:t>научной системы знания</a:t>
            </a:r>
            <a:endParaRPr kumimoji="0" lang="ru-RU" sz="3600" b="0" i="1" u="none" strike="noStrike" cap="none" normalizeH="0" baseline="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07504" y="5186906"/>
            <a:ext cx="2530355" cy="1562151"/>
          </a:xfrm>
          <a:prstGeom prst="round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dirty="0" smtClean="0">
                <a:solidFill>
                  <a:schemeClr val="bg2"/>
                </a:solidFill>
                <a:latin typeface="Arial" charset="0"/>
              </a:rPr>
              <a:t>Освоение</a:t>
            </a:r>
          </a:p>
          <a:p>
            <a:pPr algn="ctr"/>
            <a:r>
              <a:rPr lang="ru-RU" sz="2400" b="1" i="1" dirty="0" smtClean="0">
                <a:solidFill>
                  <a:schemeClr val="bg2"/>
                </a:solidFill>
                <a:latin typeface="Arial" charset="0"/>
              </a:rPr>
              <a:t>средств учеб-  </a:t>
            </a:r>
            <a:endParaRPr lang="ru-RU" sz="2400" b="1" i="1" dirty="0">
              <a:solidFill>
                <a:schemeClr val="bg2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ной деятель-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ности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(УД)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736388" y="5176830"/>
            <a:ext cx="3279169" cy="1546769"/>
          </a:xfrm>
          <a:prstGeom prst="round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dirty="0" smtClean="0">
                <a:solidFill>
                  <a:schemeClr val="bg2"/>
                </a:solidFill>
                <a:latin typeface="Arial" charset="0"/>
              </a:rPr>
              <a:t>Формирование</a:t>
            </a:r>
          </a:p>
          <a:p>
            <a:pPr algn="ctr"/>
            <a:r>
              <a:rPr lang="ru-RU" sz="2400" b="1" i="1" dirty="0" smtClean="0">
                <a:solidFill>
                  <a:schemeClr val="bg2"/>
                </a:solidFill>
                <a:latin typeface="Arial" charset="0"/>
              </a:rPr>
              <a:t>«Я-концепции</a:t>
            </a:r>
            <a:r>
              <a:rPr lang="ru-RU" sz="2400" b="1" i="1" dirty="0">
                <a:solidFill>
                  <a:schemeClr val="bg2"/>
                </a:solidFill>
                <a:latin typeface="Arial" charset="0"/>
              </a:rPr>
              <a:t>» 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с помощью освоен-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ных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средств УД</a:t>
            </a:r>
          </a:p>
        </p:txBody>
      </p:sp>
      <p:pic>
        <p:nvPicPr>
          <p:cNvPr id="22" name="Picture 12" descr="Картинка 55 из 77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r="26600"/>
          <a:stretch/>
        </p:blipFill>
        <p:spPr bwMode="auto">
          <a:xfrm>
            <a:off x="7560332" y="1329888"/>
            <a:ext cx="97636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6084168" y="5161448"/>
            <a:ext cx="2990304" cy="1562151"/>
          </a:xfrm>
          <a:prstGeom prst="round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dirty="0" smtClean="0">
                <a:solidFill>
                  <a:schemeClr val="bg2"/>
                </a:solidFill>
                <a:latin typeface="Arial" charset="0"/>
              </a:rPr>
              <a:t>Целенаправленное</a:t>
            </a:r>
          </a:p>
          <a:p>
            <a:pPr algn="ctr"/>
            <a:r>
              <a:rPr lang="ru-RU" sz="2400" b="1" i="1" dirty="0" smtClean="0">
                <a:solidFill>
                  <a:schemeClr val="bg2"/>
                </a:solidFill>
                <a:latin typeface="Arial" charset="0"/>
              </a:rPr>
              <a:t>освоение </a:t>
            </a:r>
          </a:p>
          <a:p>
            <a:pPr algn="ctr"/>
            <a:r>
              <a:rPr lang="ru-RU" sz="2400" b="1" i="1" dirty="0" smtClean="0">
                <a:solidFill>
                  <a:schemeClr val="bg2"/>
                </a:solidFill>
                <a:latin typeface="Arial" charset="0"/>
              </a:rPr>
              <a:t>недостающих</a:t>
            </a:r>
          </a:p>
          <a:p>
            <a:pPr algn="ctr"/>
            <a:r>
              <a:rPr lang="ru-RU" sz="2400" b="1" i="1" dirty="0" smtClean="0">
                <a:solidFill>
                  <a:schemeClr val="bg2"/>
                </a:solidFill>
                <a:latin typeface="Arial" charset="0"/>
              </a:rPr>
              <a:t>средств УД</a:t>
            </a:r>
            <a:endParaRPr lang="ru-RU" sz="2400" b="1" i="1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4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468313" y="152400"/>
            <a:ext cx="8101012" cy="64770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Круг обсуждаемых вопросов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6184" y="1988840"/>
            <a:ext cx="9005269" cy="3456384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latin typeface="Arial" pitchFamily="34" charset="0"/>
              </a:rPr>
              <a:t>Зачем понадобилось менять стандарт: старые проблемы и новые вызовы времени.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1200" b="1" dirty="0">
              <a:latin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latin typeface="Arial" pitchFamily="34" charset="0"/>
              </a:rPr>
              <a:t>Немного об истории вопроса или почему лихорадит школу</a:t>
            </a:r>
            <a:endParaRPr lang="ru-RU" b="1" dirty="0" smtClean="0">
              <a:latin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1200" b="1" dirty="0">
              <a:latin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latin typeface="Arial" pitchFamily="34" charset="0"/>
              </a:rPr>
              <a:t>Некоторые предварительные итоги и рефлексия</a:t>
            </a:r>
            <a:endParaRPr lang="ru-RU" b="1" dirty="0" smtClean="0">
              <a:latin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b="1" dirty="0" smtClean="0">
              <a:latin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b="1" dirty="0" smtClean="0">
              <a:latin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dirty="0" smtClean="0">
              <a:latin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dirty="0">
              <a:latin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61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gray">
          <a:xfrm>
            <a:off x="179388" y="152400"/>
            <a:ext cx="8964612" cy="147640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результат образования:</a:t>
            </a:r>
            <a:endParaRPr lang="ru-RU" alt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alt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личности учащихся средствами</a:t>
            </a:r>
          </a:p>
          <a:p>
            <a:pPr algn="ctr">
              <a:lnSpc>
                <a:spcPct val="90000"/>
              </a:lnSpc>
            </a:pPr>
            <a:r>
              <a:rPr lang="ru-RU" alt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учебной деятельности</a:t>
            </a:r>
            <a:endParaRPr lang="ru-RU" alt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05464" y="1772816"/>
            <a:ext cx="8712460" cy="18722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 sz="32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Основной вектор развития – становление</a:t>
            </a:r>
          </a:p>
          <a:p>
            <a:pPr algn="ctr" eaLnBrk="0" hangingPunct="0"/>
            <a:r>
              <a:rPr lang="ru-RU" altLang="ru-RU" sz="32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развитие учебной самостоятельности:</a:t>
            </a:r>
          </a:p>
          <a:p>
            <a:pPr algn="ctr" eaLnBrk="0" hangingPunct="0"/>
            <a:r>
              <a:rPr lang="ru-RU" altLang="ru-RU" sz="32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умения сотрудничать к умению учить</a:t>
            </a:r>
            <a:r>
              <a:rPr lang="ru-RU" altLang="ru-RU" sz="32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ся</a:t>
            </a:r>
            <a:endParaRPr lang="ru-RU" altLang="ru-RU" sz="3200" b="1" u="sng" dirty="0">
              <a:solidFill>
                <a:srgbClr val="2929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ятно 1 1"/>
          <p:cNvSpPr/>
          <p:nvPr/>
        </p:nvSpPr>
        <p:spPr bwMode="auto">
          <a:xfrm>
            <a:off x="231937" y="3853403"/>
            <a:ext cx="1224136" cy="864096"/>
          </a:xfrm>
          <a:prstGeom prst="irregularSeal1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я</a:t>
            </a:r>
          </a:p>
        </p:txBody>
      </p:sp>
      <p:sp>
        <p:nvSpPr>
          <p:cNvPr id="22" name="Овал 21"/>
          <p:cNvSpPr/>
          <p:nvPr/>
        </p:nvSpPr>
        <p:spPr bwMode="auto">
          <a:xfrm>
            <a:off x="1943708" y="3839525"/>
            <a:ext cx="1224136" cy="877974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МЫ</a:t>
            </a:r>
          </a:p>
        </p:txBody>
      </p:sp>
      <p:sp>
        <p:nvSpPr>
          <p:cNvPr id="23" name="Овал 22"/>
          <p:cNvSpPr/>
          <p:nvPr/>
        </p:nvSpPr>
        <p:spPr bwMode="auto">
          <a:xfrm>
            <a:off x="3824341" y="3842228"/>
            <a:ext cx="3672408" cy="864096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Я и Другой </a:t>
            </a:r>
          </a:p>
        </p:txBody>
      </p:sp>
      <p:sp>
        <p:nvSpPr>
          <p:cNvPr id="24" name="Овал 23"/>
          <p:cNvSpPr/>
          <p:nvPr/>
        </p:nvSpPr>
        <p:spPr bwMode="auto">
          <a:xfrm>
            <a:off x="8100392" y="3839525"/>
            <a:ext cx="800236" cy="864096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Я</a:t>
            </a: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1456073" y="4194495"/>
            <a:ext cx="343619" cy="181912"/>
          </a:xfrm>
          <a:prstGeom prst="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>
            <a:off x="3323543" y="4187556"/>
            <a:ext cx="343619" cy="181912"/>
          </a:xfrm>
          <a:prstGeom prst="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>
            <a:off x="7565787" y="4183320"/>
            <a:ext cx="343619" cy="181912"/>
          </a:xfrm>
          <a:prstGeom prst="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19806" y="4885479"/>
            <a:ext cx="2152313" cy="97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292929"/>
                </a:solidFill>
              </a:rPr>
              <a:t>учебная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altLang="ru-RU" sz="2400" b="1" dirty="0" err="1" smtClean="0">
                <a:solidFill>
                  <a:srgbClr val="292929"/>
                </a:solidFill>
              </a:rPr>
              <a:t>несамосто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-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altLang="ru-RU" sz="2400" b="1" dirty="0" err="1" smtClean="0">
                <a:solidFill>
                  <a:srgbClr val="292929"/>
                </a:solidFill>
              </a:rPr>
              <a:t>ятельность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 </a:t>
            </a:r>
            <a:endParaRPr lang="ru-RU" altLang="ru-RU" sz="2400" b="1" dirty="0">
              <a:solidFill>
                <a:srgbClr val="292929"/>
              </a:solidFill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2172119" y="5229200"/>
            <a:ext cx="3474387" cy="972000"/>
          </a:xfrm>
          <a:prstGeom prst="round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292929"/>
                </a:solidFill>
              </a:rPr>
              <a:t>коллективная учебная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292929"/>
                </a:solidFill>
              </a:rPr>
              <a:t>самостоятельность </a:t>
            </a:r>
            <a:endParaRPr lang="ru-RU" altLang="ru-RU" sz="2400" b="1" dirty="0">
              <a:solidFill>
                <a:srgbClr val="292929"/>
              </a:solidFill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5655001" y="5663852"/>
            <a:ext cx="3430582" cy="972000"/>
          </a:xfrm>
          <a:prstGeom prst="round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292929"/>
                </a:solidFill>
              </a:rPr>
              <a:t>индивидуальная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292929"/>
                </a:solidFill>
              </a:rPr>
              <a:t>учебная само-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altLang="ru-RU" sz="2400" b="1" dirty="0" err="1" smtClean="0">
                <a:solidFill>
                  <a:srgbClr val="292929"/>
                </a:solidFill>
              </a:rPr>
              <a:t>стоятельность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 </a:t>
            </a:r>
            <a:endParaRPr lang="ru-RU" altLang="ru-RU" sz="2400" b="1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20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4D399-6D80-470E-AF08-3F5FE41ED9B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" name="Picture 2" descr="http://psy-pozitiv.ucoz.ru/Psi/77846664_Buratino_za_parto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1998346" cy="15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500" y="3032956"/>
            <a:ext cx="9001000" cy="3643551"/>
          </a:xfrm>
          <a:prstGeom prst="round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600" i="1" dirty="0" smtClean="0">
                <a:solidFill>
                  <a:schemeClr val="bg2"/>
                </a:solidFill>
              </a:rPr>
              <a:t>Учитель создаёт услови</a:t>
            </a:r>
            <a:r>
              <a:rPr lang="ru-RU" sz="2600" i="1" dirty="0">
                <a:solidFill>
                  <a:schemeClr val="bg2"/>
                </a:solidFill>
              </a:rPr>
              <a:t>я</a:t>
            </a:r>
            <a:r>
              <a:rPr lang="ru-RU" sz="2600" i="1" dirty="0" smtClean="0">
                <a:solidFill>
                  <a:schemeClr val="bg2"/>
                </a:solidFill>
              </a:rPr>
              <a:t> для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chemeClr val="bg2"/>
                </a:solidFill>
              </a:rPr>
              <a:t>инициирования</a:t>
            </a:r>
            <a:r>
              <a:rPr lang="ru-RU" sz="2600" i="1" dirty="0" smtClean="0">
                <a:solidFill>
                  <a:schemeClr val="bg2"/>
                </a:solidFill>
              </a:rPr>
              <a:t> детского действия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chemeClr val="bg2"/>
                </a:solidFill>
              </a:rPr>
              <a:t>поисковой активности </a:t>
            </a:r>
            <a:r>
              <a:rPr lang="ru-RU" sz="2600" i="1" dirty="0" smtClean="0">
                <a:solidFill>
                  <a:schemeClr val="bg2"/>
                </a:solidFill>
              </a:rPr>
              <a:t>(на базе позиционного сотрудничества, обсуждений, вовлечения в учебные исследования, воспитания </a:t>
            </a:r>
            <a:r>
              <a:rPr lang="ru-RU" sz="2600" b="1" i="1" dirty="0" smtClean="0">
                <a:solidFill>
                  <a:schemeClr val="bg2"/>
                </a:solidFill>
              </a:rPr>
              <a:t>привычки сомневаться</a:t>
            </a:r>
            <a:r>
              <a:rPr lang="ru-RU" sz="2600" i="1" dirty="0" smtClean="0">
                <a:solidFill>
                  <a:schemeClr val="bg2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chemeClr val="bg2"/>
                </a:solidFill>
              </a:rPr>
              <a:t>самопознания</a:t>
            </a:r>
            <a:r>
              <a:rPr lang="ru-RU" sz="2600" i="1" dirty="0" smtClean="0">
                <a:solidFill>
                  <a:schemeClr val="bg2"/>
                </a:solidFill>
              </a:rPr>
              <a:t> (за счёт вовлечения в учебную </a:t>
            </a:r>
            <a:r>
              <a:rPr lang="ru-RU" sz="2600" b="1" i="1" dirty="0" smtClean="0">
                <a:solidFill>
                  <a:schemeClr val="bg2"/>
                </a:solidFill>
              </a:rPr>
              <a:t>проектную деятельность </a:t>
            </a:r>
            <a:r>
              <a:rPr lang="ru-RU" sz="2600" i="1" dirty="0" smtClean="0">
                <a:solidFill>
                  <a:schemeClr val="bg2"/>
                </a:solidFill>
              </a:rPr>
              <a:t>и </a:t>
            </a:r>
            <a:r>
              <a:rPr lang="ru-RU" sz="2600" b="1" i="1" dirty="0" smtClean="0">
                <a:solidFill>
                  <a:schemeClr val="bg2"/>
                </a:solidFill>
              </a:rPr>
              <a:t>самостоятельную оценочную деятельность</a:t>
            </a:r>
            <a:r>
              <a:rPr lang="ru-RU" sz="2600" i="1" dirty="0" smtClean="0">
                <a:solidFill>
                  <a:schemeClr val="bg2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600" i="1" dirty="0" smtClean="0">
                <a:solidFill>
                  <a:schemeClr val="bg2"/>
                </a:solidFill>
              </a:rPr>
              <a:t>обретения </a:t>
            </a:r>
            <a:r>
              <a:rPr lang="ru-RU" sz="2600" b="1" i="1" dirty="0" smtClean="0">
                <a:solidFill>
                  <a:schemeClr val="bg2"/>
                </a:solidFill>
              </a:rPr>
              <a:t>системного</a:t>
            </a:r>
            <a:r>
              <a:rPr lang="ru-RU" sz="2600" i="1" dirty="0" smtClean="0">
                <a:solidFill>
                  <a:schemeClr val="bg2"/>
                </a:solidFill>
              </a:rPr>
              <a:t> взгляда на мир, единой, целостной картины мира</a:t>
            </a:r>
          </a:p>
        </p:txBody>
      </p:sp>
      <p:pic>
        <p:nvPicPr>
          <p:cNvPr id="12" name="Picture 16" descr="http://84d1f3.medialib.glogster.com/media/4a/4afc59483ab3aabbb259c8fb07311238c6c4aab5e316373054e4ed655abd37f1/teacher-jp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32" y="1052736"/>
            <a:ext cx="1205393" cy="110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kafa-info.com.ua/news_thumbs/knfa8073e833a5c4d69c3f92f32b2f8b05b_8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244774"/>
            <a:ext cx="2333414" cy="156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179512" y="80628"/>
            <a:ext cx="8748972" cy="82809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миссия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" name="Picture 4" descr="1.png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528" y="620130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6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5639" y="1365815"/>
            <a:ext cx="26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Уровень школы/учителя</a:t>
            </a:r>
            <a:endParaRPr lang="ru-RU" sz="2000" b="1" i="1" dirty="0"/>
          </a:p>
        </p:txBody>
      </p:sp>
      <p:sp>
        <p:nvSpPr>
          <p:cNvPr id="18" name="Блок-схема: альтернативный процесс 17"/>
          <p:cNvSpPr/>
          <p:nvPr/>
        </p:nvSpPr>
        <p:spPr bwMode="auto">
          <a:xfrm>
            <a:off x="108551" y="2510898"/>
            <a:ext cx="2441773" cy="1116124"/>
          </a:xfrm>
          <a:prstGeom prst="flowChartAlternateProcess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Доступ к ИКТ и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техническая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</a:rPr>
              <a:t>поддержка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 bwMode="auto">
          <a:xfrm>
            <a:off x="138022" y="4051672"/>
            <a:ext cx="2441773" cy="896656"/>
          </a:xfrm>
          <a:prstGeom prst="flowChartAlternateProcess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Квалификация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кадров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 bwMode="auto">
          <a:xfrm>
            <a:off x="106016" y="5283099"/>
            <a:ext cx="2441773" cy="900311"/>
          </a:xfrm>
          <a:prstGeom prst="flowChartAlternateProcess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Позициониро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учителя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0990" y="1124744"/>
            <a:ext cx="264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Уровень класса</a:t>
            </a:r>
            <a:endParaRPr lang="ru-RU" sz="2000" b="1" i="1" dirty="0"/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2967563" y="1641701"/>
            <a:ext cx="6084152" cy="432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Инновационные </a:t>
            </a:r>
            <a:r>
              <a:rPr lang="ru-RU" sz="2000" b="1" dirty="0" smtClean="0">
                <a:solidFill>
                  <a:schemeClr val="bg2"/>
                </a:solidFill>
              </a:rPr>
              <a:t>практики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обучения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 bwMode="auto">
          <a:xfrm>
            <a:off x="4104000" y="2232000"/>
            <a:ext cx="648000" cy="3600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</a:rPr>
              <a:t>Учебные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ситу</a:t>
            </a:r>
            <a:r>
              <a:rPr lang="ru-RU" sz="2400" b="1" dirty="0" smtClean="0">
                <a:solidFill>
                  <a:schemeClr val="bg2"/>
                </a:solidFill>
              </a:rPr>
              <a:t>ации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6156000" y="2232000"/>
            <a:ext cx="648000" cy="3600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</a:rPr>
              <a:t>Индивидуализация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</a:rPr>
              <a:t>обучения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6840000" y="2232000"/>
            <a:ext cx="648000" cy="3600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</a:rPr>
              <a:t>Интеграция знаний,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</a:rPr>
              <a:t>связь с жизнью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 bwMode="auto">
          <a:xfrm>
            <a:off x="4788000" y="2232000"/>
            <a:ext cx="648000" cy="3600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</a:rPr>
              <a:t>Совместная учебная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</a:rPr>
              <a:t>деятельность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 bwMode="auto">
          <a:xfrm rot="5400000">
            <a:off x="5623547" y="3146547"/>
            <a:ext cx="505790" cy="6073726"/>
          </a:xfrm>
          <a:prstGeom prst="flowChartAlternateProcess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Использование ИКТ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gray">
          <a:xfrm>
            <a:off x="258019" y="116632"/>
            <a:ext cx="8712200" cy="756084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Элементы инновационных практик</a:t>
            </a:r>
          </a:p>
        </p:txBody>
      </p:sp>
      <p:sp>
        <p:nvSpPr>
          <p:cNvPr id="55" name="Блок-схема: альтернативный процесс 54"/>
          <p:cNvSpPr/>
          <p:nvPr/>
        </p:nvSpPr>
        <p:spPr bwMode="auto">
          <a:xfrm>
            <a:off x="7524000" y="2232000"/>
            <a:ext cx="1368152" cy="3600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</a:rPr>
              <a:t>Учебные задания для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</a:rPr>
              <a:t>формирования </a:t>
            </a:r>
            <a:r>
              <a:rPr lang="ru-RU" sz="2400" b="1" dirty="0" err="1" smtClean="0">
                <a:solidFill>
                  <a:schemeClr val="bg2"/>
                </a:solidFill>
              </a:rPr>
              <a:t>лич</a:t>
            </a:r>
            <a:r>
              <a:rPr lang="ru-RU" sz="2400" b="1" dirty="0" smtClean="0">
                <a:solidFill>
                  <a:schemeClr val="bg2"/>
                </a:solidFill>
              </a:rPr>
              <a:t>-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chemeClr val="bg2"/>
                </a:solidFill>
              </a:rPr>
              <a:t>ностных</a:t>
            </a:r>
            <a:r>
              <a:rPr lang="ru-RU" sz="2400" b="1" dirty="0" smtClean="0">
                <a:solidFill>
                  <a:schemeClr val="bg2"/>
                </a:solidFill>
              </a:rPr>
              <a:t> и </a:t>
            </a:r>
            <a:r>
              <a:rPr lang="ru-RU" sz="2400" b="1" dirty="0" err="1" smtClean="0">
                <a:solidFill>
                  <a:schemeClr val="bg2"/>
                </a:solidFill>
              </a:rPr>
              <a:t>метапред</a:t>
            </a:r>
            <a:r>
              <a:rPr lang="ru-RU" sz="2400" b="1" dirty="0" smtClean="0">
                <a:solidFill>
                  <a:schemeClr val="bg2"/>
                </a:solidFill>
              </a:rPr>
              <a:t>-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chemeClr val="bg2"/>
                </a:solidFill>
              </a:rPr>
              <a:t>метных</a:t>
            </a:r>
            <a:r>
              <a:rPr lang="ru-RU" sz="2400" b="1" dirty="0" smtClean="0">
                <a:solidFill>
                  <a:schemeClr val="bg2"/>
                </a:solidFill>
              </a:rPr>
              <a:t> действий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5472000" y="2232000"/>
            <a:ext cx="648000" cy="3600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</a:rPr>
              <a:t>Формирующая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</a:rPr>
              <a:t>оценка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 bwMode="auto">
          <a:xfrm>
            <a:off x="2807803" y="2232000"/>
            <a:ext cx="1268149" cy="3600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2"/>
                </a:solidFill>
              </a:rPr>
              <a:t>Ориентация на </a:t>
            </a:r>
            <a:r>
              <a:rPr lang="ru-RU" sz="2400" b="1" dirty="0" err="1">
                <a:solidFill>
                  <a:schemeClr val="bg2"/>
                </a:solidFill>
              </a:rPr>
              <a:t>пла</a:t>
            </a:r>
            <a:r>
              <a:rPr lang="ru-RU" sz="2400" b="1" dirty="0">
                <a:solidFill>
                  <a:schemeClr val="bg2"/>
                </a:solidFill>
              </a:rPr>
              <a:t>-</a:t>
            </a:r>
          </a:p>
          <a:p>
            <a:pPr algn="ctr">
              <a:lnSpc>
                <a:spcPct val="80000"/>
              </a:lnSpc>
            </a:pPr>
            <a:r>
              <a:rPr lang="ru-RU" sz="2400" b="1" dirty="0" err="1">
                <a:solidFill>
                  <a:schemeClr val="bg2"/>
                </a:solidFill>
              </a:rPr>
              <a:t>нируемые</a:t>
            </a:r>
            <a:r>
              <a:rPr lang="ru-RU" sz="2400" b="1" dirty="0">
                <a:solidFill>
                  <a:schemeClr val="bg2"/>
                </a:solidFill>
              </a:rPr>
              <a:t> результаты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2"/>
                </a:solidFill>
              </a:rPr>
              <a:t>и систему оценки их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2"/>
                </a:solidFill>
              </a:rPr>
              <a:t>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14842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dirty="0">
              <a:latin typeface="Times New Roman" pitchFamily="18" charset="0"/>
            </a:endParaRPr>
          </a:p>
        </p:txBody>
      </p:sp>
      <p:sp>
        <p:nvSpPr>
          <p:cNvPr id="512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863588" y="1880828"/>
            <a:ext cx="7308812" cy="295232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Arial" pitchFamily="34" charset="0"/>
              </a:rPr>
              <a:t>Некоторые </a:t>
            </a:r>
            <a:r>
              <a:rPr lang="ru-RU" sz="4400" b="1" dirty="0" smtClean="0">
                <a:solidFill>
                  <a:schemeClr val="tx2"/>
                </a:solidFill>
                <a:latin typeface="Arial" pitchFamily="34" charset="0"/>
              </a:rPr>
              <a:t>предварительные итоги и рефлексия</a:t>
            </a:r>
            <a:endParaRPr lang="ru-RU" sz="4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44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34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79388" y="116632"/>
            <a:ext cx="8893175" cy="1115851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Умеют ли наши учителя стимулировать</a:t>
            </a:r>
            <a:endParaRPr lang="ru-RU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познавательную активность?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478088" y="2146300"/>
            <a:ext cx="431800" cy="612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12</a:t>
            </a: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90488" y="2252663"/>
            <a:ext cx="2268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/>
              <a:t>МАТЕМАТИКА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79375" y="3159125"/>
            <a:ext cx="2268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solidFill>
                  <a:srgbClr val="FFFF00"/>
                </a:solidFill>
              </a:rPr>
              <a:t>РУССКИЙ ЯЗЫК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852738" y="3049588"/>
            <a:ext cx="2124075" cy="612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59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924175" y="2146300"/>
            <a:ext cx="2052638" cy="612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57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420938" y="3052763"/>
            <a:ext cx="431800" cy="6111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12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976813" y="2146300"/>
            <a:ext cx="1044575" cy="612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2"/>
                </a:solidFill>
                <a:latin typeface="Arial" charset="0"/>
              </a:rPr>
              <a:t>29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976813" y="3059113"/>
            <a:ext cx="971550" cy="611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2"/>
                </a:solidFill>
                <a:latin typeface="Arial" charset="0"/>
              </a:rPr>
              <a:t>27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021388" y="2146300"/>
            <a:ext cx="107950" cy="612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chemeClr val="bg2"/>
                </a:solidFill>
                <a:latin typeface="Arial" charset="0"/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948363" y="3049588"/>
            <a:ext cx="73025" cy="61277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chemeClr val="bg2"/>
                </a:solidFill>
                <a:latin typeface="Arial" charset="0"/>
              </a:rPr>
              <a:t>1</a:t>
            </a:r>
          </a:p>
        </p:txBody>
      </p:sp>
      <p:cxnSp>
        <p:nvCxnSpPr>
          <p:cNvPr id="17421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4976813" y="1881188"/>
            <a:ext cx="0" cy="2160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Прямоугольник 31"/>
          <p:cNvSpPr/>
          <p:nvPr/>
        </p:nvSpPr>
        <p:spPr bwMode="auto">
          <a:xfrm>
            <a:off x="2420938" y="1492250"/>
            <a:ext cx="5715000" cy="381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ru-RU" sz="1600" b="1" i="1" dirty="0">
                <a:solidFill>
                  <a:schemeClr val="bg2"/>
                </a:solidFill>
                <a:latin typeface="Arial" charset="0"/>
              </a:rPr>
              <a:t>Уровень показателя условий для формирования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sz="1600" b="1" i="1" dirty="0">
                <a:solidFill>
                  <a:schemeClr val="bg2"/>
                </a:solidFill>
                <a:latin typeface="Arial" charset="0"/>
              </a:rPr>
              <a:t>познавательной активности учащихся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387600" y="6084888"/>
            <a:ext cx="6000750" cy="69691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ru-RU" sz="1600" b="1" i="1" dirty="0">
                <a:solidFill>
                  <a:schemeClr val="bg2"/>
                </a:solidFill>
                <a:latin typeface="Arial" charset="0"/>
              </a:rPr>
              <a:t>Средний балл (в % от выполнения работы) для разных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sz="1600" b="1" i="1" dirty="0">
                <a:solidFill>
                  <a:schemeClr val="bg2"/>
                </a:solidFill>
                <a:latin typeface="Arial" charset="0"/>
              </a:rPr>
              <a:t>показателей уровня условий для формирования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sz="1600" b="1" i="1" dirty="0">
                <a:solidFill>
                  <a:schemeClr val="bg2"/>
                </a:solidFill>
                <a:latin typeface="Arial" charset="0"/>
              </a:rPr>
              <a:t>познавательной активности учащихся </a:t>
            </a:r>
          </a:p>
        </p:txBody>
      </p:sp>
      <p:cxnSp>
        <p:nvCxnSpPr>
          <p:cNvPr id="17424" name="Прямая соединительная линия 59"/>
          <p:cNvCxnSpPr>
            <a:cxnSpLocks noChangeShapeType="1"/>
            <a:stCxn id="80" idx="3"/>
          </p:cNvCxnSpPr>
          <p:nvPr/>
        </p:nvCxnSpPr>
        <p:spPr bwMode="auto">
          <a:xfrm flipH="1">
            <a:off x="2671763" y="5346700"/>
            <a:ext cx="1270000" cy="26670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7425" name="Прямая соединительная линия 66"/>
          <p:cNvCxnSpPr>
            <a:cxnSpLocks noChangeShapeType="1"/>
            <a:stCxn id="80" idx="2"/>
            <a:endCxn id="78" idx="0"/>
          </p:cNvCxnSpPr>
          <p:nvPr/>
        </p:nvCxnSpPr>
        <p:spPr bwMode="auto">
          <a:xfrm flipH="1">
            <a:off x="2636838" y="5435600"/>
            <a:ext cx="1214437" cy="1873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184" name="Прямоугольная выноска 50183"/>
          <p:cNvSpPr/>
          <p:nvPr/>
        </p:nvSpPr>
        <p:spPr bwMode="auto">
          <a:xfrm>
            <a:off x="381000" y="1384300"/>
            <a:ext cx="1368425" cy="596900"/>
          </a:xfrm>
          <a:prstGeom prst="wedgeRectCallout">
            <a:avLst>
              <a:gd name="adj1" fmla="val 91950"/>
              <a:gd name="adj2" fmla="val 10084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i="1" dirty="0">
                <a:solidFill>
                  <a:schemeClr val="bg2"/>
                </a:solidFill>
                <a:latin typeface="Arial" charset="0"/>
              </a:rPr>
              <a:t>Процент</a:t>
            </a:r>
          </a:p>
          <a:p>
            <a:pPr algn="ctr" eaLnBrk="0" hangingPunct="0">
              <a:defRPr/>
            </a:pPr>
            <a:r>
              <a:rPr lang="ru-RU" sz="1600" i="1" dirty="0" smtClean="0">
                <a:solidFill>
                  <a:schemeClr val="bg2"/>
                </a:solidFill>
                <a:latin typeface="Arial" charset="0"/>
              </a:rPr>
              <a:t>учителей</a:t>
            </a:r>
            <a:endParaRPr lang="ru-RU" sz="1600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7134225" y="4681538"/>
            <a:ext cx="144463" cy="14287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" name="Ромб 71"/>
          <p:cNvSpPr/>
          <p:nvPr/>
        </p:nvSpPr>
        <p:spPr bwMode="auto">
          <a:xfrm>
            <a:off x="7134225" y="4997450"/>
            <a:ext cx="179388" cy="179388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7324725" y="4930775"/>
            <a:ext cx="1527175" cy="32702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Русский язык</a:t>
            </a: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7324725" y="4597400"/>
            <a:ext cx="1639888" cy="32543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Математика</a:t>
            </a: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2565400" y="5540375"/>
            <a:ext cx="142875" cy="14446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8" name="Ромб 77"/>
          <p:cNvSpPr/>
          <p:nvPr/>
        </p:nvSpPr>
        <p:spPr bwMode="auto">
          <a:xfrm>
            <a:off x="2546350" y="5622925"/>
            <a:ext cx="180975" cy="179388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3779838" y="5327650"/>
            <a:ext cx="144462" cy="14446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0" name="Ромб 79"/>
          <p:cNvSpPr/>
          <p:nvPr/>
        </p:nvSpPr>
        <p:spPr bwMode="auto">
          <a:xfrm>
            <a:off x="3762375" y="5256213"/>
            <a:ext cx="179388" cy="179387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5370513" y="4941888"/>
            <a:ext cx="144462" cy="14287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" name="Ромб 81"/>
          <p:cNvSpPr/>
          <p:nvPr/>
        </p:nvSpPr>
        <p:spPr bwMode="auto">
          <a:xfrm>
            <a:off x="5334000" y="4995863"/>
            <a:ext cx="180975" cy="179387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" name="Ромб 82"/>
          <p:cNvSpPr/>
          <p:nvPr/>
        </p:nvSpPr>
        <p:spPr bwMode="auto">
          <a:xfrm>
            <a:off x="5373688" y="4986338"/>
            <a:ext cx="180975" cy="179387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4" name="Ромб 83"/>
          <p:cNvSpPr/>
          <p:nvPr/>
        </p:nvSpPr>
        <p:spPr bwMode="auto">
          <a:xfrm>
            <a:off x="5378450" y="4995863"/>
            <a:ext cx="179388" cy="179387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6156325" y="4398963"/>
            <a:ext cx="144463" cy="14287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6" name="Ромб 85"/>
          <p:cNvSpPr/>
          <p:nvPr/>
        </p:nvSpPr>
        <p:spPr bwMode="auto">
          <a:xfrm>
            <a:off x="6138863" y="4356100"/>
            <a:ext cx="179387" cy="179388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7441" name="Прямая соединительная линия 88"/>
          <p:cNvCxnSpPr>
            <a:cxnSpLocks noChangeShapeType="1"/>
            <a:stCxn id="84" idx="0"/>
          </p:cNvCxnSpPr>
          <p:nvPr/>
        </p:nvCxnSpPr>
        <p:spPr bwMode="auto">
          <a:xfrm flipH="1">
            <a:off x="3860800" y="4995863"/>
            <a:ext cx="1606550" cy="4254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42" name="Прямая соединительная линия 90"/>
          <p:cNvCxnSpPr>
            <a:cxnSpLocks noChangeShapeType="1"/>
            <a:stCxn id="85" idx="2"/>
          </p:cNvCxnSpPr>
          <p:nvPr/>
        </p:nvCxnSpPr>
        <p:spPr bwMode="auto">
          <a:xfrm flipH="1">
            <a:off x="5437188" y="4541838"/>
            <a:ext cx="790575" cy="4445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43" name="Прямая соединительная линия 93"/>
          <p:cNvCxnSpPr>
            <a:cxnSpLocks noChangeShapeType="1"/>
            <a:stCxn id="84" idx="3"/>
          </p:cNvCxnSpPr>
          <p:nvPr/>
        </p:nvCxnSpPr>
        <p:spPr bwMode="auto">
          <a:xfrm flipH="1">
            <a:off x="3795713" y="5084763"/>
            <a:ext cx="1762125" cy="29845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7444" name="Прямая соединительная линия 96"/>
          <p:cNvCxnSpPr>
            <a:cxnSpLocks noChangeShapeType="1"/>
            <a:stCxn id="85" idx="2"/>
          </p:cNvCxnSpPr>
          <p:nvPr/>
        </p:nvCxnSpPr>
        <p:spPr bwMode="auto">
          <a:xfrm flipH="1">
            <a:off x="5457825" y="4541838"/>
            <a:ext cx="769938" cy="55880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50196" name="Стрелка вниз 50195"/>
          <p:cNvSpPr/>
          <p:nvPr/>
        </p:nvSpPr>
        <p:spPr bwMode="auto">
          <a:xfrm>
            <a:off x="2546350" y="3708400"/>
            <a:ext cx="144463" cy="468313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104" name="Стрелка вниз 103"/>
          <p:cNvSpPr/>
          <p:nvPr/>
        </p:nvSpPr>
        <p:spPr bwMode="auto">
          <a:xfrm>
            <a:off x="3743325" y="3708400"/>
            <a:ext cx="144463" cy="468313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105" name="Стрелка вниз 104"/>
          <p:cNvSpPr/>
          <p:nvPr/>
        </p:nvSpPr>
        <p:spPr bwMode="auto">
          <a:xfrm>
            <a:off x="5348288" y="3708400"/>
            <a:ext cx="142875" cy="46831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17448" name="Стрелка вниз 105"/>
          <p:cNvSpPr>
            <a:spLocks noChangeArrowheads="1"/>
          </p:cNvSpPr>
          <p:nvPr/>
        </p:nvSpPr>
        <p:spPr bwMode="auto">
          <a:xfrm>
            <a:off x="6156325" y="3708400"/>
            <a:ext cx="144463" cy="468313"/>
          </a:xfrm>
          <a:prstGeom prst="downArrow">
            <a:avLst>
              <a:gd name="adj1" fmla="val 50000"/>
              <a:gd name="adj2" fmla="val 4987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2492375" y="5227638"/>
            <a:ext cx="252413" cy="25241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</a:rPr>
              <a:t>59</a:t>
            </a:r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2495550" y="5810250"/>
            <a:ext cx="252413" cy="25241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600" dirty="0">
                <a:solidFill>
                  <a:srgbClr val="FFFF00"/>
                </a:solidFill>
                <a:latin typeface="Arial" charset="0"/>
              </a:rPr>
              <a:t>57</a:t>
            </a:r>
          </a:p>
        </p:txBody>
      </p:sp>
      <p:sp>
        <p:nvSpPr>
          <p:cNvPr id="109" name="Прямоугольник 108"/>
          <p:cNvSpPr/>
          <p:nvPr/>
        </p:nvSpPr>
        <p:spPr bwMode="auto">
          <a:xfrm>
            <a:off x="3703638" y="4968875"/>
            <a:ext cx="252412" cy="25082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600" dirty="0">
                <a:solidFill>
                  <a:srgbClr val="FFFF00"/>
                </a:solidFill>
                <a:latin typeface="Arial" charset="0"/>
              </a:rPr>
              <a:t>63</a:t>
            </a:r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3703638" y="5559425"/>
            <a:ext cx="252412" cy="25082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</a:rPr>
              <a:t>62</a:t>
            </a:r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5294313" y="4579938"/>
            <a:ext cx="250825" cy="25241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</a:rPr>
              <a:t>67</a:t>
            </a: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5345113" y="5276850"/>
            <a:ext cx="252412" cy="25241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600" dirty="0">
                <a:solidFill>
                  <a:srgbClr val="FFFF00"/>
                </a:solidFill>
                <a:latin typeface="Arial" charset="0"/>
              </a:rPr>
              <a:t>66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6227763" y="4673600"/>
            <a:ext cx="252412" cy="25241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</a:rPr>
              <a:t>74</a:t>
            </a: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6227763" y="4176713"/>
            <a:ext cx="252412" cy="25241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600" dirty="0">
                <a:solidFill>
                  <a:srgbClr val="FFFF00"/>
                </a:solidFill>
                <a:latin typeface="Arial" charset="0"/>
              </a:rPr>
              <a:t>75</a:t>
            </a:r>
          </a:p>
        </p:txBody>
      </p:sp>
      <p:sp>
        <p:nvSpPr>
          <p:cNvPr id="17457" name="Овал 50196"/>
          <p:cNvSpPr>
            <a:spLocks noChangeArrowheads="1"/>
          </p:cNvSpPr>
          <p:nvPr/>
        </p:nvSpPr>
        <p:spPr bwMode="auto">
          <a:xfrm>
            <a:off x="3562350" y="4703763"/>
            <a:ext cx="652463" cy="13811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24" name="Прямоугольник 123"/>
          <p:cNvSpPr/>
          <p:nvPr/>
        </p:nvSpPr>
        <p:spPr bwMode="auto">
          <a:xfrm>
            <a:off x="7107238" y="2127250"/>
            <a:ext cx="250825" cy="2508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5" name="Прямоугольник 124"/>
          <p:cNvSpPr/>
          <p:nvPr/>
        </p:nvSpPr>
        <p:spPr bwMode="auto">
          <a:xfrm>
            <a:off x="7416800" y="2089150"/>
            <a:ext cx="1655763" cy="32702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Недостаточный</a:t>
            </a:r>
          </a:p>
        </p:txBody>
      </p:sp>
      <p:sp>
        <p:nvSpPr>
          <p:cNvPr id="126" name="Прямоугольник 125"/>
          <p:cNvSpPr/>
          <p:nvPr/>
        </p:nvSpPr>
        <p:spPr bwMode="auto">
          <a:xfrm>
            <a:off x="7119938" y="2527300"/>
            <a:ext cx="252412" cy="250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7" name="Прямоугольник 126"/>
          <p:cNvSpPr/>
          <p:nvPr/>
        </p:nvSpPr>
        <p:spPr bwMode="auto">
          <a:xfrm>
            <a:off x="7416800" y="2489200"/>
            <a:ext cx="1655763" cy="32702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Низкий</a:t>
            </a:r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7124700" y="2947988"/>
            <a:ext cx="252413" cy="252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416800" y="2911475"/>
            <a:ext cx="1655763" cy="32543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Средний</a:t>
            </a: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7124700" y="3338513"/>
            <a:ext cx="252413" cy="252412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416800" y="3302000"/>
            <a:ext cx="1655763" cy="32543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Высокий</a:t>
            </a:r>
          </a:p>
        </p:txBody>
      </p:sp>
      <p:sp>
        <p:nvSpPr>
          <p:cNvPr id="59" name="Прямоугольная выноска 58"/>
          <p:cNvSpPr/>
          <p:nvPr/>
        </p:nvSpPr>
        <p:spPr bwMode="auto">
          <a:xfrm>
            <a:off x="90488" y="4790399"/>
            <a:ext cx="1565188" cy="972901"/>
          </a:xfrm>
          <a:prstGeom prst="wedgeRectCallout">
            <a:avLst>
              <a:gd name="adj1" fmla="val 67767"/>
              <a:gd name="adj2" fmla="val -23954"/>
            </a:avLst>
          </a:prstGeom>
          <a:ln>
            <a:solidFill>
              <a:srgbClr val="E91E0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FF0000"/>
                </a:solidFill>
                <a:latin typeface="Arial" charset="0"/>
              </a:rPr>
              <a:t>Около 40 тыс.</a:t>
            </a:r>
          </a:p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FF0000"/>
                </a:solidFill>
                <a:latin typeface="Arial" charset="0"/>
              </a:rPr>
              <a:t>учащихся НШ</a:t>
            </a:r>
          </a:p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FF0000"/>
                </a:solidFill>
                <a:latin typeface="Arial" charset="0"/>
              </a:rPr>
              <a:t>из 33 регионов,</a:t>
            </a:r>
          </a:p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FF0000"/>
                </a:solidFill>
                <a:latin typeface="Arial" charset="0"/>
              </a:rPr>
              <a:t>2013 г.</a:t>
            </a:r>
            <a:endParaRPr lang="ru-RU" sz="1600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2088000" y="2160000"/>
            <a:ext cx="1980000" cy="6120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3" y="2252546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МАТЕМАТИКА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0" y="3172184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РУССКИЙ ЯЗЫК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816000" y="3060000"/>
            <a:ext cx="576000" cy="6120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16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068000" y="2160000"/>
            <a:ext cx="324000" cy="6120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600000" y="3060000"/>
            <a:ext cx="216000" cy="61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392000" y="2160000"/>
            <a:ext cx="432000" cy="612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12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405437" y="3066205"/>
            <a:ext cx="1332000" cy="612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37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824000" y="2160000"/>
            <a:ext cx="648000" cy="612068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18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760429" y="3066205"/>
            <a:ext cx="1152000" cy="612068"/>
          </a:xfrm>
          <a:prstGeom prst="rect">
            <a:avLst/>
          </a:prstGeom>
          <a:solidFill>
            <a:srgbClr val="FF99FF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32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420721" y="1492802"/>
            <a:ext cx="3422176" cy="37992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Уровень показателя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исполь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-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зования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ИКТ учащимися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088000" y="6323322"/>
            <a:ext cx="6156432" cy="37992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Средний балл (в % от выполнения работы) для разных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показателей уровня </a:t>
            </a:r>
            <a:r>
              <a:rPr lang="ru-RU" sz="1600" b="1" i="1" dirty="0" smtClean="0">
                <a:solidFill>
                  <a:schemeClr val="bg2"/>
                </a:solidFill>
                <a:latin typeface="Arial" charset="0"/>
              </a:rPr>
              <a:t>использования ИКТ учащимися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50184" name="Прямоугольная выноска 50183"/>
          <p:cNvSpPr/>
          <p:nvPr/>
        </p:nvSpPr>
        <p:spPr bwMode="auto">
          <a:xfrm>
            <a:off x="249998" y="1277472"/>
            <a:ext cx="1368152" cy="596716"/>
          </a:xfrm>
          <a:prstGeom prst="wedgeRectCallout">
            <a:avLst>
              <a:gd name="adj1" fmla="val 76833"/>
              <a:gd name="adj2" fmla="val 13550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Процент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chemeClr val="bg2"/>
                </a:solidFill>
                <a:latin typeface="Arial" charset="0"/>
              </a:rPr>
              <a:t>учащихся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145631" y="4972223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Ромб 71"/>
          <p:cNvSpPr/>
          <p:nvPr/>
        </p:nvSpPr>
        <p:spPr bwMode="auto">
          <a:xfrm>
            <a:off x="116787" y="5519990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251012" y="5454363"/>
            <a:ext cx="1527621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FF00"/>
                </a:solidFill>
                <a:latin typeface="Arial" charset="0"/>
              </a:rPr>
              <a:t>Русский язык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315862" y="4909469"/>
            <a:ext cx="1639714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Математика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3135977" y="4970851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Ромб 77"/>
          <p:cNvSpPr/>
          <p:nvPr/>
        </p:nvSpPr>
        <p:spPr bwMode="auto">
          <a:xfrm>
            <a:off x="2096317" y="5426114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2074820" y="5004000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Ромб 79"/>
          <p:cNvSpPr/>
          <p:nvPr/>
        </p:nvSpPr>
        <p:spPr bwMode="auto">
          <a:xfrm>
            <a:off x="3128421" y="5241010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4202535" y="4760488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Ромб 81"/>
          <p:cNvSpPr/>
          <p:nvPr/>
        </p:nvSpPr>
        <p:spPr bwMode="auto">
          <a:xfrm>
            <a:off x="6350744" y="4618890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Ромб 82"/>
          <p:cNvSpPr/>
          <p:nvPr/>
        </p:nvSpPr>
        <p:spPr bwMode="auto">
          <a:xfrm>
            <a:off x="5274429" y="4792223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Ромб 83"/>
          <p:cNvSpPr/>
          <p:nvPr/>
        </p:nvSpPr>
        <p:spPr bwMode="auto">
          <a:xfrm>
            <a:off x="4204372" y="5188019"/>
            <a:ext cx="180000" cy="180000"/>
          </a:xfrm>
          <a:prstGeom prst="diamond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5292429" y="4672371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 bwMode="auto">
          <a:xfrm flipH="1">
            <a:off x="4322469" y="4906381"/>
            <a:ext cx="1080000" cy="342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196" name="Стрелка вниз 50195"/>
          <p:cNvSpPr/>
          <p:nvPr/>
        </p:nvSpPr>
        <p:spPr bwMode="auto">
          <a:xfrm>
            <a:off x="2054211" y="3871391"/>
            <a:ext cx="144000" cy="4680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Стрелка вниз 104"/>
          <p:cNvSpPr/>
          <p:nvPr/>
        </p:nvSpPr>
        <p:spPr bwMode="auto">
          <a:xfrm>
            <a:off x="4172082" y="3871391"/>
            <a:ext cx="144000" cy="4680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Стрелка вниз 105"/>
          <p:cNvSpPr/>
          <p:nvPr/>
        </p:nvSpPr>
        <p:spPr bwMode="auto">
          <a:xfrm>
            <a:off x="5299102" y="3871391"/>
            <a:ext cx="144000" cy="468000"/>
          </a:xfrm>
          <a:prstGeom prst="downArrow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2020820" y="4630223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67</a:t>
            </a:r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2066082" y="5693476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61</a:t>
            </a:r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4161150" y="4537095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70</a:t>
            </a: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4157935" y="5442560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64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6329401" y="4400488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71</a:t>
            </a:r>
          </a:p>
        </p:txBody>
      </p:sp>
      <p:sp>
        <p:nvSpPr>
          <p:cNvPr id="50197" name="Овал 50196"/>
          <p:cNvSpPr/>
          <p:nvPr/>
        </p:nvSpPr>
        <p:spPr bwMode="auto">
          <a:xfrm>
            <a:off x="2995947" y="4537095"/>
            <a:ext cx="467560" cy="50628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6948000" y="3744000"/>
            <a:ext cx="252000" cy="25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7164000" y="3744000"/>
            <a:ext cx="1797574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Практически не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используют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6948000" y="4274488"/>
            <a:ext cx="252000" cy="25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7200000" y="4254273"/>
            <a:ext cx="1945032" cy="3260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От случая к случаю,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узкий спектр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948000" y="4752000"/>
            <a:ext cx="252000" cy="25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6948000" y="5724000"/>
            <a:ext cx="252000" cy="252000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7177481" y="5194628"/>
            <a:ext cx="2064872" cy="47132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От случая к случаю,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широкий спектр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6948000" y="5259257"/>
            <a:ext cx="252000" cy="252000"/>
          </a:xfrm>
          <a:prstGeom prst="rect">
            <a:avLst/>
          </a:prstGeom>
          <a:solidFill>
            <a:srgbClr val="FF99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7164000" y="4680000"/>
            <a:ext cx="2262027" cy="47132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Практически </a:t>
            </a:r>
            <a:r>
              <a:rPr lang="ru-RU" sz="1400" b="1" dirty="0" err="1" smtClean="0">
                <a:solidFill>
                  <a:schemeClr val="tx1"/>
                </a:solidFill>
                <a:latin typeface="Arial" charset="0"/>
              </a:rPr>
              <a:t>посто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-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1"/>
                </a:solidFill>
                <a:latin typeface="Arial" charset="0"/>
              </a:rPr>
              <a:t>янно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, узкий спектр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5472000" y="2160000"/>
            <a:ext cx="180000" cy="6120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6912000" y="3066205"/>
            <a:ext cx="324000" cy="612068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Прямоугольник 86"/>
          <p:cNvSpPr/>
          <p:nvPr/>
        </p:nvSpPr>
        <p:spPr bwMode="auto">
          <a:xfrm>
            <a:off x="7164000" y="5652000"/>
            <a:ext cx="2262027" cy="47132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Практически </a:t>
            </a:r>
            <a:r>
              <a:rPr lang="ru-RU" sz="1400" b="1" dirty="0" err="1" smtClean="0">
                <a:solidFill>
                  <a:schemeClr val="tx1"/>
                </a:solidFill>
                <a:latin typeface="Arial" charset="0"/>
              </a:rPr>
              <a:t>посто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-</a:t>
            </a:r>
          </a:p>
          <a:p>
            <a:pPr marL="0" marR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spc="-40" dirty="0" err="1" smtClean="0">
                <a:solidFill>
                  <a:schemeClr val="tx1"/>
                </a:solidFill>
                <a:latin typeface="Arial" charset="0"/>
              </a:rPr>
              <a:t>янно</a:t>
            </a:r>
            <a:r>
              <a:rPr lang="ru-RU" sz="1400" b="1" spc="-40" dirty="0" smtClean="0">
                <a:solidFill>
                  <a:schemeClr val="tx1"/>
                </a:solidFill>
                <a:latin typeface="Arial" charset="0"/>
              </a:rPr>
              <a:t>, широкий спектр</a:t>
            </a:r>
            <a:endParaRPr kumimoji="0" lang="ru-RU" sz="1400" b="1" i="0" u="none" strike="noStrike" cap="none" spc="-4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Стрелка вниз 87"/>
          <p:cNvSpPr/>
          <p:nvPr/>
        </p:nvSpPr>
        <p:spPr bwMode="auto">
          <a:xfrm>
            <a:off x="6390429" y="3871391"/>
            <a:ext cx="144000" cy="468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3081977" y="5460972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63</a:t>
            </a: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5238429" y="5040000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70</a:t>
            </a:r>
          </a:p>
        </p:txBody>
      </p:sp>
      <p:sp>
        <p:nvSpPr>
          <p:cNvPr id="95" name="Прямоугольник 94"/>
          <p:cNvSpPr/>
          <p:nvPr/>
        </p:nvSpPr>
        <p:spPr bwMode="auto">
          <a:xfrm>
            <a:off x="6340287" y="4882223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71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 bwMode="auto">
          <a:xfrm flipH="1">
            <a:off x="4389540" y="2001708"/>
            <a:ext cx="0" cy="2113185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Прямоугольник 99"/>
          <p:cNvSpPr/>
          <p:nvPr/>
        </p:nvSpPr>
        <p:spPr bwMode="auto">
          <a:xfrm>
            <a:off x="6383401" y="4652488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Стрелка вниз 125"/>
          <p:cNvSpPr/>
          <p:nvPr/>
        </p:nvSpPr>
        <p:spPr bwMode="auto">
          <a:xfrm>
            <a:off x="3157727" y="3871391"/>
            <a:ext cx="144000" cy="468000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Овал 126"/>
          <p:cNvSpPr/>
          <p:nvPr/>
        </p:nvSpPr>
        <p:spPr bwMode="auto">
          <a:xfrm>
            <a:off x="4587595" y="4961180"/>
            <a:ext cx="467560" cy="46959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8" name="Прямая соединительная линия 127"/>
          <p:cNvCxnSpPr>
            <a:stCxn id="100" idx="1"/>
          </p:cNvCxnSpPr>
          <p:nvPr/>
        </p:nvCxnSpPr>
        <p:spPr bwMode="auto">
          <a:xfrm flipH="1">
            <a:off x="5381288" y="4724488"/>
            <a:ext cx="1002113" cy="177756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Прямая соединительная линия 128"/>
          <p:cNvCxnSpPr>
            <a:stCxn id="84" idx="3"/>
          </p:cNvCxnSpPr>
          <p:nvPr/>
        </p:nvCxnSpPr>
        <p:spPr bwMode="auto">
          <a:xfrm flipH="1">
            <a:off x="3223536" y="5278019"/>
            <a:ext cx="1160836" cy="70991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Прямая соединительная линия 129"/>
          <p:cNvCxnSpPr>
            <a:stCxn id="80" idx="3"/>
          </p:cNvCxnSpPr>
          <p:nvPr/>
        </p:nvCxnSpPr>
        <p:spPr bwMode="auto">
          <a:xfrm flipH="1">
            <a:off x="2112360" y="5331010"/>
            <a:ext cx="1196061" cy="198557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Прямая соединительная линия 130"/>
          <p:cNvCxnSpPr>
            <a:stCxn id="50197" idx="4"/>
          </p:cNvCxnSpPr>
          <p:nvPr/>
        </p:nvCxnSpPr>
        <p:spPr bwMode="auto">
          <a:xfrm flipH="1">
            <a:off x="2134371" y="5043378"/>
            <a:ext cx="1095356" cy="60214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Прямая соединительная линия 131"/>
          <p:cNvCxnSpPr/>
          <p:nvPr/>
        </p:nvCxnSpPr>
        <p:spPr bwMode="auto">
          <a:xfrm flipH="1">
            <a:off x="3160718" y="4816371"/>
            <a:ext cx="1187593" cy="24261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Прямая соединительная линия 132"/>
          <p:cNvCxnSpPr>
            <a:stCxn id="100" idx="1"/>
          </p:cNvCxnSpPr>
          <p:nvPr/>
        </p:nvCxnSpPr>
        <p:spPr bwMode="auto">
          <a:xfrm flipH="1">
            <a:off x="5263055" y="4724488"/>
            <a:ext cx="1120346" cy="462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Прямая соединительная линия 133"/>
          <p:cNvCxnSpPr>
            <a:stCxn id="85" idx="1"/>
          </p:cNvCxnSpPr>
          <p:nvPr/>
        </p:nvCxnSpPr>
        <p:spPr bwMode="auto">
          <a:xfrm flipH="1">
            <a:off x="4290372" y="4744371"/>
            <a:ext cx="1002057" cy="100562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Скругленный прямоугольник 69"/>
          <p:cNvSpPr/>
          <p:nvPr/>
        </p:nvSpPr>
        <p:spPr bwMode="auto">
          <a:xfrm>
            <a:off x="6999630" y="1568788"/>
            <a:ext cx="1962486" cy="975074"/>
          </a:xfrm>
          <a:prstGeom prst="roundRect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Комментарий.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bg2"/>
                </a:solidFill>
                <a:latin typeface="Arial" charset="0"/>
              </a:rPr>
              <a:t>Заметно возрос уровень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bg2"/>
                </a:solidFill>
                <a:latin typeface="Arial" charset="0"/>
              </a:rPr>
              <a:t>интеграции ИКТ в учеб-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err="1" smtClean="0">
                <a:solidFill>
                  <a:schemeClr val="bg2"/>
                </a:solidFill>
                <a:latin typeface="Arial" charset="0"/>
              </a:rPr>
              <a:t>ный</a:t>
            </a:r>
            <a:r>
              <a:rPr lang="ru-RU" sz="1200" dirty="0" smtClean="0">
                <a:solidFill>
                  <a:schemeClr val="bg2"/>
                </a:solidFill>
                <a:latin typeface="Arial" charset="0"/>
              </a:rPr>
              <a:t> процесс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3103727" y="4652488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68</a:t>
            </a: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5245102" y="4400488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71</a:t>
            </a: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4689066" y="5103592"/>
            <a:ext cx="252000" cy="2520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67</a:t>
            </a:r>
          </a:p>
        </p:txBody>
      </p:sp>
      <p:sp>
        <p:nvSpPr>
          <p:cNvPr id="93" name="AutoShape 5"/>
          <p:cNvSpPr>
            <a:spLocks noChangeArrowheads="1"/>
          </p:cNvSpPr>
          <p:nvPr/>
        </p:nvSpPr>
        <p:spPr bwMode="gray">
          <a:xfrm>
            <a:off x="80505" y="7698"/>
            <a:ext cx="8893175" cy="1115851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Умеют ли наши учителя использовать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ИКТ в целях обучения и развития? (2014)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9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BF5C-D6DB-4180-A374-3BA232C63A83}" type="slidenum">
              <a:rPr lang="ru-RU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3113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811461"/>
              </p:ext>
            </p:extLst>
          </p:nvPr>
        </p:nvGraphicFramePr>
        <p:xfrm>
          <a:off x="142875" y="1790700"/>
          <a:ext cx="4273550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Диаграмма" r:id="rId4" imgW="4267087" imgH="3429098" progId="Excel.Sheet.8">
                  <p:embed/>
                </p:oleObj>
              </mc:Choice>
              <mc:Fallback>
                <p:oleObj name="Диаграмма" r:id="rId4" imgW="4267087" imgH="342909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790700"/>
                        <a:ext cx="4273550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874320"/>
              </p:ext>
            </p:extLst>
          </p:nvPr>
        </p:nvGraphicFramePr>
        <p:xfrm>
          <a:off x="4626507" y="1789063"/>
          <a:ext cx="42862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Диаграмма" r:id="rId6" imgW="4286153" imgH="3390867" progId="Excel.Sheet.8">
                  <p:embed/>
                </p:oleObj>
              </mc:Choice>
              <mc:Fallback>
                <p:oleObj name="Диаграмма" r:id="rId6" imgW="4286153" imgH="33908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507" y="1789063"/>
                        <a:ext cx="42862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5" y="5445125"/>
            <a:ext cx="8856663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bg2"/>
                </a:solidFill>
                <a:ea typeface="ＭＳ Ｐゴシック"/>
                <a:cs typeface="ＭＳ Ｐゴシック"/>
              </a:rPr>
              <a:t>По каждому из параметров свыше</a:t>
            </a:r>
            <a:r>
              <a:rPr lang="en-US" dirty="0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 50%</a:t>
            </a:r>
            <a:r>
              <a:rPr lang="ru-RU" dirty="0">
                <a:solidFill>
                  <a:schemeClr val="bg2"/>
                </a:solidFill>
                <a:ea typeface="ＭＳ Ｐゴシック"/>
                <a:cs typeface="ＭＳ Ｐゴシック"/>
              </a:rPr>
              <a:t> </a:t>
            </a:r>
            <a:r>
              <a:rPr lang="en-US" dirty="0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(</a:t>
            </a:r>
            <a:r>
              <a:rPr lang="ru-RU" dirty="0">
                <a:solidFill>
                  <a:schemeClr val="bg2"/>
                </a:solidFill>
                <a:ea typeface="ＭＳ Ｐゴシック"/>
                <a:cs typeface="ＭＳ Ｐゴシック"/>
              </a:rPr>
              <a:t>для всех стран) и около </a:t>
            </a:r>
            <a:r>
              <a:rPr lang="en-US" dirty="0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40%</a:t>
            </a:r>
            <a:r>
              <a:rPr lang="ru-RU" dirty="0">
                <a:solidFill>
                  <a:schemeClr val="bg2"/>
                </a:solidFill>
                <a:ea typeface="ＭＳ Ｐゴシック"/>
                <a:cs typeface="ＭＳ Ｐゴシック"/>
              </a:rPr>
              <a:t> (Россия) учебных заданий и</a:t>
            </a:r>
            <a:r>
              <a:rPr lang="en-US" dirty="0">
                <a:solidFill>
                  <a:schemeClr val="bg2"/>
                </a:solidFill>
                <a:ea typeface="ＭＳ Ｐゴシック"/>
                <a:cs typeface="ＭＳ Ｐゴシック"/>
              </a:rPr>
              <a:t> </a:t>
            </a:r>
            <a:r>
              <a:rPr lang="ru-RU" dirty="0">
                <a:solidFill>
                  <a:schemeClr val="bg2"/>
                </a:solidFill>
                <a:ea typeface="ＭＳ Ｐゴシック"/>
                <a:cs typeface="ＭＳ Ｐゴシック"/>
              </a:rPr>
              <a:t>работ учащихся имеют код</a:t>
            </a:r>
            <a:r>
              <a:rPr lang="en-US" dirty="0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 “1” (</a:t>
            </a:r>
            <a:r>
              <a:rPr lang="ru-RU" dirty="0">
                <a:solidFill>
                  <a:schemeClr val="bg2"/>
                </a:solidFill>
                <a:ea typeface="ＭＳ Ｐゴシック"/>
                <a:cs typeface="ＭＳ Ｐゴシック"/>
              </a:rPr>
              <a:t>самый низкий из возможных</a:t>
            </a:r>
            <a:r>
              <a:rPr lang="en-US" dirty="0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). </a:t>
            </a:r>
            <a:r>
              <a:rPr lang="ru-RU" dirty="0">
                <a:solidFill>
                  <a:schemeClr val="bg2"/>
                </a:solidFill>
                <a:ea typeface="ＭＳ Ｐゴシック"/>
                <a:cs typeface="ＭＳ Ｐゴシック"/>
              </a:rPr>
              <a:t>Многие учителя выборки еще только начинают осваивать инновационные практики в обучении.</a:t>
            </a:r>
            <a:r>
              <a:rPr lang="en-US" dirty="0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51606" y="1124744"/>
            <a:ext cx="8839200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На диаграмме показаны средние баллы для каждого из параметров оценки учебных заданий (</a:t>
            </a:r>
            <a:r>
              <a:rPr lang="en-US">
                <a:solidFill>
                  <a:schemeClr val="bg2"/>
                </a:solidFill>
                <a:ea typeface="ＭＳ Ｐゴシック"/>
                <a:cs typeface="ＭＳ Ｐゴシック"/>
              </a:rPr>
              <a:t>LA)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 и работ учащихся (</a:t>
            </a:r>
            <a:r>
              <a:rPr lang="en-US">
                <a:solidFill>
                  <a:schemeClr val="bg2"/>
                </a:solidFill>
                <a:ea typeface="ＭＳ Ｐゴシック"/>
                <a:cs typeface="ＭＳ Ｐゴシック"/>
              </a:rPr>
              <a:t>SW) 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для России и всех стран выборки.</a:t>
            </a:r>
            <a:endParaRPr lang="en-US">
              <a:solidFill>
                <a:schemeClr val="bg2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107504" y="96753"/>
            <a:ext cx="8892988" cy="919979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Умеют ли наши учителя </a:t>
            </a:r>
            <a:r>
              <a:rPr lang="ru-RU" sz="3200" b="1" dirty="0" smtClean="0">
                <a:solidFill>
                  <a:schemeClr val="tx2"/>
                </a:solidFill>
              </a:rPr>
              <a:t>подбирать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задания</a:t>
            </a:r>
            <a:r>
              <a:rPr lang="ru-RU" sz="3200" b="1" dirty="0">
                <a:solidFill>
                  <a:schemeClr val="tx2"/>
                </a:solidFill>
              </a:rPr>
              <a:t>?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ITL-2010)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08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27984" y="6202275"/>
            <a:ext cx="468452" cy="457200"/>
          </a:xfrm>
        </p:spPr>
        <p:txBody>
          <a:bodyPr/>
          <a:lstStyle/>
          <a:p>
            <a:pPr>
              <a:defRPr/>
            </a:pPr>
            <a:fld id="{C7378187-516D-4B9D-B7A7-A0A61A568AC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 flipV="1">
            <a:off x="972000" y="5544000"/>
            <a:ext cx="7200000" cy="36004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sq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0000" y="5724000"/>
            <a:ext cx="4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100</a:t>
            </a:r>
            <a:endParaRPr lang="ru-RU" sz="11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97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169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2412000" y="5481236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313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385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457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529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601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673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745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817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272000" y="5724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80</a:t>
            </a:r>
            <a:endParaRPr lang="ru-RU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956000" y="5724000"/>
            <a:ext cx="4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100</a:t>
            </a:r>
            <a:endParaRPr lang="ru-RU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28000" y="5724000"/>
            <a:ext cx="259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0</a:t>
            </a:r>
            <a:endParaRPr lang="ru-RU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512000" y="5724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80</a:t>
            </a:r>
            <a:endParaRPr lang="ru-RU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232000" y="5724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60</a:t>
            </a:r>
            <a:endParaRPr lang="ru-RU" sz="11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952000" y="5722786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40</a:t>
            </a:r>
            <a:endParaRPr lang="ru-RU" sz="11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672000" y="5688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20</a:t>
            </a:r>
            <a:endParaRPr lang="ru-RU" sz="11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112000" y="5724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20</a:t>
            </a:r>
            <a:endParaRPr lang="ru-RU" sz="11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832000" y="5724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40</a:t>
            </a:r>
            <a:endParaRPr lang="ru-RU" sz="11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552000" y="5724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60</a:t>
            </a:r>
            <a:endParaRPr lang="ru-RU" sz="1100" b="1" dirty="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888000" y="4320000"/>
            <a:ext cx="144000" cy="576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4032000" y="4320000"/>
            <a:ext cx="540000" cy="57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4572000" y="4320000"/>
            <a:ext cx="1476000" cy="57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6048000" y="4320000"/>
            <a:ext cx="864000" cy="576000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6912000" y="4320000"/>
            <a:ext cx="540000" cy="576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6000" y="4500000"/>
            <a:ext cx="25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032000" y="4500000"/>
            <a:ext cx="45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15</a:t>
            </a:r>
            <a:endParaRPr lang="ru-RU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112000" y="4500000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</a:rPr>
              <a:t>41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64000" y="4500000"/>
            <a:ext cx="476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</a:rPr>
              <a:t>24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48000" y="4499999"/>
            <a:ext cx="525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15</a:t>
            </a:r>
            <a:endParaRPr lang="ru-RU" sz="1400" b="1" dirty="0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2024536" y="6193757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7071" y="6089818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Недостаточный</a:t>
            </a:r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2024536" y="6525541"/>
            <a:ext cx="180000" cy="180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04536" y="6447525"/>
            <a:ext cx="168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Пониженный</a:t>
            </a:r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4392000" y="6435541"/>
            <a:ext cx="180000" cy="1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186" y="6318643"/>
            <a:ext cx="121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Базовый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5998950" y="6167641"/>
            <a:ext cx="180000" cy="180000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78950" y="6078193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Повышенный</a:t>
            </a:r>
            <a:endParaRPr lang="ru-RU" b="1" dirty="0"/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6012000" y="6507975"/>
            <a:ext cx="180000" cy="180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92000" y="6430875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Высокий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07504" y="4500000"/>
            <a:ext cx="302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ОКРУЖАЮЩИЙ МИР</a:t>
            </a:r>
            <a:endParaRPr lang="ru-RU" sz="2000" b="1" dirty="0"/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3636000" y="3240000"/>
            <a:ext cx="252000" cy="576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3888000" y="3240000"/>
            <a:ext cx="684000" cy="57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4572000" y="3240000"/>
            <a:ext cx="864000" cy="57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5436000" y="3240000"/>
            <a:ext cx="1224000" cy="576000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6660000" y="3240000"/>
            <a:ext cx="576000" cy="576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36000" y="3384000"/>
            <a:ext cx="25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</a:t>
            </a:r>
            <a:endParaRPr lang="ru-RU" sz="1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996000" y="3384000"/>
            <a:ext cx="45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19</a:t>
            </a:r>
            <a:endParaRPr lang="ru-RU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824000" y="3384000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</a:rPr>
              <a:t>24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868000" y="3384000"/>
            <a:ext cx="476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</a:rPr>
              <a:t>34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32000" y="3384000"/>
            <a:ext cx="525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16</a:t>
            </a:r>
            <a:endParaRPr lang="ru-RU" sz="1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08000" y="3384000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МАТЕМАТИКА</a:t>
            </a:r>
            <a:endParaRPr lang="ru-RU" sz="2000" b="1" dirty="0"/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3996000" y="2160000"/>
            <a:ext cx="108000" cy="576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4104000" y="2160000"/>
            <a:ext cx="468000" cy="57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4572000" y="2160000"/>
            <a:ext cx="900000" cy="57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5472000" y="2160000"/>
            <a:ext cx="1512000" cy="576000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6984000" y="2160000"/>
            <a:ext cx="612000" cy="576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24000" y="2268000"/>
            <a:ext cx="25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140000" y="2268000"/>
            <a:ext cx="45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13</a:t>
            </a:r>
            <a:endParaRPr lang="ru-RU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4860000" y="2268000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</a:rPr>
              <a:t>25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012000" y="2267999"/>
            <a:ext cx="476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</a:rPr>
              <a:t>42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56000" y="2267998"/>
            <a:ext cx="525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17</a:t>
            </a:r>
            <a:endParaRPr lang="ru-RU" sz="1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107504" y="2268000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РУССКИЙ ЯЗЫК</a:t>
            </a:r>
            <a:endParaRPr lang="ru-RU" sz="2000" b="1" dirty="0"/>
          </a:p>
        </p:txBody>
      </p:sp>
      <p:cxnSp>
        <p:nvCxnSpPr>
          <p:cNvPr id="92" name="Прямая соединительная линия 91"/>
          <p:cNvCxnSpPr>
            <a:stCxn id="96" idx="2"/>
          </p:cNvCxnSpPr>
          <p:nvPr/>
        </p:nvCxnSpPr>
        <p:spPr bwMode="auto">
          <a:xfrm flipH="1">
            <a:off x="4572000" y="1948597"/>
            <a:ext cx="0" cy="3595403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107504" y="1425377"/>
            <a:ext cx="901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2013 г., свыше 40 тыс. учащихся из 33 регионов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7504" y="5115246"/>
            <a:ext cx="1939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Процент учащихся</a:t>
            </a:r>
            <a:endParaRPr lang="ru-RU" sz="1400" b="1" i="1" dirty="0"/>
          </a:p>
        </p:txBody>
      </p:sp>
      <p:sp>
        <p:nvSpPr>
          <p:cNvPr id="6" name="Выноска 1 5"/>
          <p:cNvSpPr/>
          <p:nvPr/>
        </p:nvSpPr>
        <p:spPr bwMode="auto">
          <a:xfrm>
            <a:off x="8064388" y="2816932"/>
            <a:ext cx="978522" cy="1152128"/>
          </a:xfrm>
          <a:prstGeom prst="borderCallout1">
            <a:avLst>
              <a:gd name="adj1" fmla="val -46799"/>
              <a:gd name="adj2" fmla="val -11330"/>
              <a:gd name="adj3" fmla="val 62069"/>
              <a:gd name="adj4" fmla="val -290885"/>
            </a:avLst>
          </a:prstGeom>
          <a:solidFill>
            <a:schemeClr val="tx1">
              <a:lumMod val="85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Выноска 1 93"/>
          <p:cNvSpPr/>
          <p:nvPr/>
        </p:nvSpPr>
        <p:spPr bwMode="auto">
          <a:xfrm>
            <a:off x="7988224" y="1948597"/>
            <a:ext cx="1054686" cy="2236488"/>
          </a:xfrm>
          <a:prstGeom prst="borderCallout1">
            <a:avLst>
              <a:gd name="adj1" fmla="val 10272"/>
              <a:gd name="adj2" fmla="val 827"/>
              <a:gd name="adj3" fmla="val 14793"/>
              <a:gd name="adj4" fmla="val -261597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Данные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изменения,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" charset="0"/>
              </a:rPr>
              <a:t>связаны, 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Arial" charset="0"/>
              </a:rPr>
              <a:t>с</a:t>
            </a:r>
            <a:r>
              <a:rPr lang="ru-RU" sz="1200" dirty="0" smtClean="0">
                <a:solidFill>
                  <a:srgbClr val="FF0000"/>
                </a:solidFill>
                <a:latin typeface="Arial" charset="0"/>
              </a:rPr>
              <a:t>корее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всего,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с </a:t>
            </a:r>
            <a:r>
              <a:rPr kumimoji="0" lang="ru-RU" sz="1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включени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нием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в </a:t>
            </a:r>
            <a:r>
              <a:rPr lang="ru-RU" sz="1200" dirty="0" err="1" smtClean="0">
                <a:solidFill>
                  <a:srgbClr val="FF0000"/>
                </a:solidFill>
                <a:latin typeface="Arial" charset="0"/>
              </a:rPr>
              <a:t>прак</a:t>
            </a:r>
            <a:r>
              <a:rPr lang="ru-RU" sz="1200" dirty="0" smtClean="0">
                <a:solidFill>
                  <a:srgbClr val="FF0000"/>
                </a:solidFill>
                <a:latin typeface="Arial" charset="0"/>
              </a:rPr>
              <a:t>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00"/>
                </a:solidFill>
                <a:latin typeface="Arial" charset="0"/>
              </a:rPr>
              <a:t>тику новых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00"/>
                </a:solidFill>
                <a:latin typeface="Arial" charset="0"/>
              </a:rPr>
              <a:t>образцов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00"/>
                </a:solidFill>
                <a:latin typeface="Arial" charset="0"/>
              </a:rPr>
              <a:t>заданий, но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00"/>
                </a:solidFill>
                <a:latin typeface="Arial" charset="0"/>
              </a:rPr>
              <a:t>НЕ с </a:t>
            </a:r>
            <a:r>
              <a:rPr lang="ru-RU" sz="1200" dirty="0" err="1" smtClean="0">
                <a:solidFill>
                  <a:srgbClr val="FF0000"/>
                </a:solidFill>
                <a:latin typeface="Arial" charset="0"/>
              </a:rPr>
              <a:t>развити</a:t>
            </a:r>
            <a:r>
              <a:rPr lang="ru-RU" sz="1200" dirty="0" smtClean="0">
                <a:solidFill>
                  <a:srgbClr val="FF0000"/>
                </a:solidFill>
                <a:latin typeface="Arial" charset="0"/>
              </a:rPr>
              <a:t>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00"/>
                </a:solidFill>
                <a:latin typeface="Arial" charset="0"/>
              </a:rPr>
              <a:t>ем 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чащихся</a:t>
            </a:r>
          </a:p>
        </p:txBody>
      </p:sp>
      <p:sp>
        <p:nvSpPr>
          <p:cNvPr id="93" name="AutoShape 5"/>
          <p:cNvSpPr>
            <a:spLocks noChangeArrowheads="1"/>
          </p:cNvSpPr>
          <p:nvPr/>
        </p:nvSpPr>
        <p:spPr bwMode="gray">
          <a:xfrm>
            <a:off x="107504" y="96753"/>
            <a:ext cx="8892988" cy="108012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Включение  новых моделей учебных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заданий влияет на результаты детей</a:t>
            </a:r>
          </a:p>
        </p:txBody>
      </p:sp>
    </p:spTree>
    <p:extLst>
      <p:ext uri="{BB962C8B-B14F-4D97-AF65-F5344CB8AC3E}">
        <p14:creationId xmlns:p14="http://schemas.microsoft.com/office/powerpoint/2010/main" val="18958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721896"/>
              </p:ext>
            </p:extLst>
          </p:nvPr>
        </p:nvGraphicFramePr>
        <p:xfrm>
          <a:off x="117002" y="1520788"/>
          <a:ext cx="8885179" cy="507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109194" y="116632"/>
            <a:ext cx="8892988" cy="122413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Умеют ли наши дети учиться?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Контроль своих действий и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взаимодействие с партнером, 2013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15516" y="5877272"/>
            <a:ext cx="6768752" cy="6840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Комментарий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. </a:t>
            </a:r>
            <a:r>
              <a:rPr lang="ru-RU" sz="1200" dirty="0" smtClean="0">
                <a:solidFill>
                  <a:schemeClr val="bg2"/>
                </a:solidFill>
                <a:latin typeface="Arial" charset="0"/>
              </a:rPr>
              <a:t>Наиболее трудно осваиваются детьми те действия, которые имеют особое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bg2"/>
                </a:solidFill>
                <a:latin typeface="Arial" charset="0"/>
              </a:rPr>
              <a:t>значение для становления и развития учебной 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амостоятельности, что, по всей видимости,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и предопределяет  кол-во учащихся, демонстрирующих свободное владение предметом.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532972"/>
              </p:ext>
            </p:extLst>
          </p:nvPr>
        </p:nvGraphicFramePr>
        <p:xfrm>
          <a:off x="72648" y="1412776"/>
          <a:ext cx="8892988" cy="520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7" name="Овал 6"/>
          <p:cNvSpPr/>
          <p:nvPr/>
        </p:nvSpPr>
        <p:spPr bwMode="auto">
          <a:xfrm>
            <a:off x="3419872" y="2996952"/>
            <a:ext cx="1008112" cy="28443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Овал 7"/>
          <p:cNvSpPr/>
          <p:nvPr/>
        </p:nvSpPr>
        <p:spPr bwMode="auto">
          <a:xfrm>
            <a:off x="7781901" y="2564904"/>
            <a:ext cx="1187624" cy="41404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0" y="116632"/>
            <a:ext cx="9072500" cy="122413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Основания для сдержанного оптимизма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Контроль своих действий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действие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партнером,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2013 и 2014</a:t>
            </a:r>
          </a:p>
        </p:txBody>
      </p:sp>
    </p:spTree>
    <p:extLst>
      <p:ext uri="{BB962C8B-B14F-4D97-AF65-F5344CB8AC3E}">
        <p14:creationId xmlns:p14="http://schemas.microsoft.com/office/powerpoint/2010/main" val="1861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520700" y="80628"/>
            <a:ext cx="8101012" cy="1080356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Зачем понадобилось менять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стандарт: старые проблемы…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396" y="2288110"/>
            <a:ext cx="51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“</a:t>
            </a:r>
            <a:r>
              <a:rPr lang="ru-RU" sz="3200" b="1" dirty="0" smtClean="0">
                <a:solidFill>
                  <a:schemeClr val="tx2"/>
                </a:solidFill>
              </a:rPr>
              <a:t>формализмом знаний</a:t>
            </a:r>
            <a:r>
              <a:rPr lang="en-US" sz="3200" b="1" dirty="0" smtClean="0">
                <a:solidFill>
                  <a:schemeClr val="tx2"/>
                </a:solidFill>
              </a:rPr>
              <a:t>”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96" y="1894707"/>
            <a:ext cx="4689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/>
              <a:t>Раньше мы это называли</a:t>
            </a:r>
            <a:endParaRPr lang="ru-RU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3516" y="3001015"/>
            <a:ext cx="1825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/>
              <a:t>сегодня –</a:t>
            </a:r>
            <a:endParaRPr lang="ru-RU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15508" y="3440238"/>
            <a:ext cx="576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“</a:t>
            </a:r>
            <a:r>
              <a:rPr lang="ru-RU" sz="3200" b="1" dirty="0" err="1" smtClean="0">
                <a:solidFill>
                  <a:schemeClr val="tx2"/>
                </a:solidFill>
              </a:rPr>
              <a:t>ситуационностью</a:t>
            </a:r>
            <a:r>
              <a:rPr lang="ru-RU" sz="3200" b="1" dirty="0" smtClean="0">
                <a:solidFill>
                  <a:schemeClr val="tx2"/>
                </a:solidFill>
              </a:rPr>
              <a:t> знаний</a:t>
            </a:r>
            <a:r>
              <a:rPr lang="en-US" sz="3200" b="1" dirty="0" smtClean="0">
                <a:solidFill>
                  <a:schemeClr val="tx2"/>
                </a:solidFill>
              </a:rPr>
              <a:t>”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52891" y="5461926"/>
            <a:ext cx="1440000" cy="396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Arial" charset="0"/>
              </a:rPr>
              <a:t>≈10-20%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492891" y="5461926"/>
            <a:ext cx="3600000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≈40-50%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092891" y="5461926"/>
            <a:ext cx="2160000" cy="396000"/>
          </a:xfrm>
          <a:prstGeom prst="rect">
            <a:avLst/>
          </a:prstGeom>
          <a:solidFill>
            <a:srgbClr val="FFCCFF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≈20-30%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63051" y="5877852"/>
            <a:ext cx="951221" cy="486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i="1" dirty="0" smtClean="0">
                <a:solidFill>
                  <a:schemeClr val="bg2"/>
                </a:solidFill>
              </a:rPr>
              <a:t>низкий</a:t>
            </a:r>
          </a:p>
          <a:p>
            <a:pPr algn="ctr">
              <a:lnSpc>
                <a:spcPct val="80000"/>
              </a:lnSpc>
            </a:pPr>
            <a:r>
              <a:rPr lang="ru-RU" sz="1600" i="1" dirty="0" smtClean="0">
                <a:solidFill>
                  <a:schemeClr val="bg2"/>
                </a:solidFill>
              </a:rPr>
              <a:t>уровень</a:t>
            </a:r>
            <a:endParaRPr lang="ru-RU" sz="1600" i="1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98122" y="5877852"/>
            <a:ext cx="988989" cy="486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i="1" dirty="0" smtClean="0">
                <a:solidFill>
                  <a:schemeClr val="bg2"/>
                </a:solidFill>
              </a:rPr>
              <a:t>базовый</a:t>
            </a:r>
          </a:p>
          <a:p>
            <a:pPr algn="ctr">
              <a:lnSpc>
                <a:spcPct val="80000"/>
              </a:lnSpc>
            </a:pPr>
            <a:r>
              <a:rPr lang="ru-RU" sz="1600" i="1" dirty="0" smtClean="0">
                <a:solidFill>
                  <a:schemeClr val="bg2"/>
                </a:solidFill>
              </a:rPr>
              <a:t>уровень</a:t>
            </a:r>
            <a:endParaRPr lang="ru-RU" sz="1600" i="1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7806" y="5877852"/>
            <a:ext cx="1961712" cy="486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i="1" dirty="0" smtClean="0">
                <a:solidFill>
                  <a:schemeClr val="bg2"/>
                </a:solidFill>
              </a:rPr>
              <a:t>повышенный</a:t>
            </a:r>
          </a:p>
          <a:p>
            <a:pPr algn="ctr">
              <a:lnSpc>
                <a:spcPct val="80000"/>
              </a:lnSpc>
            </a:pPr>
            <a:r>
              <a:rPr lang="ru-RU" sz="1600" i="1" dirty="0" smtClean="0">
                <a:solidFill>
                  <a:schemeClr val="bg2"/>
                </a:solidFill>
              </a:rPr>
              <a:t>и высокий уровень</a:t>
            </a:r>
            <a:endParaRPr lang="ru-RU" sz="1600" i="1" dirty="0">
              <a:solidFill>
                <a:schemeClr val="bg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1592796"/>
            <a:ext cx="2556284" cy="3126885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Мы учимся,</a:t>
            </a:r>
          </a:p>
          <a:p>
            <a:pPr algn="ctr">
              <a:lnSpc>
                <a:spcPct val="80000"/>
              </a:lnSpc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увы, для</a:t>
            </a:r>
          </a:p>
          <a:p>
            <a:pPr algn="ctr">
              <a:lnSpc>
                <a:spcPct val="80000"/>
              </a:lnSpc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 не </a:t>
            </a:r>
          </a:p>
          <a:p>
            <a:pPr algn="ctr">
              <a:lnSpc>
                <a:spcPct val="80000"/>
              </a:lnSpc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жизни.</a:t>
            </a:r>
          </a:p>
          <a:p>
            <a:pPr algn="r">
              <a:lnSpc>
                <a:spcPct val="80000"/>
              </a:lnSpc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Сенека</a:t>
            </a:r>
          </a:p>
          <a:p>
            <a:pPr algn="r">
              <a:lnSpc>
                <a:spcPct val="80000"/>
              </a:lnSpc>
            </a:pP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(4 г. до н.э. — 65 г. н. э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52891" y="4858970"/>
            <a:ext cx="677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Как проявляет себя эта проблема?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Луций Анней Сен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62" y="1625558"/>
            <a:ext cx="860689" cy="10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7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27984" y="6202275"/>
            <a:ext cx="468452" cy="457200"/>
          </a:xfrm>
        </p:spPr>
        <p:txBody>
          <a:bodyPr/>
          <a:lstStyle/>
          <a:p>
            <a:pPr>
              <a:defRPr/>
            </a:pPr>
            <a:fld id="{C7378187-516D-4B9D-B7A7-A0A61A568AC1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107504" y="1"/>
            <a:ext cx="8892988" cy="1268759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качества начального образования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предметных результатов: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Русский язык, Математика, 2014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 flipV="1">
            <a:off x="972000" y="5544000"/>
            <a:ext cx="7200000" cy="36004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sq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0000" y="5724000"/>
            <a:ext cx="4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100</a:t>
            </a:r>
            <a:endParaRPr lang="ru-RU" sz="11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97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169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2412000" y="5481236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313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385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457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529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601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673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745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8172000" y="5472000"/>
            <a:ext cx="0" cy="21600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272000" y="5724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80</a:t>
            </a:r>
            <a:endParaRPr lang="ru-RU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956000" y="5724000"/>
            <a:ext cx="4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100</a:t>
            </a:r>
            <a:endParaRPr lang="ru-RU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28000" y="5724000"/>
            <a:ext cx="259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0</a:t>
            </a:r>
            <a:endParaRPr lang="ru-RU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512000" y="5724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80</a:t>
            </a:r>
            <a:endParaRPr lang="ru-RU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232000" y="5724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60</a:t>
            </a:r>
            <a:endParaRPr lang="ru-RU" sz="11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952000" y="5722786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40</a:t>
            </a:r>
            <a:endParaRPr lang="ru-RU" sz="11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672000" y="5688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20</a:t>
            </a:r>
            <a:endParaRPr lang="ru-RU" sz="11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112000" y="5724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20</a:t>
            </a:r>
            <a:endParaRPr lang="ru-RU" sz="11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832000" y="5724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40</a:t>
            </a:r>
            <a:endParaRPr lang="ru-RU" sz="11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552000" y="5724000"/>
            <a:ext cx="3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60</a:t>
            </a:r>
            <a:endParaRPr lang="ru-RU" sz="1100" b="1" dirty="0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2024536" y="6193757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7071" y="6089818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Недостаточный</a:t>
            </a:r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2024536" y="6525541"/>
            <a:ext cx="180000" cy="180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04536" y="6447525"/>
            <a:ext cx="168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Пониженный</a:t>
            </a:r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4392000" y="6435541"/>
            <a:ext cx="180000" cy="1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186" y="6318643"/>
            <a:ext cx="121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Базовый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5998950" y="6167641"/>
            <a:ext cx="180000" cy="180000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78950" y="6078193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Повышенный</a:t>
            </a:r>
            <a:endParaRPr lang="ru-RU" b="1" dirty="0"/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6012000" y="6507975"/>
            <a:ext cx="180000" cy="180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92000" y="6430875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Высокий</a:t>
            </a:r>
            <a:endParaRPr lang="ru-RU" b="1" dirty="0"/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3636000" y="3240000"/>
            <a:ext cx="252000" cy="576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3888000" y="3240000"/>
            <a:ext cx="684000" cy="57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4572000" y="3240000"/>
            <a:ext cx="468000" cy="57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5040000" y="3239998"/>
            <a:ext cx="1440000" cy="576000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6480000" y="3240000"/>
            <a:ext cx="468000" cy="576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00000" y="3384000"/>
            <a:ext cx="1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996000" y="3384000"/>
            <a:ext cx="45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19</a:t>
            </a:r>
            <a:endParaRPr lang="ru-RU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590000" y="3374111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</a:rPr>
              <a:t>13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93826" y="3374110"/>
            <a:ext cx="476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</a:rPr>
              <a:t>40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95369" y="3384000"/>
            <a:ext cx="525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13</a:t>
            </a:r>
            <a:endParaRPr lang="ru-RU" sz="1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08000" y="3384000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МАТЕМАТИКА</a:t>
            </a:r>
            <a:endParaRPr lang="ru-RU" sz="2000" b="1" dirty="0"/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3888000" y="2160000"/>
            <a:ext cx="72000" cy="576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3960000" y="2160000"/>
            <a:ext cx="576000" cy="57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4572000" y="2160000"/>
            <a:ext cx="468000" cy="57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5040000" y="2160000"/>
            <a:ext cx="1620000" cy="576000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6660000" y="2160000"/>
            <a:ext cx="864000" cy="576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78636" y="2268000"/>
            <a:ext cx="25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140000" y="2268000"/>
            <a:ext cx="45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16</a:t>
            </a:r>
            <a:endParaRPr lang="ru-RU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4590000" y="2260884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</a:rPr>
              <a:t>13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20290" y="2294111"/>
            <a:ext cx="476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</a:rPr>
              <a:t>45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56000" y="2267998"/>
            <a:ext cx="525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24</a:t>
            </a:r>
            <a:endParaRPr lang="ru-RU" sz="1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107504" y="2268000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РУССКИЙ ЯЗЫК</a:t>
            </a:r>
            <a:endParaRPr lang="ru-RU" sz="2000" b="1" dirty="0"/>
          </a:p>
        </p:txBody>
      </p:sp>
      <p:cxnSp>
        <p:nvCxnSpPr>
          <p:cNvPr id="92" name="Прямая соединительная линия 91"/>
          <p:cNvCxnSpPr/>
          <p:nvPr/>
        </p:nvCxnSpPr>
        <p:spPr bwMode="auto">
          <a:xfrm>
            <a:off x="4553998" y="1894075"/>
            <a:ext cx="0" cy="3595403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107504" y="1425377"/>
            <a:ext cx="8828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2014 г., около 11 тыс. учащихся из 8 регионов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7504" y="5115246"/>
            <a:ext cx="1939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Процент учащихся</a:t>
            </a:r>
            <a:endParaRPr lang="ru-RU" sz="1400" b="1" i="1" dirty="0"/>
          </a:p>
        </p:txBody>
      </p:sp>
      <p:sp>
        <p:nvSpPr>
          <p:cNvPr id="3" name="Овал 2"/>
          <p:cNvSpPr/>
          <p:nvPr/>
        </p:nvSpPr>
        <p:spPr bwMode="auto">
          <a:xfrm>
            <a:off x="3383868" y="1948597"/>
            <a:ext cx="1170130" cy="220048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Выноска 1 4"/>
          <p:cNvSpPr/>
          <p:nvPr/>
        </p:nvSpPr>
        <p:spPr bwMode="auto">
          <a:xfrm>
            <a:off x="1439652" y="4365104"/>
            <a:ext cx="1714358" cy="468052"/>
          </a:xfrm>
          <a:prstGeom prst="borderCallout1">
            <a:avLst>
              <a:gd name="adj1" fmla="val 435"/>
              <a:gd name="adj2" fmla="val 58183"/>
              <a:gd name="adj3" fmla="val -306716"/>
              <a:gd name="adj4" fmla="val 13199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без изменений</a:t>
            </a:r>
          </a:p>
        </p:txBody>
      </p:sp>
      <p:sp>
        <p:nvSpPr>
          <p:cNvPr id="68" name="Овал 67"/>
          <p:cNvSpPr/>
          <p:nvPr/>
        </p:nvSpPr>
        <p:spPr bwMode="auto">
          <a:xfrm>
            <a:off x="4553998" y="1973352"/>
            <a:ext cx="558002" cy="220048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Выноска 1 92"/>
          <p:cNvSpPr/>
          <p:nvPr/>
        </p:nvSpPr>
        <p:spPr bwMode="auto">
          <a:xfrm>
            <a:off x="4837642" y="4365104"/>
            <a:ext cx="1714358" cy="904030"/>
          </a:xfrm>
          <a:prstGeom prst="borderCallout1">
            <a:avLst>
              <a:gd name="adj1" fmla="val 435"/>
              <a:gd name="adj2" fmla="val 58183"/>
              <a:gd name="adj3" fmla="val -161895"/>
              <a:gd name="adj4" fmla="val 3091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сократилось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вдвое по срав-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нению с 2014</a:t>
            </a:r>
          </a:p>
        </p:txBody>
      </p:sp>
      <p:sp>
        <p:nvSpPr>
          <p:cNvPr id="94" name="Выноска 1 93"/>
          <p:cNvSpPr/>
          <p:nvPr/>
        </p:nvSpPr>
        <p:spPr bwMode="auto">
          <a:xfrm>
            <a:off x="7272040" y="4381141"/>
            <a:ext cx="1714358" cy="452015"/>
          </a:xfrm>
          <a:prstGeom prst="borderCallout1">
            <a:avLst>
              <a:gd name="adj1" fmla="val 435"/>
              <a:gd name="adj2" fmla="val 58183"/>
              <a:gd name="adj3" fmla="val -294650"/>
              <a:gd name="adj4" fmla="val -9688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увеличилось </a:t>
            </a:r>
          </a:p>
        </p:txBody>
      </p:sp>
      <p:sp>
        <p:nvSpPr>
          <p:cNvPr id="95" name="Овал 94"/>
          <p:cNvSpPr/>
          <p:nvPr/>
        </p:nvSpPr>
        <p:spPr bwMode="auto">
          <a:xfrm>
            <a:off x="5400092" y="1991075"/>
            <a:ext cx="2550497" cy="220048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F00D7E-66EE-491B-9E7D-D995F455AD91}" type="slidenum">
              <a:rPr lang="ru-RU" b="0" smtClean="0"/>
              <a:pPr eaLnBrk="1" hangingPunct="1"/>
              <a:t>31</a:t>
            </a:fld>
            <a:endParaRPr lang="ru-RU" b="0" smtClean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4403" y="138758"/>
            <a:ext cx="9036496" cy="1057994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Способность выдвинуть собственную идею</a:t>
            </a:r>
          </a:p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 и удерживать замысел проекта: пример </a:t>
            </a:r>
            <a:r>
              <a:rPr lang="ru-RU" sz="3000" b="1" dirty="0" smtClean="0">
                <a:solidFill>
                  <a:schemeClr val="tx2"/>
                </a:solidFill>
              </a:rPr>
              <a:t>1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1448780"/>
            <a:ext cx="8306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Конструкторский проект </a:t>
            </a:r>
            <a:r>
              <a:rPr lang="en-US" sz="2800" b="1" dirty="0" smtClean="0">
                <a:solidFill>
                  <a:srgbClr val="FFFF00"/>
                </a:solidFill>
              </a:rPr>
              <a:t>“</a:t>
            </a:r>
            <a:r>
              <a:rPr lang="ru-RU" sz="2800" b="1" dirty="0" smtClean="0">
                <a:solidFill>
                  <a:srgbClr val="FFFF00"/>
                </a:solidFill>
              </a:rPr>
              <a:t>Детская площадка</a:t>
            </a:r>
            <a:r>
              <a:rPr lang="en-US" sz="2800" b="1" dirty="0" smtClean="0">
                <a:solidFill>
                  <a:srgbClr val="FFFF00"/>
                </a:solidFill>
              </a:rPr>
              <a:t>”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8" descr="D:\2_РАБОТА\1_ТЕКУЩАЯ РАБОТА\00_Ковалева_тендер\Материалы_2-й этап\результаты\Групповые проекты\Калининградская область проекты\390160 МБОУ СОШ г. Пионерский\390160 МБОУ СОШ г. Пионерский\Пионерский\scan 044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60248" r="3748" b="8463"/>
          <a:stretch>
            <a:fillRect/>
          </a:stretch>
        </p:blipFill>
        <p:spPr bwMode="auto">
          <a:xfrm>
            <a:off x="250825" y="1993900"/>
            <a:ext cx="48863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r="9370" b="30328"/>
          <a:stretch>
            <a:fillRect/>
          </a:stretch>
        </p:blipFill>
        <p:spPr bwMode="auto">
          <a:xfrm>
            <a:off x="3563938" y="4616450"/>
            <a:ext cx="529272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 bwMode="auto">
          <a:xfrm>
            <a:off x="323528" y="5347220"/>
            <a:ext cx="1476164" cy="864096"/>
          </a:xfrm>
          <a:prstGeom prst="wedgeRectCallout">
            <a:avLst>
              <a:gd name="adj1" fmla="val 59085"/>
              <a:gd name="adj2" fmla="val -155757"/>
            </a:avLst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60%</a:t>
            </a:r>
          </a:p>
        </p:txBody>
      </p:sp>
      <p:sp>
        <p:nvSpPr>
          <p:cNvPr id="8" name="Прямоугольная выноска 7"/>
          <p:cNvSpPr/>
          <p:nvPr/>
        </p:nvSpPr>
        <p:spPr bwMode="auto">
          <a:xfrm>
            <a:off x="7380312" y="2960948"/>
            <a:ext cx="1476164" cy="864096"/>
          </a:xfrm>
          <a:prstGeom prst="wedgeRectCallout">
            <a:avLst>
              <a:gd name="adj1" fmla="val -117714"/>
              <a:gd name="adj2" fmla="val 145172"/>
            </a:avLst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7241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F00D7E-66EE-491B-9E7D-D995F455AD91}" type="slidenum">
              <a:rPr lang="ru-RU" b="0" smtClean="0"/>
              <a:pPr eaLnBrk="1" hangingPunct="1"/>
              <a:t>32</a:t>
            </a:fld>
            <a:endParaRPr lang="ru-RU" b="0" smtClean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4403" y="138758"/>
            <a:ext cx="9036496" cy="1057994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Способность выдвинуть собственную идею</a:t>
            </a:r>
          </a:p>
          <a:p>
            <a:pPr algn="ctr">
              <a:lnSpc>
                <a:spcPct val="9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 и удерживать замысел проекта: пример </a:t>
            </a:r>
            <a:r>
              <a:rPr lang="ru-RU" sz="3000" b="1" dirty="0" smtClean="0">
                <a:solidFill>
                  <a:schemeClr val="tx2"/>
                </a:solidFill>
              </a:rPr>
              <a:t>2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1448780"/>
            <a:ext cx="7941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Исследовательский проект. Опрос </a:t>
            </a:r>
            <a:r>
              <a:rPr lang="en-US" sz="2800" b="1" dirty="0" smtClean="0">
                <a:solidFill>
                  <a:srgbClr val="FFFF00"/>
                </a:solidFill>
              </a:rPr>
              <a:t>“</a:t>
            </a:r>
            <a:r>
              <a:rPr lang="ru-RU" sz="2800" b="1" dirty="0" smtClean="0">
                <a:solidFill>
                  <a:srgbClr val="FFFF00"/>
                </a:solidFill>
              </a:rPr>
              <a:t>Как мы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проводим свободное время</a:t>
            </a:r>
            <a:r>
              <a:rPr lang="en-US" sz="2800" b="1" dirty="0" smtClean="0">
                <a:solidFill>
                  <a:srgbClr val="FFFF00"/>
                </a:solidFill>
              </a:rPr>
              <a:t>”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13"/>
          <p:cNvPicPr>
            <a:picLocks noChangeAspect="1" noChangeArrowheads="1"/>
          </p:cNvPicPr>
          <p:nvPr/>
        </p:nvPicPr>
        <p:blipFill>
          <a:blip r:embed="rId2">
            <a:grayscl/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63512" r="16995" b="2841"/>
          <a:stretch>
            <a:fillRect/>
          </a:stretch>
        </p:blipFill>
        <p:spPr bwMode="auto">
          <a:xfrm>
            <a:off x="215516" y="2564904"/>
            <a:ext cx="478631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D:\2_РАБОТА\1_ТЕКУЩАЯ РАБОТА\00_Ковалева_тендер\Материалы_2-й этап\результаты\Групповые проекты\Калининградская область проекты\390177 МБОУ СОШ №2 п. Взморье\390177 МБОУ СОШ №2 п. Взморье\МБОУ СОШ №2 Взморье\л1\scan 01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58812" r="8771" b="9918"/>
          <a:stretch>
            <a:fillRect/>
          </a:stretch>
        </p:blipFill>
        <p:spPr bwMode="auto">
          <a:xfrm>
            <a:off x="4498975" y="4027488"/>
            <a:ext cx="45815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 bwMode="auto">
          <a:xfrm>
            <a:off x="395536" y="5785942"/>
            <a:ext cx="1188132" cy="864096"/>
          </a:xfrm>
          <a:prstGeom prst="wedgeRectCallout">
            <a:avLst>
              <a:gd name="adj1" fmla="val 72713"/>
              <a:gd name="adj2" fmla="val -84107"/>
            </a:avLst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45%</a:t>
            </a:r>
          </a:p>
        </p:txBody>
      </p:sp>
      <p:sp>
        <p:nvSpPr>
          <p:cNvPr id="8" name="Прямоугольная выноска 7"/>
          <p:cNvSpPr/>
          <p:nvPr/>
        </p:nvSpPr>
        <p:spPr bwMode="auto">
          <a:xfrm>
            <a:off x="7056276" y="2780928"/>
            <a:ext cx="1476164" cy="864096"/>
          </a:xfrm>
          <a:prstGeom prst="wedgeRectCallout">
            <a:avLst>
              <a:gd name="adj1" fmla="val -67384"/>
              <a:gd name="adj2" fmla="val 93363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36%</a:t>
            </a:r>
          </a:p>
        </p:txBody>
      </p:sp>
    </p:spTree>
    <p:extLst>
      <p:ext uri="{BB962C8B-B14F-4D97-AF65-F5344CB8AC3E}">
        <p14:creationId xmlns:p14="http://schemas.microsoft.com/office/powerpoint/2010/main" val="7003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61387" cy="5544616"/>
          </a:xfrm>
        </p:spPr>
        <p:txBody>
          <a:bodyPr/>
          <a:lstStyle/>
          <a:p>
            <a:pPr marL="36000" indent="-360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полученные в ходе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комплексной оценки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качества начального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образования, дают основания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для сдержанного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оптимизма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-36000">
              <a:lnSpc>
                <a:spcPct val="80000"/>
              </a:lnSpc>
              <a:buFont typeface="+mj-lt"/>
              <a:buAutoNum type="arabicPeriod" startAt="2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тем, реализация стандарта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показывает, что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многие проблемы еще ждут своего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решения. Наиболее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остро стоят проблемы:</a:t>
            </a:r>
          </a:p>
          <a:p>
            <a:pPr marL="436050" lvl="2"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позиционирования учителя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особенно в основной школе</a:t>
            </a:r>
          </a:p>
          <a:p>
            <a:pPr marL="436050" lvl="2">
              <a:lnSpc>
                <a:spcPct val="8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технологических решений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направленных на</a:t>
            </a:r>
          </a:p>
          <a:p>
            <a:pPr marL="1064700" lvl="4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ежедневную ориентацию образовательного процесса на достижение планируемых результатов</a:t>
            </a:r>
          </a:p>
          <a:p>
            <a:pPr marL="1064700" lvl="4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индивидуализацию обучения</a:t>
            </a:r>
          </a:p>
          <a:p>
            <a:pPr marL="1064700" lvl="4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познавательной активности школьников</a:t>
            </a:r>
          </a:p>
          <a:p>
            <a:pPr marL="1064700" lvl="4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интеграции и переноса знаний</a:t>
            </a:r>
          </a:p>
          <a:p>
            <a:pPr marL="607500" lvl="3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</a:p>
          <a:p>
            <a:pPr marL="493200" lvl="3">
              <a:lnSpc>
                <a:spcPct val="80000"/>
              </a:lnSpc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lvl="2">
              <a:lnSpc>
                <a:spcPct val="80000"/>
              </a:lnSpc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lvl="1">
              <a:lnSpc>
                <a:spcPct val="8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-514350">
              <a:lnSpc>
                <a:spcPct val="80000"/>
              </a:lnSpc>
              <a:buFont typeface="+mj-lt"/>
              <a:buAutoNum type="arabicPeriod" startAt="2"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lnSpc>
                <a:spcPct val="80000"/>
              </a:lnSpc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4D399-6D80-470E-AF08-3F5FE41ED9BB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4403" y="138758"/>
            <a:ext cx="9036496" cy="733958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chemeClr val="tx2"/>
                </a:solidFill>
              </a:rPr>
              <a:t>Предварительные итоги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87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61387" cy="5796644"/>
          </a:xfrm>
        </p:spPr>
        <p:txBody>
          <a:bodyPr/>
          <a:lstStyle/>
          <a:p>
            <a:pPr marL="36000" indent="-36000">
              <a:lnSpc>
                <a:spcPct val="8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реализации стандарта показывает, что параллельно со стандартами должна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разрабаты-ваться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утверждаться и система оценки – как её нормативная база, так и инструментарий.</a:t>
            </a:r>
          </a:p>
          <a:p>
            <a:pPr marL="36000" indent="-36000">
              <a:lnSpc>
                <a:spcPct val="80000"/>
              </a:lnSpc>
              <a:buFont typeface="+mj-lt"/>
              <a:buAutoNum type="arabicPeriod" startAt="4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показал, что допускаемая законом свобода в интерпретации требований стандарта вызывает определённые трудности и часто сопровождается формальным исполнением этих требований.</a:t>
            </a:r>
          </a:p>
          <a:p>
            <a:pPr marL="36000" indent="-36000">
              <a:lnSpc>
                <a:spcPct val="80000"/>
              </a:lnSpc>
              <a:buFont typeface="+mj-lt"/>
              <a:buAutoNum type="arabicPeriod" startAt="4"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-36000">
              <a:lnSpc>
                <a:spcPct val="80000"/>
              </a:lnSpc>
              <a:buFont typeface="+mj-lt"/>
              <a:buAutoNum type="arabicPeriod" startAt="4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возникла потребность в уточнении концепций образования по ряду предметов.</a:t>
            </a:r>
          </a:p>
          <a:p>
            <a:pPr marL="36000" indent="-36000">
              <a:lnSpc>
                <a:spcPct val="80000"/>
              </a:lnSpc>
              <a:buFont typeface="+mj-lt"/>
              <a:buAutoNum type="arabicPeriod" startAt="4"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-36000">
              <a:lnSpc>
                <a:spcPct val="80000"/>
              </a:lnSpc>
              <a:buFont typeface="+mj-lt"/>
              <a:buAutoNum type="arabicPeriod" startAt="4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исключено, что по мере перехода на новые образовательные стандарты старшей школы возникнет потребность в уточнении концепции профильной школы.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-36000">
              <a:lnSpc>
                <a:spcPct val="80000"/>
              </a:lnSpc>
              <a:buFont typeface="+mj-lt"/>
              <a:buAutoNum type="arabicPeriod" startAt="4"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-36000">
              <a:lnSpc>
                <a:spcPct val="80000"/>
              </a:lnSpc>
              <a:buFont typeface="+mj-lt"/>
              <a:buAutoNum type="arabicPeriod" startAt="4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lvl="2">
              <a:lnSpc>
                <a:spcPct val="80000"/>
              </a:lnSpc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lvl="1">
              <a:lnSpc>
                <a:spcPct val="8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-514350">
              <a:lnSpc>
                <a:spcPct val="80000"/>
              </a:lnSpc>
              <a:buFont typeface="+mj-lt"/>
              <a:buAutoNum type="arabicPeriod" startAt="4"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lnSpc>
                <a:spcPct val="80000"/>
              </a:lnSpc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48400"/>
            <a:ext cx="357808" cy="457200"/>
          </a:xfrm>
        </p:spPr>
        <p:txBody>
          <a:bodyPr/>
          <a:lstStyle/>
          <a:p>
            <a:pPr>
              <a:defRPr/>
            </a:pPr>
            <a:fld id="{7864D399-6D80-470E-AF08-3F5FE41ED9BB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4403" y="138758"/>
            <a:ext cx="9036496" cy="733958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chemeClr val="tx2"/>
                </a:solidFill>
              </a:rPr>
              <a:t>Предварительные итоги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70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9E23E-71D2-43CD-9C73-D28E6063BB76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1700808"/>
            <a:ext cx="6840538" cy="630238"/>
          </a:xfrm>
        </p:spPr>
        <p:txBody>
          <a:bodyPr/>
          <a:lstStyle/>
          <a:p>
            <a:r>
              <a:rPr lang="ru-RU" sz="3600" b="1" dirty="0" smtClean="0">
                <a:latin typeface="Arial" pitchFamily="34" charset="0"/>
              </a:rPr>
              <a:t>Спасибо за внимание!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545013"/>
            <a:ext cx="7237413" cy="2101850"/>
          </a:xfrm>
        </p:spPr>
        <p:txBody>
          <a:bodyPr/>
          <a:lstStyle/>
          <a:p>
            <a:pPr lvl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ru-RU" sz="3600" b="1" smtClean="0">
                <a:latin typeface="Arial" pitchFamily="34" charset="0"/>
              </a:rPr>
              <a:t>Ольга Борисовна Логинова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3600" b="1" smtClean="0">
                <a:solidFill>
                  <a:schemeClr val="tx2"/>
                </a:solidFill>
                <a:latin typeface="Arial" pitchFamily="34" charset="0"/>
                <a:hlinkClick r:id="rId3"/>
              </a:rPr>
              <a:t>olg</a:t>
            </a:r>
            <a:r>
              <a:rPr lang="ru-RU" sz="3600" b="1" smtClean="0">
                <a:solidFill>
                  <a:schemeClr val="tx2"/>
                </a:solidFill>
                <a:latin typeface="Arial" pitchFamily="34" charset="0"/>
                <a:hlinkClick r:id="rId3"/>
              </a:rPr>
              <a:t>9527</a:t>
            </a:r>
            <a:r>
              <a:rPr lang="en-US" sz="3600" b="1" smtClean="0">
                <a:solidFill>
                  <a:schemeClr val="tx2"/>
                </a:solidFill>
                <a:latin typeface="Arial" pitchFamily="34" charset="0"/>
                <a:hlinkClick r:id="rId3"/>
              </a:rPr>
              <a:t>@yandex.ru</a:t>
            </a:r>
            <a:endParaRPr lang="ru-RU" sz="3600" b="1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971600" y="3356992"/>
            <a:ext cx="7373834" cy="26642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lnSpc>
                <a:spcPct val="120000"/>
              </a:lnSpc>
            </a:pPr>
            <a:r>
              <a:rPr lang="ru-RU" altLang="ru-RU" sz="3600" b="1" dirty="0" smtClean="0">
                <a:solidFill>
                  <a:srgbClr val="292929"/>
                </a:solidFill>
              </a:rPr>
              <a:t>Хочу (и знаю, зачем </a:t>
            </a:r>
            <a:r>
              <a:rPr lang="ru-RU" altLang="ru-RU" sz="3600" b="1" u="sng" dirty="0" smtClean="0">
                <a:solidFill>
                  <a:srgbClr val="292929"/>
                </a:solidFill>
              </a:rPr>
              <a:t>мне</a:t>
            </a:r>
            <a:r>
              <a:rPr lang="ru-RU" altLang="ru-RU" sz="3600" b="1" dirty="0" smtClean="0">
                <a:solidFill>
                  <a:srgbClr val="292929"/>
                </a:solidFill>
              </a:rPr>
              <a:t> это</a:t>
            </a:r>
          </a:p>
          <a:p>
            <a:pPr>
              <a:lnSpc>
                <a:spcPct val="120000"/>
              </a:lnSpc>
            </a:pPr>
            <a:r>
              <a:rPr lang="ru-RU" altLang="ru-RU" sz="3600" b="1" dirty="0" smtClean="0">
                <a:solidFill>
                  <a:srgbClr val="292929"/>
                </a:solidFill>
              </a:rPr>
              <a:t>нужно)</a:t>
            </a:r>
            <a:r>
              <a:rPr lang="ru-RU" altLang="ru-RU" sz="3600" dirty="0" smtClean="0">
                <a:solidFill>
                  <a:srgbClr val="292929"/>
                </a:solidFill>
              </a:rPr>
              <a:t>:</a:t>
            </a:r>
            <a:r>
              <a:rPr lang="ru-RU" altLang="ru-RU" sz="2800" dirty="0" smtClean="0">
                <a:solidFill>
                  <a:srgbClr val="292929"/>
                </a:solidFill>
              </a:rPr>
              <a:t> найти ответ на вопрос, узнать</a:t>
            </a:r>
            <a:r>
              <a:rPr lang="ru-RU" altLang="ru-RU" sz="2800" dirty="0">
                <a:solidFill>
                  <a:srgbClr val="292929"/>
                </a:solidFill>
              </a:rPr>
              <a:t>, </a:t>
            </a:r>
            <a:endParaRPr lang="ru-RU" altLang="ru-RU" sz="2800" dirty="0" smtClean="0">
              <a:solidFill>
                <a:srgbClr val="292929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ru-RU" sz="2800" dirty="0">
                <a:solidFill>
                  <a:srgbClr val="292929"/>
                </a:solidFill>
              </a:rPr>
              <a:t>понять</a:t>
            </a:r>
            <a:r>
              <a:rPr lang="ru-RU" altLang="ru-RU" sz="2800" dirty="0" smtClean="0">
                <a:solidFill>
                  <a:srgbClr val="292929"/>
                </a:solidFill>
              </a:rPr>
              <a:t>, разобраться, лучше что-то делать,</a:t>
            </a:r>
          </a:p>
          <a:p>
            <a:pPr>
              <a:lnSpc>
                <a:spcPct val="120000"/>
              </a:lnSpc>
            </a:pPr>
            <a:r>
              <a:rPr lang="ru-RU" altLang="ru-RU" sz="2800" dirty="0" smtClean="0">
                <a:solidFill>
                  <a:srgbClr val="292929"/>
                </a:solidFill>
              </a:rPr>
              <a:t>добиться определённого результата…</a:t>
            </a:r>
            <a:endParaRPr lang="ru-RU" altLang="ru-RU" sz="2800" dirty="0">
              <a:solidFill>
                <a:srgbClr val="292929"/>
              </a:solidFill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85083" y="1916832"/>
            <a:ext cx="7373834" cy="7560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 sz="36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Хочу учиться</a:t>
            </a:r>
            <a:endParaRPr lang="ru-RU" altLang="ru-RU" sz="3600" b="1" i="1" dirty="0">
              <a:solidFill>
                <a:srgbClr val="2929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104435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самостоятельность</a:t>
            </a:r>
          </a:p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структуре требований ФГОС</a:t>
            </a:r>
            <a:endParaRPr lang="ru-RU" alt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9" descr="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17" y="6258382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77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51520" y="1376772"/>
            <a:ext cx="8676296" cy="792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 sz="36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Могу учиться</a:t>
            </a:r>
            <a:endParaRPr lang="ru-RU" altLang="ru-RU" sz="3600" b="1" i="1" dirty="0">
              <a:solidFill>
                <a:srgbClr val="2929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07816" y="2456892"/>
            <a:ext cx="8964000" cy="4068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360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rgbClr val="292929"/>
                </a:solidFill>
              </a:rPr>
              <a:t>понимаю</a:t>
            </a:r>
            <a:r>
              <a:rPr lang="ru-RU" altLang="ru-RU" sz="2800" dirty="0">
                <a:solidFill>
                  <a:srgbClr val="292929"/>
                </a:solidFill>
              </a:rPr>
              <a:t>, </a:t>
            </a:r>
            <a:r>
              <a:rPr lang="ru-RU" altLang="ru-RU" sz="2800" u="sng" dirty="0">
                <a:solidFill>
                  <a:srgbClr val="292929"/>
                </a:solidFill>
              </a:rPr>
              <a:t>что</a:t>
            </a:r>
            <a:r>
              <a:rPr lang="ru-RU" altLang="ru-RU" sz="2800" dirty="0">
                <a:solidFill>
                  <a:srgbClr val="292929"/>
                </a:solidFill>
              </a:rPr>
              <a:t> я делаю и </a:t>
            </a:r>
            <a:r>
              <a:rPr lang="ru-RU" altLang="ru-RU" sz="2800" u="sng" dirty="0" smtClean="0">
                <a:solidFill>
                  <a:srgbClr val="292929"/>
                </a:solidFill>
              </a:rPr>
              <a:t>зачем</a:t>
            </a:r>
            <a:r>
              <a:rPr lang="ru-RU" altLang="ru-RU" sz="2800" dirty="0" smtClean="0">
                <a:solidFill>
                  <a:srgbClr val="292929"/>
                </a:solidFill>
              </a:rPr>
              <a:t>; на какой вопрос</a:t>
            </a:r>
          </a:p>
          <a:p>
            <a:pPr marL="72000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altLang="ru-RU" sz="2800" dirty="0" smtClean="0">
                <a:solidFill>
                  <a:srgbClr val="292929"/>
                </a:solidFill>
              </a:rPr>
              <a:t> ищу ответ или какой </a:t>
            </a:r>
            <a:r>
              <a:rPr lang="ru-RU" altLang="ru-RU" sz="2800" dirty="0">
                <a:solidFill>
                  <a:srgbClr val="292929"/>
                </a:solidFill>
              </a:rPr>
              <a:t>хочу получить </a:t>
            </a:r>
            <a:r>
              <a:rPr lang="ru-RU" altLang="ru-RU" sz="2800" dirty="0" smtClean="0">
                <a:solidFill>
                  <a:srgbClr val="292929"/>
                </a:solidFill>
              </a:rPr>
              <a:t>результат;</a:t>
            </a:r>
          </a:p>
          <a:p>
            <a:pPr marL="72000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</a:pPr>
            <a:endParaRPr lang="ru-RU" altLang="ru-RU" sz="1000" dirty="0">
              <a:solidFill>
                <a:srgbClr val="292929"/>
              </a:solidFill>
            </a:endParaRPr>
          </a:p>
          <a:p>
            <a:pPr marL="72000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rgbClr val="292929"/>
                </a:solidFill>
              </a:rPr>
              <a:t>могу </a:t>
            </a:r>
            <a:r>
              <a:rPr lang="ru-RU" altLang="ru-RU" sz="2800" i="1" dirty="0">
                <a:solidFill>
                  <a:srgbClr val="292929"/>
                </a:solidFill>
              </a:rPr>
              <a:t>организовать</a:t>
            </a:r>
            <a:r>
              <a:rPr lang="ru-RU" altLang="ru-RU" sz="2800" dirty="0">
                <a:solidFill>
                  <a:srgbClr val="292929"/>
                </a:solidFill>
              </a:rPr>
              <a:t> и </a:t>
            </a:r>
            <a:r>
              <a:rPr lang="ru-RU" altLang="ru-RU" sz="2800" i="1" dirty="0" smtClean="0">
                <a:solidFill>
                  <a:srgbClr val="292929"/>
                </a:solidFill>
              </a:rPr>
              <a:t>проконтролировать</a:t>
            </a:r>
            <a:r>
              <a:rPr lang="ru-RU" altLang="ru-RU" sz="2800" dirty="0" smtClean="0">
                <a:solidFill>
                  <a:srgbClr val="292929"/>
                </a:solidFill>
              </a:rPr>
              <a:t> свою</a:t>
            </a:r>
          </a:p>
          <a:p>
            <a:pPr marL="72000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altLang="ru-RU" sz="2800" dirty="0">
                <a:solidFill>
                  <a:srgbClr val="292929"/>
                </a:solidFill>
              </a:rPr>
              <a:t> </a:t>
            </a:r>
            <a:r>
              <a:rPr lang="ru-RU" altLang="ru-RU" sz="2800" dirty="0" smtClean="0">
                <a:solidFill>
                  <a:srgbClr val="292929"/>
                </a:solidFill>
              </a:rPr>
              <a:t>работу</a:t>
            </a:r>
            <a:r>
              <a:rPr lang="ru-RU" altLang="ru-RU" sz="2800" dirty="0">
                <a:solidFill>
                  <a:srgbClr val="292929"/>
                </a:solidFill>
              </a:rPr>
              <a:t>, при необходимости </a:t>
            </a:r>
            <a:r>
              <a:rPr lang="ru-RU" altLang="ru-RU" sz="2800" dirty="0" smtClean="0">
                <a:solidFill>
                  <a:srgbClr val="292929"/>
                </a:solidFill>
              </a:rPr>
              <a:t>– </a:t>
            </a:r>
            <a:r>
              <a:rPr lang="ru-RU" altLang="ru-RU" sz="2800" i="1" dirty="0" smtClean="0">
                <a:solidFill>
                  <a:srgbClr val="292929"/>
                </a:solidFill>
              </a:rPr>
              <a:t>найти </a:t>
            </a:r>
            <a:r>
              <a:rPr lang="ru-RU" altLang="ru-RU" sz="2800" i="1" dirty="0">
                <a:solidFill>
                  <a:srgbClr val="292929"/>
                </a:solidFill>
              </a:rPr>
              <a:t>ошибку </a:t>
            </a:r>
            <a:r>
              <a:rPr lang="ru-RU" altLang="ru-RU" sz="2800" dirty="0" smtClean="0">
                <a:solidFill>
                  <a:srgbClr val="292929"/>
                </a:solidFill>
              </a:rPr>
              <a:t>и</a:t>
            </a:r>
          </a:p>
          <a:p>
            <a:pPr marL="72000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altLang="ru-RU" sz="2800" dirty="0">
                <a:solidFill>
                  <a:srgbClr val="292929"/>
                </a:solidFill>
              </a:rPr>
              <a:t> </a:t>
            </a:r>
            <a:r>
              <a:rPr lang="ru-RU" altLang="ru-RU" sz="2800" dirty="0" smtClean="0">
                <a:solidFill>
                  <a:srgbClr val="292929"/>
                </a:solidFill>
              </a:rPr>
              <a:t>исправить её, могу </a:t>
            </a:r>
            <a:r>
              <a:rPr lang="ru-RU" altLang="ru-RU" sz="2800" i="1" dirty="0">
                <a:solidFill>
                  <a:srgbClr val="292929"/>
                </a:solidFill>
              </a:rPr>
              <a:t>представить </a:t>
            </a:r>
            <a:r>
              <a:rPr lang="ru-RU" altLang="ru-RU" sz="2800" i="1" dirty="0" smtClean="0">
                <a:solidFill>
                  <a:srgbClr val="292929"/>
                </a:solidFill>
              </a:rPr>
              <a:t>результаты</a:t>
            </a:r>
          </a:p>
          <a:p>
            <a:pPr marL="72000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altLang="ru-RU" sz="2800" dirty="0">
                <a:solidFill>
                  <a:srgbClr val="292929"/>
                </a:solidFill>
              </a:rPr>
              <a:t> </a:t>
            </a:r>
            <a:r>
              <a:rPr lang="ru-RU" altLang="ru-RU" sz="2800" dirty="0" smtClean="0">
                <a:solidFill>
                  <a:srgbClr val="292929"/>
                </a:solidFill>
              </a:rPr>
              <a:t>своей работы;</a:t>
            </a:r>
          </a:p>
          <a:p>
            <a:pPr marL="72000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</a:pPr>
            <a:endParaRPr lang="ru-RU" altLang="ru-RU" sz="1000" dirty="0">
              <a:solidFill>
                <a:srgbClr val="292929"/>
              </a:solidFill>
            </a:endParaRPr>
          </a:p>
          <a:p>
            <a:pPr marL="72000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rgbClr val="292929"/>
                </a:solidFill>
              </a:rPr>
              <a:t>знаю</a:t>
            </a:r>
            <a:r>
              <a:rPr lang="ru-RU" altLang="ru-RU" sz="2800" dirty="0">
                <a:solidFill>
                  <a:srgbClr val="292929"/>
                </a:solidFill>
              </a:rPr>
              <a:t>, </a:t>
            </a:r>
            <a:r>
              <a:rPr lang="ru-RU" altLang="ru-RU" sz="2800" u="sng" dirty="0">
                <a:solidFill>
                  <a:srgbClr val="292929"/>
                </a:solidFill>
              </a:rPr>
              <a:t>как</a:t>
            </a:r>
            <a:r>
              <a:rPr lang="ru-RU" altLang="ru-RU" sz="2800" dirty="0">
                <a:solidFill>
                  <a:srgbClr val="292929"/>
                </a:solidFill>
              </a:rPr>
              <a:t> надо действовать </a:t>
            </a:r>
            <a:r>
              <a:rPr lang="ru-RU" altLang="ru-RU" sz="2800" dirty="0" smtClean="0">
                <a:solidFill>
                  <a:srgbClr val="292929"/>
                </a:solidFill>
              </a:rPr>
              <a:t>и рассуждать</a:t>
            </a:r>
            <a:r>
              <a:rPr lang="ru-RU" altLang="ru-RU" sz="2800" dirty="0">
                <a:solidFill>
                  <a:srgbClr val="292929"/>
                </a:solidFill>
              </a:rPr>
              <a:t>; а </a:t>
            </a:r>
            <a:r>
              <a:rPr lang="ru-RU" altLang="ru-RU" sz="2800" dirty="0" smtClean="0">
                <a:solidFill>
                  <a:srgbClr val="292929"/>
                </a:solidFill>
              </a:rPr>
              <a:t>если</a:t>
            </a:r>
          </a:p>
          <a:p>
            <a:pPr marL="72000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altLang="ru-RU" sz="2800" dirty="0">
                <a:solidFill>
                  <a:srgbClr val="292929"/>
                </a:solidFill>
              </a:rPr>
              <a:t> </a:t>
            </a:r>
            <a:r>
              <a:rPr lang="ru-RU" altLang="ru-RU" sz="2800" dirty="0" smtClean="0">
                <a:solidFill>
                  <a:srgbClr val="292929"/>
                </a:solidFill>
              </a:rPr>
              <a:t>не понимаю, не </a:t>
            </a:r>
            <a:r>
              <a:rPr lang="ru-RU" altLang="ru-RU" sz="2800" dirty="0">
                <a:solidFill>
                  <a:srgbClr val="292929"/>
                </a:solidFill>
              </a:rPr>
              <a:t>знаю или сомневаюсь – </a:t>
            </a:r>
            <a:r>
              <a:rPr lang="ru-RU" altLang="ru-RU" sz="2800" dirty="0" smtClean="0">
                <a:solidFill>
                  <a:srgbClr val="292929"/>
                </a:solidFill>
              </a:rPr>
              <a:t>знаю,</a:t>
            </a:r>
          </a:p>
          <a:p>
            <a:pPr marL="72000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altLang="ru-RU" sz="2800" dirty="0">
                <a:solidFill>
                  <a:srgbClr val="292929"/>
                </a:solidFill>
              </a:rPr>
              <a:t> </a:t>
            </a:r>
            <a:r>
              <a:rPr lang="ru-RU" altLang="ru-RU" sz="2800" i="1" dirty="0" smtClean="0">
                <a:solidFill>
                  <a:srgbClr val="292929"/>
                </a:solidFill>
              </a:rPr>
              <a:t>где </a:t>
            </a:r>
            <a:r>
              <a:rPr lang="ru-RU" altLang="ru-RU" sz="2800" i="1" dirty="0">
                <a:solidFill>
                  <a:srgbClr val="292929"/>
                </a:solidFill>
              </a:rPr>
              <a:t>посмотреть </a:t>
            </a:r>
            <a:r>
              <a:rPr lang="ru-RU" altLang="ru-RU" sz="2800" dirty="0">
                <a:solidFill>
                  <a:srgbClr val="292929"/>
                </a:solidFill>
              </a:rPr>
              <a:t>или </a:t>
            </a:r>
            <a:r>
              <a:rPr lang="ru-RU" altLang="ru-RU" sz="2800" i="1" dirty="0" smtClean="0">
                <a:solidFill>
                  <a:srgbClr val="292929"/>
                </a:solidFill>
              </a:rPr>
              <a:t>как и кому </a:t>
            </a:r>
            <a:r>
              <a:rPr lang="ru-RU" altLang="ru-RU" sz="2800" i="1" dirty="0">
                <a:solidFill>
                  <a:srgbClr val="292929"/>
                </a:solidFill>
              </a:rPr>
              <a:t>задать вопрос</a:t>
            </a:r>
            <a:r>
              <a:rPr lang="ru-RU" altLang="ru-RU" sz="2800" dirty="0" smtClean="0">
                <a:solidFill>
                  <a:srgbClr val="292929"/>
                </a:solidFill>
              </a:rPr>
              <a:t>; </a:t>
            </a:r>
            <a:endParaRPr lang="ru-RU" altLang="ru-RU" sz="2800" dirty="0">
              <a:solidFill>
                <a:srgbClr val="292929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104435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самостоятельность</a:t>
            </a:r>
          </a:p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структуре требований ФГОС</a:t>
            </a:r>
            <a:endParaRPr lang="ru-RU" alt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9" descr="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84" y="6258382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602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61264" y="1196752"/>
            <a:ext cx="8820472" cy="10261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5000"/>
              </a:lnSpc>
            </a:pPr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Владею необходимыми понятийными и </a:t>
            </a:r>
          </a:p>
          <a:p>
            <a:pPr algn="ctr" eaLnBrk="0" hangingPunct="0">
              <a:lnSpc>
                <a:spcPct val="85000"/>
              </a:lnSpc>
            </a:pPr>
            <a:r>
              <a:rPr lang="ru-RU" altLang="ru-RU" sz="3200" b="1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инструментальными средствами</a:t>
            </a:r>
            <a:endParaRPr lang="ru-RU" altLang="ru-RU" sz="3200" b="1" i="1" dirty="0">
              <a:solidFill>
                <a:srgbClr val="2929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6000" y="2222866"/>
            <a:ext cx="9072000" cy="453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292929"/>
                </a:solidFill>
              </a:rPr>
              <a:t>знаю и могу пояснить 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значение терминов, понятий;</a:t>
            </a: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 smtClean="0">
                <a:solidFill>
                  <a:srgbClr val="292929"/>
                </a:solidFill>
              </a:rPr>
              <a:t> знаю 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правила</a:t>
            </a:r>
            <a:r>
              <a:rPr lang="ru-RU" altLang="ru-RU" sz="2400" dirty="0" smtClean="0">
                <a:solidFill>
                  <a:srgbClr val="292929"/>
                </a:solidFill>
              </a:rPr>
              <a:t>, понимаю и могу объяснить 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смысл</a:t>
            </a: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>
                <a:solidFill>
                  <a:srgbClr val="292929"/>
                </a:solidFill>
              </a:rPr>
              <a:t> 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выражений</a:t>
            </a:r>
            <a:r>
              <a:rPr lang="ru-RU" altLang="ru-RU" sz="2400" dirty="0" smtClean="0">
                <a:solidFill>
                  <a:srgbClr val="292929"/>
                </a:solidFill>
              </a:rPr>
              <a:t>,</a:t>
            </a:r>
            <a:r>
              <a:rPr lang="ru-RU" altLang="ru-RU" sz="2400" dirty="0">
                <a:solidFill>
                  <a:srgbClr val="292929"/>
                </a:solidFill>
              </a:rPr>
              <a:t> 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утверждений, формулировок</a:t>
            </a:r>
            <a:r>
              <a:rPr lang="ru-RU" altLang="ru-RU" sz="2400" dirty="0" smtClean="0">
                <a:solidFill>
                  <a:srgbClr val="292929"/>
                </a:solidFill>
              </a:rPr>
              <a:t>;</a:t>
            </a: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600" dirty="0" smtClean="0">
              <a:solidFill>
                <a:srgbClr val="292929"/>
              </a:solidFill>
            </a:endParaRP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292929"/>
                </a:solidFill>
              </a:rPr>
              <a:t>могу прочитать и понять прочитанное, найти нужную</a:t>
            </a: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solidFill>
                  <a:srgbClr val="292929"/>
                </a:solidFill>
              </a:rPr>
              <a:t> 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информацию</a:t>
            </a:r>
            <a:r>
              <a:rPr lang="ru-RU" altLang="ru-RU" sz="2400" dirty="0" smtClean="0">
                <a:solidFill>
                  <a:srgbClr val="292929"/>
                </a:solidFill>
              </a:rPr>
              <a:t>;</a:t>
            </a: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600" dirty="0" smtClean="0">
              <a:solidFill>
                <a:srgbClr val="292929"/>
              </a:solidFill>
            </a:endParaRP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292929"/>
                </a:solidFill>
              </a:rPr>
              <a:t>умею </a:t>
            </a:r>
            <a:r>
              <a:rPr lang="ru-RU" altLang="ru-RU" sz="2400" dirty="0">
                <a:solidFill>
                  <a:srgbClr val="292929"/>
                </a:solidFill>
              </a:rPr>
              <a:t>пользоваться </a:t>
            </a:r>
            <a:r>
              <a:rPr lang="ru-RU" altLang="ru-RU" sz="2400" dirty="0" smtClean="0">
                <a:solidFill>
                  <a:srgbClr val="292929"/>
                </a:solidFill>
              </a:rPr>
              <a:t>приёмами 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описания</a:t>
            </a:r>
            <a:r>
              <a:rPr lang="ru-RU" altLang="ru-RU" sz="2400" dirty="0" smtClean="0">
                <a:solidFill>
                  <a:srgbClr val="292929"/>
                </a:solidFill>
              </a:rPr>
              <a:t> и 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рассуждения</a:t>
            </a:r>
            <a:r>
              <a:rPr lang="ru-RU" altLang="ru-RU" sz="2400" dirty="0" smtClean="0">
                <a:solidFill>
                  <a:srgbClr val="292929"/>
                </a:solidFill>
              </a:rPr>
              <a:t>,</a:t>
            </a: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solidFill>
                  <a:srgbClr val="292929"/>
                </a:solidFill>
              </a:rPr>
              <a:t> </a:t>
            </a:r>
            <a:r>
              <a:rPr lang="ru-RU" altLang="ru-RU" sz="2400" dirty="0" smtClean="0">
                <a:solidFill>
                  <a:srgbClr val="292929"/>
                </a:solidFill>
              </a:rPr>
              <a:t>в </a:t>
            </a:r>
            <a:r>
              <a:rPr lang="ru-RU" altLang="ru-RU" sz="2400" dirty="0" err="1" smtClean="0">
                <a:solidFill>
                  <a:srgbClr val="292929"/>
                </a:solidFill>
              </a:rPr>
              <a:t>т.ч</a:t>
            </a:r>
            <a:r>
              <a:rPr lang="ru-RU" altLang="ru-RU" sz="2400" dirty="0" smtClean="0">
                <a:solidFill>
                  <a:srgbClr val="292929"/>
                </a:solidFill>
              </a:rPr>
              <a:t>. – с помощью 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схем </a:t>
            </a:r>
            <a:r>
              <a:rPr lang="ru-RU" altLang="ru-RU" sz="2400" b="1" dirty="0">
                <a:solidFill>
                  <a:srgbClr val="292929"/>
                </a:solidFill>
              </a:rPr>
              <a:t>и </a:t>
            </a:r>
            <a:r>
              <a:rPr lang="ru-RU" altLang="ru-RU" sz="2400" b="1" dirty="0" err="1" smtClean="0">
                <a:solidFill>
                  <a:srgbClr val="292929"/>
                </a:solidFill>
              </a:rPr>
              <a:t>знако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-символических </a:t>
            </a:r>
            <a:r>
              <a:rPr lang="ru-RU" altLang="ru-RU" sz="2400" dirty="0" smtClean="0">
                <a:solidFill>
                  <a:srgbClr val="292929"/>
                </a:solidFill>
              </a:rPr>
              <a:t>средств;</a:t>
            </a: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800" dirty="0" smtClean="0">
              <a:solidFill>
                <a:srgbClr val="292929"/>
              </a:solidFill>
            </a:endParaRP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292929"/>
                </a:solidFill>
              </a:rPr>
              <a:t>умею </a:t>
            </a:r>
            <a:r>
              <a:rPr lang="ru-RU" altLang="ru-RU" sz="2400" dirty="0">
                <a:solidFill>
                  <a:srgbClr val="292929"/>
                </a:solidFill>
              </a:rPr>
              <a:t>пользоваться 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логическими операциями</a:t>
            </a:r>
            <a:r>
              <a:rPr lang="ru-RU" altLang="ru-RU" sz="2400" dirty="0" smtClean="0">
                <a:solidFill>
                  <a:srgbClr val="292929"/>
                </a:solidFill>
              </a:rPr>
              <a:t>: выполнять</a:t>
            </a: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 smtClean="0">
                <a:solidFill>
                  <a:srgbClr val="292929"/>
                </a:solidFill>
              </a:rPr>
              <a:t> операции </a:t>
            </a:r>
            <a:r>
              <a:rPr lang="ru-RU" altLang="ru-RU" sz="2400" i="1" dirty="0" smtClean="0">
                <a:solidFill>
                  <a:srgbClr val="292929"/>
                </a:solidFill>
              </a:rPr>
              <a:t>группировки</a:t>
            </a:r>
            <a:r>
              <a:rPr lang="ru-RU" altLang="ru-RU" sz="2400" dirty="0" smtClean="0">
                <a:solidFill>
                  <a:srgbClr val="292929"/>
                </a:solidFill>
              </a:rPr>
              <a:t>, </a:t>
            </a:r>
            <a:r>
              <a:rPr lang="ru-RU" altLang="ru-RU" sz="2400" i="1" dirty="0" smtClean="0">
                <a:solidFill>
                  <a:srgbClr val="292929"/>
                </a:solidFill>
              </a:rPr>
              <a:t>систематизации</a:t>
            </a:r>
            <a:r>
              <a:rPr lang="ru-RU" altLang="ru-RU" sz="2400" dirty="0" smtClean="0">
                <a:solidFill>
                  <a:srgbClr val="292929"/>
                </a:solidFill>
              </a:rPr>
              <a:t> и </a:t>
            </a:r>
            <a:r>
              <a:rPr lang="ru-RU" altLang="ru-RU" sz="2400" i="1" dirty="0" smtClean="0">
                <a:solidFill>
                  <a:srgbClr val="292929"/>
                </a:solidFill>
              </a:rPr>
              <a:t>классификации</a:t>
            </a:r>
            <a:r>
              <a:rPr lang="ru-RU" altLang="ru-RU" sz="2400" dirty="0" smtClean="0">
                <a:solidFill>
                  <a:srgbClr val="292929"/>
                </a:solidFill>
              </a:rPr>
              <a:t>,</a:t>
            </a: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solidFill>
                  <a:srgbClr val="292929"/>
                </a:solidFill>
              </a:rPr>
              <a:t> </a:t>
            </a:r>
            <a:r>
              <a:rPr lang="ru-RU" altLang="ru-RU" sz="2400" i="1" dirty="0" smtClean="0">
                <a:solidFill>
                  <a:srgbClr val="292929"/>
                </a:solidFill>
              </a:rPr>
              <a:t>сопоставления</a:t>
            </a:r>
            <a:r>
              <a:rPr lang="ru-RU" altLang="ru-RU" sz="2400" dirty="0" smtClean="0">
                <a:solidFill>
                  <a:srgbClr val="292929"/>
                </a:solidFill>
              </a:rPr>
              <a:t> и </a:t>
            </a:r>
            <a:r>
              <a:rPr lang="ru-RU" altLang="ru-RU" sz="2400" i="1" dirty="0" smtClean="0">
                <a:solidFill>
                  <a:srgbClr val="292929"/>
                </a:solidFill>
              </a:rPr>
              <a:t>сравнения</a:t>
            </a:r>
            <a:r>
              <a:rPr lang="ru-RU" altLang="ru-RU" sz="2400" dirty="0">
                <a:solidFill>
                  <a:srgbClr val="292929"/>
                </a:solidFill>
              </a:rPr>
              <a:t>, </a:t>
            </a:r>
            <a:r>
              <a:rPr lang="ru-RU" altLang="ru-RU" sz="2400" i="1" dirty="0">
                <a:solidFill>
                  <a:srgbClr val="292929"/>
                </a:solidFill>
              </a:rPr>
              <a:t>анализа</a:t>
            </a:r>
            <a:r>
              <a:rPr lang="ru-RU" altLang="ru-RU" sz="2400" dirty="0">
                <a:solidFill>
                  <a:srgbClr val="292929"/>
                </a:solidFill>
              </a:rPr>
              <a:t> </a:t>
            </a:r>
            <a:r>
              <a:rPr lang="ru-RU" altLang="ru-RU" sz="2400" dirty="0" smtClean="0">
                <a:solidFill>
                  <a:srgbClr val="292929"/>
                </a:solidFill>
              </a:rPr>
              <a:t>и </a:t>
            </a:r>
            <a:r>
              <a:rPr lang="ru-RU" altLang="ru-RU" sz="2400" i="1" dirty="0" smtClean="0">
                <a:solidFill>
                  <a:srgbClr val="292929"/>
                </a:solidFill>
              </a:rPr>
              <a:t>обобщения</a:t>
            </a:r>
            <a:r>
              <a:rPr lang="ru-RU" altLang="ru-RU" sz="2400" dirty="0" smtClean="0">
                <a:solidFill>
                  <a:srgbClr val="292929"/>
                </a:solidFill>
              </a:rPr>
              <a:t>;</a:t>
            </a: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 smtClean="0">
                <a:solidFill>
                  <a:srgbClr val="292929"/>
                </a:solidFill>
              </a:rPr>
              <a:t> умею </a:t>
            </a:r>
            <a:r>
              <a:rPr lang="ru-RU" altLang="ru-RU" sz="2400" i="1" dirty="0" smtClean="0">
                <a:solidFill>
                  <a:srgbClr val="292929"/>
                </a:solidFill>
              </a:rPr>
              <a:t>выделить </a:t>
            </a:r>
            <a:r>
              <a:rPr lang="ru-RU" altLang="ru-RU" sz="2400" i="1" dirty="0">
                <a:solidFill>
                  <a:srgbClr val="292929"/>
                </a:solidFill>
              </a:rPr>
              <a:t>главное</a:t>
            </a:r>
            <a:r>
              <a:rPr lang="ru-RU" altLang="ru-RU" sz="2400" dirty="0">
                <a:solidFill>
                  <a:srgbClr val="292929"/>
                </a:solidFill>
              </a:rPr>
              <a:t>, </a:t>
            </a:r>
            <a:r>
              <a:rPr lang="ru-RU" altLang="ru-RU" sz="2400" dirty="0" smtClean="0">
                <a:solidFill>
                  <a:srgbClr val="292929"/>
                </a:solidFill>
              </a:rPr>
              <a:t>найти </a:t>
            </a:r>
            <a:r>
              <a:rPr lang="ru-RU" altLang="ru-RU" sz="2400" i="1" dirty="0" smtClean="0">
                <a:solidFill>
                  <a:srgbClr val="292929"/>
                </a:solidFill>
              </a:rPr>
              <a:t>сходства</a:t>
            </a:r>
            <a:r>
              <a:rPr lang="ru-RU" altLang="ru-RU" sz="2400" dirty="0" smtClean="0">
                <a:solidFill>
                  <a:srgbClr val="292929"/>
                </a:solidFill>
              </a:rPr>
              <a:t> </a:t>
            </a:r>
            <a:r>
              <a:rPr lang="ru-RU" altLang="ru-RU" sz="2400" dirty="0">
                <a:solidFill>
                  <a:srgbClr val="292929"/>
                </a:solidFill>
              </a:rPr>
              <a:t>и </a:t>
            </a:r>
            <a:r>
              <a:rPr lang="ru-RU" altLang="ru-RU" sz="2400" i="1" dirty="0" smtClean="0">
                <a:solidFill>
                  <a:srgbClr val="292929"/>
                </a:solidFill>
              </a:rPr>
              <a:t>различия</a:t>
            </a:r>
            <a:r>
              <a:rPr lang="ru-RU" altLang="ru-RU" sz="2400" dirty="0" smtClean="0">
                <a:solidFill>
                  <a:srgbClr val="292929"/>
                </a:solidFill>
              </a:rPr>
              <a:t>,</a:t>
            </a: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solidFill>
                  <a:srgbClr val="292929"/>
                </a:solidFill>
              </a:rPr>
              <a:t> </a:t>
            </a:r>
            <a:r>
              <a:rPr lang="ru-RU" altLang="ru-RU" sz="2400" i="1" dirty="0" smtClean="0">
                <a:solidFill>
                  <a:srgbClr val="292929"/>
                </a:solidFill>
              </a:rPr>
              <a:t>подвести </a:t>
            </a:r>
            <a:r>
              <a:rPr lang="ru-RU" altLang="ru-RU" sz="2400" i="1" dirty="0">
                <a:solidFill>
                  <a:srgbClr val="292929"/>
                </a:solidFill>
              </a:rPr>
              <a:t>под понятие</a:t>
            </a:r>
            <a:r>
              <a:rPr lang="ru-RU" altLang="ru-RU" sz="2400" dirty="0" smtClean="0">
                <a:solidFill>
                  <a:srgbClr val="292929"/>
                </a:solidFill>
              </a:rPr>
              <a:t>;</a:t>
            </a: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600" dirty="0" smtClean="0">
              <a:solidFill>
                <a:srgbClr val="292929"/>
              </a:solidFill>
            </a:endParaRPr>
          </a:p>
          <a:p>
            <a:pPr marL="72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 smtClean="0">
                <a:solidFill>
                  <a:srgbClr val="292929"/>
                </a:solidFill>
              </a:rPr>
              <a:t>•могу </a:t>
            </a:r>
            <a:r>
              <a:rPr lang="ru-RU" altLang="ru-RU" sz="2400" b="1" dirty="0">
                <a:solidFill>
                  <a:srgbClr val="292929"/>
                </a:solidFill>
              </a:rPr>
              <a:t>установить связи и сделать </a:t>
            </a:r>
            <a:r>
              <a:rPr lang="ru-RU" altLang="ru-RU" sz="2400" b="1" dirty="0" smtClean="0">
                <a:solidFill>
                  <a:srgbClr val="292929"/>
                </a:solidFill>
              </a:rPr>
              <a:t>вывод</a:t>
            </a:r>
            <a:r>
              <a:rPr lang="ru-RU" altLang="ru-RU" sz="2400" dirty="0" smtClean="0">
                <a:solidFill>
                  <a:srgbClr val="292929"/>
                </a:solidFill>
              </a:rPr>
              <a:t>;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104435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самостоятельность</a:t>
            </a:r>
          </a:p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структуре требований ФГОС</a:t>
            </a:r>
            <a:endParaRPr lang="ru-RU" alt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9" descr="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96" y="6030239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23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520700" y="152400"/>
            <a:ext cx="8101012" cy="972344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Зачем понадобилось менять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стандарт: … и новые вызовы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99" y="5117027"/>
            <a:ext cx="9080013" cy="157319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/>
              <a:t>Важнейшим становится умение принимать</a:t>
            </a:r>
          </a:p>
          <a:p>
            <a:pPr algn="ctr">
              <a:lnSpc>
                <a:spcPct val="90000"/>
              </a:lnSpc>
            </a:pPr>
            <a:r>
              <a:rPr lang="ru-RU" sz="3200" b="1" u="sng" dirty="0"/>
              <a:t>грамотные</a:t>
            </a:r>
            <a:r>
              <a:rPr lang="ru-RU" sz="3200" b="1" dirty="0"/>
              <a:t> </a:t>
            </a:r>
            <a:r>
              <a:rPr lang="ru-RU" sz="3200" b="1" dirty="0" smtClean="0"/>
              <a:t>и </a:t>
            </a:r>
            <a:r>
              <a:rPr lang="ru-RU" sz="3200" b="1" u="sng" dirty="0" smtClean="0"/>
              <a:t>ответственные</a:t>
            </a:r>
            <a:r>
              <a:rPr lang="ru-RU" sz="3200" b="1" dirty="0" smtClean="0"/>
              <a:t> решения</a:t>
            </a:r>
          </a:p>
          <a:p>
            <a:pPr algn="ctr">
              <a:lnSpc>
                <a:spcPct val="90000"/>
              </a:lnSpc>
            </a:pPr>
            <a:r>
              <a:rPr lang="ru-RU" sz="3200" b="1" dirty="0" smtClean="0"/>
              <a:t>в ситуации неопределённости</a:t>
            </a:r>
            <a:endParaRPr lang="ru-RU" sz="3200" b="1" dirty="0"/>
          </a:p>
        </p:txBody>
      </p:sp>
      <p:pic>
        <p:nvPicPr>
          <p:cNvPr id="15362" name="Picture 2" descr="Пойди туда, не знаю куда!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6746" r="11975" b="19033"/>
          <a:stretch/>
        </p:blipFill>
        <p:spPr bwMode="auto">
          <a:xfrm>
            <a:off x="5046408" y="3571313"/>
            <a:ext cx="1247839" cy="144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986461" y="3048093"/>
            <a:ext cx="1525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/>
              <a:t>сегодня</a:t>
            </a:r>
            <a:endParaRPr lang="ru-RU" sz="28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86396" y="3048093"/>
            <a:ext cx="1470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/>
              <a:t>раньше</a:t>
            </a:r>
            <a:endParaRPr lang="ru-RU" sz="2800" i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66921" y="1263883"/>
            <a:ext cx="5894912" cy="18898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надо учить тому, </a:t>
            </a:r>
            <a:endParaRPr lang="ru-RU" sz="2800" b="1" i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8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пригодится </a:t>
            </a:r>
            <a:r>
              <a:rPr lang="ru-RU" sz="2800" b="1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им,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28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2800" b="1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вырастут.</a:t>
            </a:r>
          </a:p>
          <a:p>
            <a:pPr algn="r">
              <a:lnSpc>
                <a:spcPct val="90000"/>
              </a:lnSpc>
            </a:pPr>
            <a:r>
              <a:rPr lang="ru-RU" sz="2800" b="1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Аристипп</a:t>
            </a:r>
          </a:p>
          <a:p>
            <a:pPr algn="r">
              <a:lnSpc>
                <a:spcPct val="90000"/>
              </a:lnSpc>
            </a:pPr>
            <a:r>
              <a:rPr lang="ru-RU" sz="1400" b="1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14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435-ок. 355 до н. э.) </a:t>
            </a:r>
          </a:p>
        </p:txBody>
      </p:sp>
      <p:pic>
        <p:nvPicPr>
          <p:cNvPr id="15364" name="Picture 4" descr="По краю Прямого пути - Мнения - Новости - Ислам и мусульмане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37" y="3571313"/>
            <a:ext cx="1944395" cy="14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Пойди туда - не знаю куд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34" y="3571313"/>
            <a:ext cx="1878529" cy="14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Дневник shimodu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87" y="1412775"/>
            <a:ext cx="876622" cy="10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62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520700" y="152400"/>
            <a:ext cx="8101012" cy="1080356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типы поведения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ситуации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неопределённости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13384" y="1482927"/>
            <a:ext cx="727280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Пассивное поведение</a:t>
            </a:r>
            <a:r>
              <a:rPr lang="ru-RU" sz="28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ru-RU" sz="2800" i="1" dirty="0" smtClean="0"/>
              <a:t>Лучше подожду, как-нибудь обойдётся </a:t>
            </a:r>
            <a:endParaRPr lang="ru-RU" sz="2800" i="1" dirty="0"/>
          </a:p>
        </p:txBody>
      </p:sp>
      <p:pic>
        <p:nvPicPr>
          <p:cNvPr id="19458" name="Picture 2" descr="http://im0-tub-ru.yandex.net/i?id=2ed137616cccf53a956b365d575c7122-28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8" y="1310470"/>
            <a:ext cx="890818" cy="11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Ростов Электронный - портал о Ростове: новости, афиша, электронный журнал, недвижимость, доска объявлений г. Ростова-на-Дон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56" y="2264679"/>
            <a:ext cx="2144410" cy="149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96454" y="2502631"/>
            <a:ext cx="462004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Стереотипное поведение</a:t>
            </a:r>
            <a:r>
              <a:rPr lang="ru-RU" sz="28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ru-RU" sz="2800" i="1" dirty="0" smtClean="0"/>
              <a:t>Лучшее – враг хорошего!</a:t>
            </a:r>
            <a:endParaRPr lang="ru-RU" sz="2800" i="1" dirty="0"/>
          </a:p>
        </p:txBody>
      </p:sp>
      <p:pic>
        <p:nvPicPr>
          <p:cNvPr id="19464" name="Picture 8" descr="Sasuke Записи в рубрике Sasuke Believe your heart... : LiveInternet - Российский Сервис Онлайн-Дневников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" b="10140"/>
          <a:stretch/>
        </p:blipFill>
        <p:spPr bwMode="auto">
          <a:xfrm>
            <a:off x="3352266" y="3429000"/>
            <a:ext cx="1950910" cy="12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94568" y="3567409"/>
            <a:ext cx="395297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Хаотичное поведение</a:t>
            </a:r>
            <a:r>
              <a:rPr lang="ru-RU" sz="28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ru-RU" sz="2800" i="1" dirty="0" smtClean="0"/>
              <a:t>А вдруг повезёт!</a:t>
            </a:r>
            <a:endParaRPr lang="ru-RU" sz="2800" i="1" dirty="0"/>
          </a:p>
        </p:txBody>
      </p:sp>
      <p:sp>
        <p:nvSpPr>
          <p:cNvPr id="3" name="AutoShape 10" descr="Опыт показывает, что ребенок сам по себе очень любознателен от природы - Картинка 9565/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Светлана Иевлева Всероссийский бесплатный конструктор электронных портфолио УчПортфолио.р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27" y="4916601"/>
            <a:ext cx="617481" cy="9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Разработки уроков по химии ряд активности металлов - Сетевая библиоте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2" name="Picture 16" descr="Разработки уроков по химии ряд активности металлов - Сетевая библиоте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8" y="4929278"/>
            <a:ext cx="949893" cy="9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8" descr="DataLife Engine Версия для печати Детишки для оформления рабо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6" name="Picture 20" descr="DataLife Engine Версия для печати Детишки для оформления рабо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4916601"/>
            <a:ext cx="1223256" cy="9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8" name="Picture 22" descr="Каталог сайтов - Персональный сайт учител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16601"/>
            <a:ext cx="917442" cy="9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72876" y="5924478"/>
            <a:ext cx="794384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Поисковая активность</a:t>
            </a:r>
            <a:r>
              <a:rPr lang="ru-RU" sz="2800" dirty="0" smtClean="0"/>
              <a:t>: </a:t>
            </a:r>
            <a:r>
              <a:rPr lang="ru-RU" sz="2800" i="1" dirty="0" smtClean="0"/>
              <a:t>перебор вариантов с отслеживанием результатов каждого шага</a:t>
            </a:r>
            <a:endParaRPr lang="ru-RU" sz="2800" i="1" dirty="0"/>
          </a:p>
        </p:txBody>
      </p:sp>
      <p:pic>
        <p:nvPicPr>
          <p:cNvPr id="19482" name="Picture 26" descr="Мозговой штурм &quot;День Открытых ИДЕЙ&quot; V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97" y="4915703"/>
            <a:ext cx="1180195" cy="9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Новогодние0239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26" y="4918630"/>
            <a:ext cx="1351923" cy="9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49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6876256" y="2528900"/>
            <a:ext cx="2160000" cy="21600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2"/>
                </a:solidFill>
                <a:latin typeface="Tahoma" pitchFamily="34" charset="0"/>
              </a:rPr>
              <a:t>Чему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2"/>
                </a:solidFill>
                <a:latin typeface="Tahoma" pitchFamily="34" charset="0"/>
              </a:rPr>
              <a:t>учить?</a:t>
            </a:r>
          </a:p>
          <a:p>
            <a:pPr algn="ctr">
              <a:defRPr/>
            </a:pPr>
            <a:endParaRPr lang="ru-RU" sz="900" b="1" i="1" dirty="0">
              <a:solidFill>
                <a:schemeClr val="bg2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>
              <a:defRPr/>
            </a:pPr>
            <a:endParaRPr lang="ru-RU" sz="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71500" y="1232756"/>
            <a:ext cx="9072500" cy="9366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Развитие образовательного стандарта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59092" y="6309320"/>
            <a:ext cx="8769391" cy="42016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с 80-х по нулевые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159093" y="152400"/>
            <a:ext cx="8600340" cy="972344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Немного об истории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вопроса или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лихорадит школу?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092" y="5642945"/>
            <a:ext cx="8769390" cy="5788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Перегрузка программ учебным материалом</a:t>
            </a:r>
            <a:endParaRPr lang="ru-RU" sz="2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365337" y="2051846"/>
            <a:ext cx="4824536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Стандарт </a:t>
            </a:r>
            <a:r>
              <a:rPr lang="ru-RU" sz="2800" b="1" i="1" dirty="0" smtClean="0"/>
              <a:t>содержания</a:t>
            </a:r>
            <a:r>
              <a:rPr lang="ru-RU" sz="2800" b="1" dirty="0" smtClean="0"/>
              <a:t> </a:t>
            </a:r>
            <a:r>
              <a:rPr lang="ru-RU" sz="2800" dirty="0" smtClean="0"/>
              <a:t>или</a:t>
            </a:r>
          </a:p>
          <a:p>
            <a:r>
              <a:rPr lang="ru-RU" sz="2800" dirty="0" smtClean="0"/>
              <a:t>Стандарт </a:t>
            </a:r>
            <a:r>
              <a:rPr lang="ru-RU" sz="2800" b="1" i="1" dirty="0" smtClean="0"/>
              <a:t>результатов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3176972"/>
            <a:ext cx="6768752" cy="212365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Содержание образования </a:t>
            </a:r>
            <a:r>
              <a:rPr lang="ru-RU" sz="2800" b="1" dirty="0" smtClean="0"/>
              <a:t>– что это?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З</a:t>
            </a:r>
            <a:r>
              <a:rPr lang="ru-RU" sz="2400" dirty="0" smtClean="0"/>
              <a:t>УН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4-х компонентная модель </a:t>
            </a:r>
            <a:r>
              <a:rPr lang="ru-RU" sz="2400" dirty="0" err="1" smtClean="0"/>
              <a:t>Лернера</a:t>
            </a:r>
            <a:r>
              <a:rPr lang="ru-RU" sz="2400" dirty="0" smtClean="0"/>
              <a:t>-Краевского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Что-то ещё?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4272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71500" y="1232756"/>
            <a:ext cx="9072500" cy="9366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Развитие образовательного стандарта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59092" y="6309320"/>
            <a:ext cx="8769391" cy="42016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с конца 90-х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159093" y="152400"/>
            <a:ext cx="8600340" cy="972344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Немного об истории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вопроса или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лихорадит школу?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96" y="4545124"/>
            <a:ext cx="2467584" cy="16276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i="1" dirty="0" smtClean="0"/>
              <a:t>Перегрузка программ </a:t>
            </a:r>
          </a:p>
          <a:p>
            <a:pPr algn="ctr">
              <a:lnSpc>
                <a:spcPct val="80000"/>
              </a:lnSpc>
            </a:pPr>
            <a:r>
              <a:rPr lang="ru-RU" sz="2800" i="1" dirty="0" smtClean="0"/>
              <a:t>учебным материалом</a:t>
            </a:r>
            <a:endParaRPr lang="ru-RU" sz="2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1291" y="2169381"/>
            <a:ext cx="668116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Знания или компетентности?</a:t>
            </a:r>
          </a:p>
          <a:p>
            <a:r>
              <a:rPr lang="ru-RU" sz="2800" b="1" dirty="0" smtClean="0"/>
              <a:t>Каковы</a:t>
            </a:r>
            <a:r>
              <a:rPr lang="ru-RU" sz="2800" b="1" i="1" dirty="0" smtClean="0"/>
              <a:t> ключевые </a:t>
            </a:r>
            <a:r>
              <a:rPr lang="ru-RU" sz="2800" b="1" dirty="0" smtClean="0"/>
              <a:t>компетентности? 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10766" y="3243515"/>
            <a:ext cx="4048497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Можно всё уметь</a:t>
            </a:r>
          </a:p>
          <a:p>
            <a:r>
              <a:rPr lang="ru-RU" sz="2800" b="1" i="1" dirty="0" smtClean="0"/>
              <a:t>и ничего не знать?</a:t>
            </a:r>
            <a:endParaRPr lang="ru-RU" sz="2400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444000" y="2847622"/>
            <a:ext cx="2700000" cy="27000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chemeClr val="bg2"/>
                </a:solidFill>
                <a:latin typeface="Tahoma" pitchFamily="34" charset="0"/>
              </a:rPr>
              <a:t>Ради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i="1" dirty="0">
                <a:solidFill>
                  <a:schemeClr val="bg2"/>
                </a:solidFill>
                <a:latin typeface="Tahoma" pitchFamily="34" charset="0"/>
              </a:rPr>
              <a:t>ч</a:t>
            </a:r>
            <a:r>
              <a:rPr lang="ru-RU" sz="2800" b="1" i="1" dirty="0" smtClean="0">
                <a:solidFill>
                  <a:schemeClr val="bg2"/>
                </a:solidFill>
                <a:latin typeface="Tahoma" pitchFamily="34" charset="0"/>
              </a:rPr>
              <a:t>его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chemeClr val="bg2"/>
                </a:solidFill>
                <a:latin typeface="Tahoma" pitchFamily="34" charset="0"/>
              </a:rPr>
              <a:t>учить</a:t>
            </a:r>
            <a:r>
              <a:rPr lang="ru-RU" sz="2800" b="1" i="1" dirty="0">
                <a:solidFill>
                  <a:schemeClr val="bg2"/>
                </a:solidFill>
                <a:latin typeface="Tahoma" pitchFamily="34" charset="0"/>
              </a:rPr>
              <a:t>?</a:t>
            </a:r>
          </a:p>
          <a:p>
            <a:pPr algn="ctr">
              <a:defRPr/>
            </a:pPr>
            <a:endParaRPr lang="ru-RU" sz="800" b="1" i="1" dirty="0">
              <a:solidFill>
                <a:schemeClr val="bg2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В чём результат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образования?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Смыслы </a:t>
            </a: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и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6818" y="5075323"/>
            <a:ext cx="756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или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1" y="4397903"/>
            <a:ext cx="2984279" cy="683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простые сведения в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сложных ситуациях?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0601" y="5489540"/>
            <a:ext cx="3497324" cy="683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сложные сведения </a:t>
            </a:r>
            <a:r>
              <a:rPr lang="ru-RU" sz="2400" dirty="0"/>
              <a:t>в стандартных </a:t>
            </a:r>
            <a:r>
              <a:rPr lang="ru-RU" sz="2400" dirty="0" smtClean="0"/>
              <a:t>ситуациях?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504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159093" y="152400"/>
            <a:ext cx="8600340" cy="612304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вопросу о компетентностях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1507" y="1664804"/>
            <a:ext cx="375499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ru-RU" sz="2400" b="1" dirty="0" smtClean="0">
                <a:ea typeface="ＭＳ Ｐゴシック"/>
                <a:cs typeface="ＭＳ Ｐゴシック"/>
              </a:rPr>
              <a:t>Самостоятельное приобретение и пополнение знаний</a:t>
            </a:r>
            <a:endParaRPr lang="ru-RU" sz="2400" b="1" dirty="0">
              <a:ea typeface="ＭＳ Ｐゴシック"/>
              <a:cs typeface="ＭＳ Ｐゴシック"/>
            </a:endParaRPr>
          </a:p>
          <a:p>
            <a:pPr marL="342900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Решение проблем и </a:t>
            </a:r>
            <a:r>
              <a:rPr lang="ru-RU" sz="2400" b="1" dirty="0" err="1">
                <a:solidFill>
                  <a:schemeClr val="tx2"/>
                </a:solidFill>
                <a:ea typeface="ＭＳ Ｐゴシック"/>
                <a:cs typeface="ＭＳ Ｐゴシック"/>
              </a:rPr>
              <a:t>инновационность</a:t>
            </a:r>
            <a:endParaRPr lang="en-US" sz="2400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marL="342900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ru-RU" sz="2400" b="1" dirty="0">
                <a:ea typeface="ＭＳ Ｐゴシック"/>
                <a:cs typeface="ＭＳ Ｐゴシック"/>
              </a:rPr>
              <a:t>Использование ИКТ для обучения</a:t>
            </a:r>
            <a:endParaRPr lang="en-US" sz="2400" b="1" dirty="0">
              <a:ea typeface="ＭＳ Ｐゴシック"/>
              <a:cs typeface="ＭＳ Ｐゴシック"/>
            </a:endParaRPr>
          </a:p>
          <a:p>
            <a:pPr marL="342900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Коммуникация</a:t>
            </a:r>
          </a:p>
          <a:p>
            <a:pPr marL="342900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ru-RU" sz="2400" b="1" dirty="0"/>
              <a:t>Сотрудничество</a:t>
            </a:r>
            <a:endParaRPr lang="en-US" sz="2400" b="1" dirty="0"/>
          </a:p>
          <a:p>
            <a:pPr marL="342900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Самостоятельное планирование своей работы учащимися, мониторинг </a:t>
            </a:r>
            <a:r>
              <a:rPr lang="ru-RU" sz="2400" b="1" dirty="0" err="1">
                <a:solidFill>
                  <a:schemeClr val="tx2"/>
                </a:solidFill>
                <a:ea typeface="ＭＳ Ｐゴシック"/>
                <a:cs typeface="ＭＳ Ｐゴシック"/>
              </a:rPr>
              <a:t>индиви</a:t>
            </a:r>
            <a:r>
              <a:rPr lang="ru-RU" sz="2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- дуального прогресса в учении</a:t>
            </a:r>
            <a:endParaRPr lang="en-US" sz="2400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5267045" y="833807"/>
            <a:ext cx="3492388" cy="6882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ITL</a:t>
            </a:r>
            <a:r>
              <a:rPr lang="ru-RU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,</a:t>
            </a:r>
            <a:r>
              <a:rPr lang="en-US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 2010</a:t>
            </a:r>
            <a:r>
              <a:rPr lang="ru-RU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:</a:t>
            </a:r>
          </a:p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Навыки 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21</a:t>
            </a:r>
            <a:r>
              <a:rPr lang="ru-RU" sz="2400" b="1" baseline="30000" dirty="0">
                <a:solidFill>
                  <a:srgbClr val="0D0D0D"/>
                </a:solidFill>
                <a:ea typeface="ＭＳ Ｐゴシック"/>
                <a:cs typeface="ＭＳ Ｐゴシック"/>
              </a:rPr>
              <a:t>го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века</a:t>
            </a:r>
            <a:endParaRPr lang="en-US" sz="24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63842" y="908720"/>
            <a:ext cx="4408157" cy="683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Совет Европы,</a:t>
            </a:r>
            <a:r>
              <a:rPr lang="en-US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 </a:t>
            </a:r>
            <a:r>
              <a:rPr lang="ru-RU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1996:</a:t>
            </a:r>
          </a:p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Ключевые компетентности</a:t>
            </a:r>
            <a:endParaRPr lang="en-US" sz="24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2390620" y="1749862"/>
            <a:ext cx="23480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Поликультурная</a:t>
            </a:r>
            <a:endParaRPr lang="en-US" sz="20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159092" y="1749862"/>
            <a:ext cx="185662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Социальная</a:t>
            </a:r>
            <a:endParaRPr lang="en-US" sz="20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524346" y="2113325"/>
            <a:ext cx="250469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Коммуникативная</a:t>
            </a:r>
            <a:endParaRPr lang="en-US" sz="20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2404523" y="2445834"/>
            <a:ext cx="23480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Технологическая</a:t>
            </a:r>
            <a:endParaRPr lang="en-US" sz="20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935596" y="2674377"/>
            <a:ext cx="193011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Когнитивная</a:t>
            </a:r>
            <a:endParaRPr lang="en-US" sz="20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297612" y="3248980"/>
            <a:ext cx="4408157" cy="978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ЮНЕСКО:</a:t>
            </a:r>
          </a:p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Фундаментальные цели образования: научить…</a:t>
            </a:r>
            <a:endParaRPr lang="en-US" sz="24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8" y="4369870"/>
            <a:ext cx="536141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получать знания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i="1" dirty="0" smtClean="0">
                <a:solidFill>
                  <a:schemeClr val="tx2"/>
                </a:solidFill>
              </a:rPr>
              <a:t>учить учиться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55" y="4941168"/>
            <a:ext cx="536141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работать и зарабатывать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i="1" dirty="0" smtClean="0">
                <a:solidFill>
                  <a:schemeClr val="tx2"/>
                </a:solidFill>
              </a:rPr>
              <a:t>учение для труда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55" y="5765638"/>
            <a:ext cx="536141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жить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i="1" dirty="0" smtClean="0">
                <a:solidFill>
                  <a:schemeClr val="tx2"/>
                </a:solidFill>
              </a:rPr>
              <a:t>учение для бытия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350" y="6186042"/>
            <a:ext cx="536141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жить вместе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i="1" dirty="0" smtClean="0">
                <a:solidFill>
                  <a:schemeClr val="tx2"/>
                </a:solidFill>
              </a:rPr>
              <a:t>учение для совместной жизни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168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431539" y="196230"/>
            <a:ext cx="7956885" cy="2188654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Можно ли всё уметь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ничего не знать?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Сопоставление результатов</a:t>
            </a:r>
            <a:endParaRPr 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TIMSS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PISA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одной и той же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выборки учащихся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431" y="4977172"/>
            <a:ext cx="8794890" cy="16681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Зафиксировано: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Высокие результаты по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получили только те школьники, которые продемонстрировали наивысшие достижения по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TIMSS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47667276"/>
              </p:ext>
            </p:extLst>
          </p:nvPr>
        </p:nvGraphicFramePr>
        <p:xfrm>
          <a:off x="629561" y="2600908"/>
          <a:ext cx="7560840" cy="219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08166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18744</TotalTime>
  <Words>2272</Words>
  <Application>Microsoft Office PowerPoint</Application>
  <PresentationFormat>Экран (4:3)</PresentationFormat>
  <Paragraphs>731</Paragraphs>
  <Slides>38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Оформление по умолчанию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качества образования</dc:title>
  <dc:creator>SL</dc:creator>
  <cp:lastModifiedBy>О.Логинова</cp:lastModifiedBy>
  <cp:revision>1012</cp:revision>
  <cp:lastPrinted>2012-10-24T08:23:20Z</cp:lastPrinted>
  <dcterms:created xsi:type="dcterms:W3CDTF">2000-10-10T11:53:38Z</dcterms:created>
  <dcterms:modified xsi:type="dcterms:W3CDTF">2015-03-02T18:30:38Z</dcterms:modified>
</cp:coreProperties>
</file>