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364" r:id="rId3"/>
    <p:sldId id="371" r:id="rId4"/>
    <p:sldId id="398" r:id="rId5"/>
    <p:sldId id="399" r:id="rId6"/>
    <p:sldId id="400" r:id="rId7"/>
    <p:sldId id="403" r:id="rId8"/>
    <p:sldId id="404" r:id="rId9"/>
    <p:sldId id="405" r:id="rId10"/>
    <p:sldId id="267" r:id="rId11"/>
    <p:sldId id="271" r:id="rId12"/>
    <p:sldId id="397" r:id="rId13"/>
    <p:sldId id="301" r:id="rId14"/>
    <p:sldId id="308" r:id="rId15"/>
    <p:sldId id="366" r:id="rId16"/>
    <p:sldId id="316" r:id="rId17"/>
    <p:sldId id="322" r:id="rId18"/>
    <p:sldId id="324" r:id="rId19"/>
    <p:sldId id="328" r:id="rId20"/>
    <p:sldId id="325" r:id="rId21"/>
    <p:sldId id="319" r:id="rId22"/>
    <p:sldId id="334" r:id="rId23"/>
    <p:sldId id="278" r:id="rId24"/>
    <p:sldId id="337" r:id="rId25"/>
    <p:sldId id="340" r:id="rId26"/>
    <p:sldId id="346" r:id="rId27"/>
    <p:sldId id="365" r:id="rId28"/>
    <p:sldId id="354" r:id="rId29"/>
    <p:sldId id="329" r:id="rId30"/>
    <p:sldId id="407" r:id="rId31"/>
    <p:sldId id="335" r:id="rId32"/>
    <p:sldId id="336" r:id="rId33"/>
    <p:sldId id="408" r:id="rId34"/>
    <p:sldId id="338" r:id="rId35"/>
    <p:sldId id="339" r:id="rId36"/>
    <p:sldId id="409" r:id="rId37"/>
    <p:sldId id="360" r:id="rId38"/>
    <p:sldId id="434" r:id="rId39"/>
    <p:sldId id="362" r:id="rId40"/>
    <p:sldId id="435" r:id="rId41"/>
    <p:sldId id="440" r:id="rId42"/>
    <p:sldId id="443" r:id="rId43"/>
    <p:sldId id="367" r:id="rId44"/>
    <p:sldId id="444" r:id="rId45"/>
    <p:sldId id="445" r:id="rId46"/>
    <p:sldId id="446" r:id="rId47"/>
    <p:sldId id="447" r:id="rId48"/>
    <p:sldId id="448" r:id="rId49"/>
    <p:sldId id="449" r:id="rId50"/>
    <p:sldId id="450" r:id="rId51"/>
    <p:sldId id="451" r:id="rId5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E2291-FBB2-435E-9A64-F2915B582CD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59DD31-C68E-4A2C-90FC-E2D0D15D28AF}">
      <dgm:prSet phldrT="[Текст]"/>
      <dgm:spPr/>
      <dgm:t>
        <a:bodyPr/>
        <a:lstStyle/>
        <a:p>
          <a:r>
            <a:rPr lang="ru-RU" dirty="0"/>
            <a:t>Стимул</a:t>
          </a:r>
        </a:p>
      </dgm:t>
    </dgm:pt>
    <dgm:pt modelId="{FDC65CB2-16EA-4E80-91E7-325328D0C33D}" type="parTrans" cxnId="{22CB6EEF-36E7-4C96-B7BE-288124AE9AF0}">
      <dgm:prSet/>
      <dgm:spPr/>
      <dgm:t>
        <a:bodyPr/>
        <a:lstStyle/>
        <a:p>
          <a:endParaRPr lang="ru-RU"/>
        </a:p>
      </dgm:t>
    </dgm:pt>
    <dgm:pt modelId="{A0730540-9ACD-42CB-BFAB-810E7F1C4B2E}" type="sibTrans" cxnId="{22CB6EEF-36E7-4C96-B7BE-288124AE9AF0}">
      <dgm:prSet/>
      <dgm:spPr/>
      <dgm:t>
        <a:bodyPr/>
        <a:lstStyle/>
        <a:p>
          <a:endParaRPr lang="ru-RU"/>
        </a:p>
      </dgm:t>
    </dgm:pt>
    <dgm:pt modelId="{2D6B8F1D-9FDB-46BE-89FD-5C56A57289F6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Задачная формулировка</a:t>
          </a:r>
        </a:p>
      </dgm:t>
    </dgm:pt>
    <dgm:pt modelId="{5425C4E0-986E-48B0-916F-8E05B45A02B8}" type="parTrans" cxnId="{AAA926E8-B6DB-4FBC-A6D5-EE838861E79B}">
      <dgm:prSet/>
      <dgm:spPr/>
      <dgm:t>
        <a:bodyPr/>
        <a:lstStyle/>
        <a:p>
          <a:endParaRPr lang="ru-RU"/>
        </a:p>
      </dgm:t>
    </dgm:pt>
    <dgm:pt modelId="{045CE26E-E3F1-4E2F-B3EC-291C8B5FAB3F}" type="sibTrans" cxnId="{AAA926E8-B6DB-4FBC-A6D5-EE838861E79B}">
      <dgm:prSet/>
      <dgm:spPr/>
      <dgm:t>
        <a:bodyPr/>
        <a:lstStyle/>
        <a:p>
          <a:endParaRPr lang="ru-RU"/>
        </a:p>
      </dgm:t>
    </dgm:pt>
    <dgm:pt modelId="{62D2B319-C0A1-4EA8-A0F6-378FBB3B9DC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Источник</a:t>
          </a:r>
        </a:p>
      </dgm:t>
    </dgm:pt>
    <dgm:pt modelId="{BDA033E5-F1BC-4D5D-9067-A69D2ECAD0C9}" type="parTrans" cxnId="{87BEA31B-BD4E-440D-B4B0-C523CDF8306B}">
      <dgm:prSet/>
      <dgm:spPr/>
      <dgm:t>
        <a:bodyPr/>
        <a:lstStyle/>
        <a:p>
          <a:endParaRPr lang="ru-RU"/>
        </a:p>
      </dgm:t>
    </dgm:pt>
    <dgm:pt modelId="{A20D6A00-FB22-4864-B940-A1B4F87AC308}" type="sibTrans" cxnId="{87BEA31B-BD4E-440D-B4B0-C523CDF8306B}">
      <dgm:prSet/>
      <dgm:spPr/>
      <dgm:t>
        <a:bodyPr/>
        <a:lstStyle/>
        <a:p>
          <a:endParaRPr lang="ru-RU"/>
        </a:p>
      </dgm:t>
    </dgm:pt>
    <dgm:pt modelId="{A5378C88-02A6-4FBA-A271-884E100004C1}" type="pres">
      <dgm:prSet presAssocID="{D21E2291-FBB2-435E-9A64-F2915B582C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A33E4E-5606-4407-B3B5-D46CB487F182}" type="pres">
      <dgm:prSet presAssocID="{D21E2291-FBB2-435E-9A64-F2915B582CDE}" presName="dummyMaxCanvas" presStyleCnt="0">
        <dgm:presLayoutVars/>
      </dgm:prSet>
      <dgm:spPr/>
    </dgm:pt>
    <dgm:pt modelId="{69DB6EAF-B921-4328-B2DE-69E4CD2C0ABC}" type="pres">
      <dgm:prSet presAssocID="{D21E2291-FBB2-435E-9A64-F2915B582CDE}" presName="ThreeNodes_1" presStyleLbl="node1" presStyleIdx="0" presStyleCnt="3" custScaleY="67997" custLinFactNeighborY="-3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97177-D815-422E-9FF1-ECA366811CBB}" type="pres">
      <dgm:prSet presAssocID="{D21E2291-FBB2-435E-9A64-F2915B582CDE}" presName="ThreeNodes_2" presStyleLbl="node1" presStyleIdx="1" presStyleCnt="3" custScaleY="57498" custLinFactNeighborX="-4536" custLinFactNeighborY="-37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B4504-06F4-4188-B6CA-A75DDC12E72C}" type="pres">
      <dgm:prSet presAssocID="{D21E2291-FBB2-435E-9A64-F2915B582CDE}" presName="ThreeNodes_3" presStyleLbl="node1" presStyleIdx="2" presStyleCnt="3" custScaleY="57499" custLinFactNeighborX="-6386" custLinFactNeighborY="-63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79B41-0A80-45FC-9E1B-609EFEF3029D}" type="pres">
      <dgm:prSet presAssocID="{D21E2291-FBB2-435E-9A64-F2915B582CDE}" presName="ThreeConn_1-2" presStyleLbl="fgAccFollowNode1" presStyleIdx="0" presStyleCnt="2" custLinFactNeighborX="-70275" custLinFactNeighborY="-48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D804E-20D7-4650-B42F-0A7FEA46CEBF}" type="pres">
      <dgm:prSet presAssocID="{D21E2291-FBB2-435E-9A64-F2915B582CDE}" presName="ThreeConn_2-3" presStyleLbl="fgAccFollowNode1" presStyleIdx="1" presStyleCnt="2" custLinFactX="-1162" custLinFactNeighborX="-100000" custLinFactNeighborY="-73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3E6F5-C652-4A72-B9F5-3CDDBF7B4421}" type="pres">
      <dgm:prSet presAssocID="{D21E2291-FBB2-435E-9A64-F2915B582CD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B48DD-8874-468E-9712-AC9B1A564E6B}" type="pres">
      <dgm:prSet presAssocID="{D21E2291-FBB2-435E-9A64-F2915B582CD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20F75-EA6B-42DC-B1F2-85892C07C057}" type="pres">
      <dgm:prSet presAssocID="{D21E2291-FBB2-435E-9A64-F2915B582CD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520F63-D2B4-44F8-859F-B6B81C02C7E9}" type="presOf" srcId="{62D2B319-C0A1-4EA8-A0F6-378FBB3B9DC8}" destId="{E3120F75-EA6B-42DC-B1F2-85892C07C057}" srcOrd="1" destOrd="0" presId="urn:microsoft.com/office/officeart/2005/8/layout/vProcess5"/>
    <dgm:cxn modelId="{87BEA31B-BD4E-440D-B4B0-C523CDF8306B}" srcId="{D21E2291-FBB2-435E-9A64-F2915B582CDE}" destId="{62D2B319-C0A1-4EA8-A0F6-378FBB3B9DC8}" srcOrd="2" destOrd="0" parTransId="{BDA033E5-F1BC-4D5D-9067-A69D2ECAD0C9}" sibTransId="{A20D6A00-FB22-4864-B940-A1B4F87AC308}"/>
    <dgm:cxn modelId="{2692C2CB-B89F-44C8-9EC3-994D37B41650}" type="presOf" srcId="{2D6B8F1D-9FDB-46BE-89FD-5C56A57289F6}" destId="{087B48DD-8874-468E-9712-AC9B1A564E6B}" srcOrd="1" destOrd="0" presId="urn:microsoft.com/office/officeart/2005/8/layout/vProcess5"/>
    <dgm:cxn modelId="{B6F34077-5868-48D5-99CF-FEEDF675EAD7}" type="presOf" srcId="{045CE26E-E3F1-4E2F-B3EC-291C8B5FAB3F}" destId="{7FAD804E-20D7-4650-B42F-0A7FEA46CEBF}" srcOrd="0" destOrd="0" presId="urn:microsoft.com/office/officeart/2005/8/layout/vProcess5"/>
    <dgm:cxn modelId="{3CD673A7-A2C6-450D-A418-F3BBC8E8F7C1}" type="presOf" srcId="{A0730540-9ACD-42CB-BFAB-810E7F1C4B2E}" destId="{16A79B41-0A80-45FC-9E1B-609EFEF3029D}" srcOrd="0" destOrd="0" presId="urn:microsoft.com/office/officeart/2005/8/layout/vProcess5"/>
    <dgm:cxn modelId="{22CB6EEF-36E7-4C96-B7BE-288124AE9AF0}" srcId="{D21E2291-FBB2-435E-9A64-F2915B582CDE}" destId="{0559DD31-C68E-4A2C-90FC-E2D0D15D28AF}" srcOrd="0" destOrd="0" parTransId="{FDC65CB2-16EA-4E80-91E7-325328D0C33D}" sibTransId="{A0730540-9ACD-42CB-BFAB-810E7F1C4B2E}"/>
    <dgm:cxn modelId="{2DC369AC-934A-4680-9C9A-4F085CB491E3}" type="presOf" srcId="{0559DD31-C68E-4A2C-90FC-E2D0D15D28AF}" destId="{BB53E6F5-C652-4A72-B9F5-3CDDBF7B4421}" srcOrd="1" destOrd="0" presId="urn:microsoft.com/office/officeart/2005/8/layout/vProcess5"/>
    <dgm:cxn modelId="{07AD7DC1-278F-4525-AE10-0F24DEC7534B}" type="presOf" srcId="{0559DD31-C68E-4A2C-90FC-E2D0D15D28AF}" destId="{69DB6EAF-B921-4328-B2DE-69E4CD2C0ABC}" srcOrd="0" destOrd="0" presId="urn:microsoft.com/office/officeart/2005/8/layout/vProcess5"/>
    <dgm:cxn modelId="{5D8D0BDC-762E-4F6C-A262-8196B2D6A482}" type="presOf" srcId="{62D2B319-C0A1-4EA8-A0F6-378FBB3B9DC8}" destId="{D8AB4504-06F4-4188-B6CA-A75DDC12E72C}" srcOrd="0" destOrd="0" presId="urn:microsoft.com/office/officeart/2005/8/layout/vProcess5"/>
    <dgm:cxn modelId="{59B031A8-8A48-4478-93BB-AAC6A215E98D}" type="presOf" srcId="{2D6B8F1D-9FDB-46BE-89FD-5C56A57289F6}" destId="{D6C97177-D815-422E-9FF1-ECA366811CBB}" srcOrd="0" destOrd="0" presId="urn:microsoft.com/office/officeart/2005/8/layout/vProcess5"/>
    <dgm:cxn modelId="{A8298AEA-3215-4150-B5AB-6BDF8DC85408}" type="presOf" srcId="{D21E2291-FBB2-435E-9A64-F2915B582CDE}" destId="{A5378C88-02A6-4FBA-A271-884E100004C1}" srcOrd="0" destOrd="0" presId="urn:microsoft.com/office/officeart/2005/8/layout/vProcess5"/>
    <dgm:cxn modelId="{AAA926E8-B6DB-4FBC-A6D5-EE838861E79B}" srcId="{D21E2291-FBB2-435E-9A64-F2915B582CDE}" destId="{2D6B8F1D-9FDB-46BE-89FD-5C56A57289F6}" srcOrd="1" destOrd="0" parTransId="{5425C4E0-986E-48B0-916F-8E05B45A02B8}" sibTransId="{045CE26E-E3F1-4E2F-B3EC-291C8B5FAB3F}"/>
    <dgm:cxn modelId="{32DDE77D-F908-42E2-B756-7EFBBBBA6A50}" type="presParOf" srcId="{A5378C88-02A6-4FBA-A271-884E100004C1}" destId="{D2A33E4E-5606-4407-B3B5-D46CB487F182}" srcOrd="0" destOrd="0" presId="urn:microsoft.com/office/officeart/2005/8/layout/vProcess5"/>
    <dgm:cxn modelId="{904F01E8-8C47-4AD0-829B-DDD5796DA8E1}" type="presParOf" srcId="{A5378C88-02A6-4FBA-A271-884E100004C1}" destId="{69DB6EAF-B921-4328-B2DE-69E4CD2C0ABC}" srcOrd="1" destOrd="0" presId="urn:microsoft.com/office/officeart/2005/8/layout/vProcess5"/>
    <dgm:cxn modelId="{62F718F1-A1F4-4CFB-A8C3-CE5658A542B0}" type="presParOf" srcId="{A5378C88-02A6-4FBA-A271-884E100004C1}" destId="{D6C97177-D815-422E-9FF1-ECA366811CBB}" srcOrd="2" destOrd="0" presId="urn:microsoft.com/office/officeart/2005/8/layout/vProcess5"/>
    <dgm:cxn modelId="{D043C1E2-7684-48F6-9270-395B9D476020}" type="presParOf" srcId="{A5378C88-02A6-4FBA-A271-884E100004C1}" destId="{D8AB4504-06F4-4188-B6CA-A75DDC12E72C}" srcOrd="3" destOrd="0" presId="urn:microsoft.com/office/officeart/2005/8/layout/vProcess5"/>
    <dgm:cxn modelId="{910E878F-9A00-46A1-BF55-D2CB10C1C67A}" type="presParOf" srcId="{A5378C88-02A6-4FBA-A271-884E100004C1}" destId="{16A79B41-0A80-45FC-9E1B-609EFEF3029D}" srcOrd="4" destOrd="0" presId="urn:microsoft.com/office/officeart/2005/8/layout/vProcess5"/>
    <dgm:cxn modelId="{3DD4A239-9B7B-436F-B7CE-A055D3D975B2}" type="presParOf" srcId="{A5378C88-02A6-4FBA-A271-884E100004C1}" destId="{7FAD804E-20D7-4650-B42F-0A7FEA46CEBF}" srcOrd="5" destOrd="0" presId="urn:microsoft.com/office/officeart/2005/8/layout/vProcess5"/>
    <dgm:cxn modelId="{9B3AE3AC-FA1E-4932-A1B8-59305C962A5B}" type="presParOf" srcId="{A5378C88-02A6-4FBA-A271-884E100004C1}" destId="{BB53E6F5-C652-4A72-B9F5-3CDDBF7B4421}" srcOrd="6" destOrd="0" presId="urn:microsoft.com/office/officeart/2005/8/layout/vProcess5"/>
    <dgm:cxn modelId="{52A4A017-B474-46F4-94BA-7E5A6496381F}" type="presParOf" srcId="{A5378C88-02A6-4FBA-A271-884E100004C1}" destId="{087B48DD-8874-468E-9712-AC9B1A564E6B}" srcOrd="7" destOrd="0" presId="urn:microsoft.com/office/officeart/2005/8/layout/vProcess5"/>
    <dgm:cxn modelId="{2AE226CC-7C68-4A2A-8E4E-419813B1D722}" type="presParOf" srcId="{A5378C88-02A6-4FBA-A271-884E100004C1}" destId="{E3120F75-EA6B-42DC-B1F2-85892C07C05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2E4A87-B3DC-47AA-B25E-B6FEF69AD35A}" type="datetimeFigureOut">
              <a:rPr lang="ru-RU"/>
              <a:pPr>
                <a:defRPr/>
              </a:pPr>
              <a:t>26.06.2018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EA4B4F7-5BA9-4C2B-9A2F-56A432EEE8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24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5" name="Прямоугольник 2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6" name="Прямоугольник 2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7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>
            <a:extLst>
              <a:ext uri="{FF2B5EF4-FFF2-40B4-BE49-F238E27FC236}"/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>
            <a:extLst>
              <a:ext uri="{FF2B5EF4-FFF2-40B4-BE49-F238E27FC236}"/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Дата 2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A2B4-0D04-4322-BC22-311DCC1BB0FD}" type="datetime1">
              <a:rPr lang="ru-RU"/>
              <a:pPr>
                <a:defRPr/>
              </a:pPr>
              <a:t>26.06.2018</a:t>
            </a:fld>
            <a:endParaRPr lang="ru-RU"/>
          </a:p>
        </p:txBody>
      </p:sp>
      <p:sp>
        <p:nvSpPr>
          <p:cNvPr id="16" name="Нижний колонтитул 1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М.А.Урбан</a:t>
            </a:r>
          </a:p>
        </p:txBody>
      </p:sp>
      <p:sp>
        <p:nvSpPr>
          <p:cNvPr id="17" name="Номер слайда 2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F3521B8-823F-46FE-9FC1-A51AD4D6A2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703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38E7-D549-4511-9E58-76C4C1DEAADB}" type="datetime1">
              <a:rPr lang="ru-RU"/>
              <a:pPr>
                <a:defRPr/>
              </a:pPr>
              <a:t>26.06.2018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М.А.Урбан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73448-9796-4E36-8A7A-2B8F52BE2F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0437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5" name="Прямоугольник 2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6" name="Прямоугольник 2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7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>
            <a:extLst>
              <a:ext uri="{FF2B5EF4-FFF2-40B4-BE49-F238E27FC236}"/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>
            <a:extLst>
              <a:ext uri="{FF2B5EF4-FFF2-40B4-BE49-F238E27FC236}"/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FC13F1B-337A-4DC2-8561-038D58D4E1D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EBB9-BEE7-4E78-A72C-F7A761A5DDD7}" type="datetime1">
              <a:rPr lang="ru-RU"/>
              <a:pPr>
                <a:defRPr/>
              </a:pPr>
              <a:t>26.06.2018</a:t>
            </a:fld>
            <a:endParaRPr lang="ru-RU"/>
          </a:p>
        </p:txBody>
      </p:sp>
      <p:sp>
        <p:nvSpPr>
          <p:cNvPr id="1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М.А.Урбан</a:t>
            </a:r>
          </a:p>
        </p:txBody>
      </p:sp>
    </p:spTree>
    <p:extLst>
      <p:ext uri="{BB962C8B-B14F-4D97-AF65-F5344CB8AC3E}">
        <p14:creationId xmlns:p14="http://schemas.microsoft.com/office/powerpoint/2010/main" val="91855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C120-7970-4D19-84FB-95DB75B9622E}" type="datetime1">
              <a:rPr lang="ru-RU"/>
              <a:pPr>
                <a:defRPr/>
              </a:pPr>
              <a:t>26.06.2018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М.А.Урбан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425F057-712D-42FE-8124-BA207C7ADA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729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5" name="Прямоугольник 2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6" name="Прямоугольник 2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7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8" name="Прямоугольник 2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9" name="Прямоугольник 2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>
            <a:extLst>
              <a:ext uri="{FF2B5EF4-FFF2-40B4-BE49-F238E27FC236}"/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>
            <a:extLst>
              <a:ext uri="{FF2B5EF4-FFF2-40B4-BE49-F238E27FC236}"/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М.А.Урбан</a:t>
            </a:r>
          </a:p>
        </p:txBody>
      </p:sp>
      <p:sp>
        <p:nvSpPr>
          <p:cNvPr id="16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41BF-3645-47AB-91D7-6F6A5ED8A5D7}" type="datetime1">
              <a:rPr lang="ru-RU"/>
              <a:pPr>
                <a:defRPr/>
              </a:pPr>
              <a:t>26.06.2018</a:t>
            </a:fld>
            <a:endParaRPr lang="ru-RU"/>
          </a:p>
        </p:txBody>
      </p:sp>
      <p:sp>
        <p:nvSpPr>
          <p:cNvPr id="1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320C160-3D6A-4901-9699-CBE0D2E306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1009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1F43-3133-4F37-8A68-FB41E790ACAC}" type="datetime1">
              <a:rPr lang="ru-RU"/>
              <a:pPr>
                <a:defRPr/>
              </a:pPr>
              <a:t>26.06.2018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М.А.Урбан</a:t>
            </a:r>
          </a:p>
        </p:txBody>
      </p:sp>
      <p:sp>
        <p:nvSpPr>
          <p:cNvPr id="8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B82E-5D97-4ECA-99C5-FFECD860FD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4945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9" name="Прямоугольник 2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10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11" name="Прямоугольник 2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15">
            <a:extLst>
              <a:ext uri="{FF2B5EF4-FFF2-40B4-BE49-F238E27FC236}"/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>
            <a:extLst>
              <a:ext uri="{FF2B5EF4-FFF2-40B4-BE49-F238E27FC236}"/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8" name="Дата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A3241-ED72-48EA-9670-8F8DDB2E32BD}" type="datetime1">
              <a:rPr lang="ru-RU"/>
              <a:pPr>
                <a:defRPr/>
              </a:pPr>
              <a:t>26.06.2018</a:t>
            </a:fld>
            <a:endParaRPr lang="ru-RU"/>
          </a:p>
        </p:txBody>
      </p:sp>
      <p:sp>
        <p:nvSpPr>
          <p:cNvPr id="19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М.А.Урбан</a:t>
            </a:r>
          </a:p>
        </p:txBody>
      </p:sp>
      <p:sp>
        <p:nvSpPr>
          <p:cNvPr id="20" name="Номер слайда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B0DED20-907A-418C-B589-D3E25AC49C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7295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9BE2-ED94-4DC7-BDE8-E011FE8A7AF3}" type="datetime1">
              <a:rPr lang="ru-RU"/>
              <a:pPr>
                <a:defRPr/>
              </a:pPr>
              <a:t>26.06.2018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М.А.Урбан</a:t>
            </a:r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296FC02-93DF-4027-8E7A-643D5067BD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33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3" name="Прямоугольник 2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4" name="Прямоугольник 2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5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6D7CC-563D-48D6-BB8C-466E765CAECE}" type="datetime1">
              <a:rPr lang="ru-RU"/>
              <a:pPr>
                <a:defRPr/>
              </a:pPr>
              <a:t>26.06.2018</a:t>
            </a:fld>
            <a:endParaRPr lang="ru-RU"/>
          </a:p>
        </p:txBody>
      </p:sp>
      <p:sp>
        <p:nvSpPr>
          <p:cNvPr id="9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М.А.Урбан</a:t>
            </a:r>
          </a:p>
        </p:txBody>
      </p:sp>
      <p:sp>
        <p:nvSpPr>
          <p:cNvPr id="10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9C8E93-2A47-4A48-AF68-3B4F6D96B8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7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7" name="Прямоугольник 2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8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9" name="Прямоугольник 2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>
            <a:extLst>
              <a:ext uri="{FF2B5EF4-FFF2-40B4-BE49-F238E27FC236}"/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>
            <a:extLst>
              <a:ext uri="{FF2B5EF4-FFF2-40B4-BE49-F238E27FC236}"/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2129572-F2E7-4652-A17E-53744A0D2CE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60E60-2446-402B-B580-DDE2D0335914}" type="datetime1">
              <a:rPr lang="ru-RU"/>
              <a:pPr>
                <a:defRPr/>
              </a:pPr>
              <a:t>26.06.2018</a:t>
            </a:fld>
            <a:endParaRPr lang="ru-RU"/>
          </a:p>
        </p:txBody>
      </p:sp>
      <p:sp>
        <p:nvSpPr>
          <p:cNvPr id="18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М.А.Урбан</a:t>
            </a:r>
          </a:p>
        </p:txBody>
      </p:sp>
    </p:spTree>
    <p:extLst>
      <p:ext uri="{BB962C8B-B14F-4D97-AF65-F5344CB8AC3E}">
        <p14:creationId xmlns:p14="http://schemas.microsoft.com/office/powerpoint/2010/main" val="2589861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7" name="Прямоугольник 2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8" name="Прямоугольник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9" name="Прямоугольник 2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>
            <a:extLst>
              <a:ext uri="{FF2B5EF4-FFF2-40B4-BE49-F238E27FC236}"/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>
            <a:extLst>
              <a:ext uri="{FF2B5EF4-FFF2-40B4-BE49-F238E27FC236}"/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A74D283-21A9-4C4A-922B-432559936BA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4C37-20B3-4AC8-B66D-A9AD32FDAB2B}" type="datetime1">
              <a:rPr lang="ru-RU"/>
              <a:pPr>
                <a:defRPr/>
              </a:pPr>
              <a:t>26.06.2018</a:t>
            </a:fld>
            <a:endParaRPr lang="ru-RU"/>
          </a:p>
        </p:txBody>
      </p:sp>
      <p:sp>
        <p:nvSpPr>
          <p:cNvPr id="18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М.А.Урбан</a:t>
            </a:r>
          </a:p>
        </p:txBody>
      </p:sp>
    </p:spTree>
    <p:extLst>
      <p:ext uri="{BB962C8B-B14F-4D97-AF65-F5344CB8AC3E}">
        <p14:creationId xmlns:p14="http://schemas.microsoft.com/office/powerpoint/2010/main" val="387644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1027" name="Прямоугольник 1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1028" name="Прямоугольник 1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1029" name="Прямоугольник 1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Georgia" panose="02040502050405020303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6C7D3A4-CF88-458D-BEB9-94D4A512DDD5}" type="datetime1">
              <a:rPr lang="ru-RU"/>
              <a:pPr>
                <a:defRPr/>
              </a:pPr>
              <a:t>26.06.2018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М.А.Урбан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>
            <a:extLst>
              <a:ext uri="{FF2B5EF4-FFF2-40B4-BE49-F238E27FC236}"/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>
            <a:extLst>
              <a:ext uri="{FF2B5EF4-FFF2-40B4-BE49-F238E27FC236}"/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  <a:latin typeface="Georgia" pitchFamily="18" charset="0"/>
              </a:defRPr>
            </a:lvl1pPr>
          </a:lstStyle>
          <a:p>
            <a:fld id="{EFEF242E-6CB1-414D-AB8A-089F7FDC822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285750" y="-142875"/>
            <a:ext cx="8643938" cy="2619375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Учебное пособие по математике для начальной школы: </a:t>
            </a:r>
            <a:br>
              <a:rPr lang="ru-RU" altLang="ru-RU" sz="3600" b="1" smtClean="0"/>
            </a:br>
            <a:r>
              <a:rPr lang="ru-RU" altLang="ru-RU" sz="3600" b="1" smtClean="0"/>
              <a:t>от учебного моделирования к компетентностному подходу</a:t>
            </a:r>
            <a:endParaRPr lang="ru-RU" altLang="ru-RU" sz="3600" smtClean="0"/>
          </a:p>
        </p:txBody>
      </p:sp>
      <p:pic>
        <p:nvPicPr>
          <p:cNvPr id="1433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19400"/>
            <a:ext cx="30003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6063"/>
            <a:ext cx="309562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7B9899"/>
                </a:solidFill>
              </a:rPr>
              <a:t>Виды учебных моделей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ru-RU" altLang="ru-RU" smtClean="0"/>
              <a:t>При выполнении заданий используются различные учебные модели реальных ситуаций – </a:t>
            </a:r>
            <a:r>
              <a:rPr lang="ru-RU" altLang="ru-RU" i="1" smtClean="0"/>
              <a:t>предметные</a:t>
            </a:r>
            <a:r>
              <a:rPr lang="ru-RU" altLang="ru-RU" smtClean="0"/>
              <a:t>, </a:t>
            </a:r>
            <a:r>
              <a:rPr lang="ru-RU" altLang="ru-RU" i="1" smtClean="0"/>
              <a:t>вербальные</a:t>
            </a:r>
            <a:r>
              <a:rPr lang="ru-RU" altLang="ru-RU" smtClean="0"/>
              <a:t>, </a:t>
            </a:r>
            <a:r>
              <a:rPr lang="ru-RU" altLang="ru-RU" i="1" smtClean="0"/>
              <a:t>схематические</a:t>
            </a:r>
            <a:r>
              <a:rPr lang="ru-RU" altLang="ru-RU" smtClean="0"/>
              <a:t>, </a:t>
            </a: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ru-RU" altLang="ru-RU" i="1" smtClean="0"/>
              <a:t>	математические</a:t>
            </a: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ru-RU" altLang="ru-RU" smtClean="0"/>
              <a:t>Суть моделирования как предметного  и учебно-познавательного умения – это ПЕРЕХОД от модели одного вида к модели другого вида</a:t>
            </a:r>
          </a:p>
        </p:txBody>
      </p:sp>
      <p:sp>
        <p:nvSpPr>
          <p:cNvPr id="2" name="Ниж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7B9899"/>
                </a:solidFill>
              </a:rPr>
              <a:t>Учебное моделирование как «переход»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4" name="Ромб 3">
            <a:extLst>
              <a:ext uri="{FF2B5EF4-FFF2-40B4-BE49-F238E27FC236}"/>
            </a:extLst>
          </p:cNvPr>
          <p:cNvSpPr/>
          <p:nvPr/>
        </p:nvSpPr>
        <p:spPr>
          <a:xfrm>
            <a:off x="2714625" y="3071813"/>
            <a:ext cx="3071813" cy="192881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1928813" y="3714750"/>
            <a:ext cx="642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3929063" y="2357438"/>
            <a:ext cx="642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5857875" y="3714750"/>
            <a:ext cx="642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3929063" y="5000625"/>
            <a:ext cx="642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</a:t>
            </a:r>
            <a:endParaRPr lang="ru-RU" dirty="0"/>
          </a:p>
        </p:txBody>
      </p:sp>
      <p:cxnSp>
        <p:nvCxnSpPr>
          <p:cNvPr id="10" name="Прямая со стрелкой 9">
            <a:extLst>
              <a:ext uri="{FF2B5EF4-FFF2-40B4-BE49-F238E27FC236}"/>
            </a:extLst>
          </p:cNvPr>
          <p:cNvCxnSpPr>
            <a:stCxn id="4" idx="1"/>
            <a:endCxn id="4" idx="3"/>
          </p:cNvCxnSpPr>
          <p:nvPr/>
        </p:nvCxnSpPr>
        <p:spPr>
          <a:xfrm rot="10800000" flipH="1">
            <a:off x="2714625" y="4037013"/>
            <a:ext cx="3071813" cy="1587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/>
            </a:extLst>
          </p:cNvPr>
          <p:cNvCxnSpPr>
            <a:stCxn id="4" idx="0"/>
            <a:endCxn id="8" idx="0"/>
          </p:cNvCxnSpPr>
          <p:nvPr/>
        </p:nvCxnSpPr>
        <p:spPr>
          <a:xfrm rot="16200000" flipH="1">
            <a:off x="3285332" y="4036219"/>
            <a:ext cx="1930400" cy="1587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/>
            </a:extLst>
          </p:cNvPr>
          <p:cNvCxnSpPr>
            <a:stCxn id="4" idx="1"/>
            <a:endCxn id="4" idx="0"/>
          </p:cNvCxnSpPr>
          <p:nvPr/>
        </p:nvCxnSpPr>
        <p:spPr>
          <a:xfrm rot="10800000" flipH="1">
            <a:off x="2714625" y="3071813"/>
            <a:ext cx="1535113" cy="96520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/>
            </a:extLst>
          </p:cNvPr>
          <p:cNvCxnSpPr/>
          <p:nvPr/>
        </p:nvCxnSpPr>
        <p:spPr>
          <a:xfrm rot="10800000" flipH="1">
            <a:off x="4249738" y="4037013"/>
            <a:ext cx="1536700" cy="963612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/>
            </a:extLst>
          </p:cNvPr>
          <p:cNvCxnSpPr/>
          <p:nvPr/>
        </p:nvCxnSpPr>
        <p:spPr>
          <a:xfrm>
            <a:off x="4286250" y="3106738"/>
            <a:ext cx="1500188" cy="930275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/>
            </a:extLst>
          </p:cNvPr>
          <p:cNvCxnSpPr/>
          <p:nvPr/>
        </p:nvCxnSpPr>
        <p:spPr>
          <a:xfrm>
            <a:off x="2786063" y="4071938"/>
            <a:ext cx="1500187" cy="928687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14573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00188"/>
            <a:ext cx="15001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643313"/>
            <a:ext cx="2105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832475"/>
            <a:ext cx="9286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Предметные модели и иллюстрации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481138"/>
            <a:ext cx="60007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379413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ru-RU" dirty="0"/>
              <a:t>Виды заданий для обучения умению моделировать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  <a:p>
            <a:r>
              <a:rPr lang="ru-RU" altLang="ru-RU" smtClean="0"/>
              <a:t>Соотнесение моделей</a:t>
            </a:r>
          </a:p>
          <a:p>
            <a:r>
              <a:rPr lang="ru-RU" altLang="ru-RU" smtClean="0"/>
              <a:t>Выбор модели</a:t>
            </a:r>
          </a:p>
          <a:p>
            <a:r>
              <a:rPr lang="ru-RU" altLang="ru-RU" smtClean="0"/>
              <a:t>Дополнение модели</a:t>
            </a:r>
          </a:p>
          <a:p>
            <a:r>
              <a:rPr lang="ru-RU" altLang="ru-RU" smtClean="0"/>
              <a:t>Построение модели</a:t>
            </a:r>
          </a:p>
          <a:p>
            <a:r>
              <a:rPr lang="ru-RU" altLang="ru-RU" smtClean="0"/>
              <a:t>Преобразование модели</a:t>
            </a:r>
          </a:p>
        </p:txBody>
      </p:sp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Соотнесение моделей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0"/>
            <a:ext cx="60325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214813"/>
            <a:ext cx="35718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Соотнесение моделей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168525"/>
            <a:ext cx="56975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Выбор моделей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71750"/>
            <a:ext cx="6835775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Выбор моделей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5"/>
            <a:ext cx="86042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Дополнение моделей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71625"/>
            <a:ext cx="51244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Дополнение моделей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071688"/>
            <a:ext cx="584835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План</a:t>
            </a:r>
          </a:p>
        </p:txBody>
      </p:sp>
      <p:sp>
        <p:nvSpPr>
          <p:cNvPr id="14339" name="Содержимое 2">
            <a:extLst>
              <a:ext uri="{FF2B5EF4-FFF2-40B4-BE49-F238E27FC236}"/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Учебное моделирование как методическая основа действующего УМК по математике</a:t>
            </a:r>
          </a:p>
          <a:p>
            <a:pPr>
              <a:defRPr/>
            </a:pPr>
            <a:endParaRPr lang="ru-RU" altLang="ru-RU" dirty="0"/>
          </a:p>
          <a:p>
            <a:pPr>
              <a:defRPr/>
            </a:pPr>
            <a:r>
              <a:rPr lang="ru-RU" altLang="ru-RU" dirty="0"/>
              <a:t>Подготовка к работе с компетентностно-ориентированными заданиями в действующем УМК</a:t>
            </a:r>
          </a:p>
          <a:p>
            <a:pPr>
              <a:defRPr/>
            </a:pPr>
            <a:endParaRPr lang="ru-RU" altLang="ru-RU" dirty="0"/>
          </a:p>
          <a:p>
            <a:pPr>
              <a:defRPr/>
            </a:pPr>
            <a:r>
              <a:rPr lang="ru-RU" altLang="ru-RU" dirty="0"/>
              <a:t>Перспективы разработки нового учебного пособия по математике на основе компетентностного подхода</a:t>
            </a:r>
          </a:p>
          <a:p>
            <a:pPr>
              <a:defRPr/>
            </a:pPr>
            <a:endParaRPr lang="ru-RU" altLang="ru-RU" dirty="0"/>
          </a:p>
          <a:p>
            <a:pPr marL="0" indent="0">
              <a:buFont typeface="Wingdings 2" pitchFamily="18" charset="2"/>
              <a:buNone/>
              <a:defRPr/>
            </a:pPr>
            <a:endParaRPr lang="ru-RU" altLang="ru-RU" dirty="0"/>
          </a:p>
        </p:txBody>
      </p:sp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Построение моделей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571625"/>
            <a:ext cx="57165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Преобразование моделей: практикум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mtClean="0"/>
              <a:t>Построй схему и реши задачу.</a:t>
            </a:r>
          </a:p>
          <a:p>
            <a:pPr>
              <a:buFont typeface="Wingdings 2" pitchFamily="18" charset="2"/>
              <a:buNone/>
            </a:pPr>
            <a:endParaRPr lang="ru-RU" altLang="ru-RU" smtClean="0"/>
          </a:p>
          <a:p>
            <a:pPr>
              <a:buFont typeface="Wingdings 2" pitchFamily="18" charset="2"/>
              <a:buNone/>
            </a:pPr>
            <a:r>
              <a:rPr lang="ru-RU" altLang="ru-RU" i="1" smtClean="0"/>
              <a:t>Привезли апельсины и мандарины, всего 260 кг фруктов. Каждый вид фруктов был упакован в  5 одинаковых ящиков. Каждый ящик с апельсинами был на 2 кг тяжелее ящика с мандаринами. </a:t>
            </a:r>
            <a:r>
              <a:rPr lang="ru-RU" altLang="ru-RU" i="1" smtClean="0">
                <a:solidFill>
                  <a:srgbClr val="FF0000"/>
                </a:solidFill>
              </a:rPr>
              <a:t>Определи массу ящика с апельсинами и ящика с мандаринами.</a:t>
            </a:r>
          </a:p>
        </p:txBody>
      </p:sp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841500" y="446088"/>
            <a:ext cx="5373688" cy="982662"/>
            <a:chOff x="1560" y="1308"/>
            <a:chExt cx="4800" cy="876"/>
          </a:xfrm>
        </p:grpSpPr>
        <p:sp>
          <p:nvSpPr>
            <p:cNvPr id="35892" name="Rectangle 35"/>
            <p:cNvSpPr>
              <a:spLocks noChangeArrowheads="1"/>
            </p:cNvSpPr>
            <p:nvPr/>
          </p:nvSpPr>
          <p:spPr bwMode="auto">
            <a:xfrm>
              <a:off x="1560" y="1308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93" name="Rectangle 36"/>
            <p:cNvSpPr>
              <a:spLocks noChangeArrowheads="1"/>
            </p:cNvSpPr>
            <p:nvPr/>
          </p:nvSpPr>
          <p:spPr bwMode="auto">
            <a:xfrm>
              <a:off x="2292" y="1968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94" name="Rectangle 37"/>
            <p:cNvSpPr>
              <a:spLocks noChangeArrowheads="1"/>
            </p:cNvSpPr>
            <p:nvPr/>
          </p:nvSpPr>
          <p:spPr bwMode="auto">
            <a:xfrm>
              <a:off x="2292" y="1308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95" name="Rectangle 38"/>
            <p:cNvSpPr>
              <a:spLocks noChangeArrowheads="1"/>
            </p:cNvSpPr>
            <p:nvPr/>
          </p:nvSpPr>
          <p:spPr bwMode="auto">
            <a:xfrm>
              <a:off x="3024" y="1308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96" name="Rectangle 39"/>
            <p:cNvSpPr>
              <a:spLocks noChangeArrowheads="1"/>
            </p:cNvSpPr>
            <p:nvPr/>
          </p:nvSpPr>
          <p:spPr bwMode="auto">
            <a:xfrm>
              <a:off x="3756" y="1308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97" name="Rectangle 40"/>
            <p:cNvSpPr>
              <a:spLocks noChangeArrowheads="1"/>
            </p:cNvSpPr>
            <p:nvPr/>
          </p:nvSpPr>
          <p:spPr bwMode="auto">
            <a:xfrm>
              <a:off x="4488" y="1308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98" name="Rectangle 41"/>
            <p:cNvSpPr>
              <a:spLocks noChangeArrowheads="1"/>
            </p:cNvSpPr>
            <p:nvPr/>
          </p:nvSpPr>
          <p:spPr bwMode="auto">
            <a:xfrm>
              <a:off x="1560" y="1968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99" name="Rectangle 42"/>
            <p:cNvSpPr>
              <a:spLocks noChangeArrowheads="1"/>
            </p:cNvSpPr>
            <p:nvPr/>
          </p:nvSpPr>
          <p:spPr bwMode="auto">
            <a:xfrm>
              <a:off x="2520" y="1968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900" name="Rectangle 43"/>
            <p:cNvSpPr>
              <a:spLocks noChangeArrowheads="1"/>
            </p:cNvSpPr>
            <p:nvPr/>
          </p:nvSpPr>
          <p:spPr bwMode="auto">
            <a:xfrm>
              <a:off x="3252" y="1968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901" name="Rectangle 44"/>
            <p:cNvSpPr>
              <a:spLocks noChangeArrowheads="1"/>
            </p:cNvSpPr>
            <p:nvPr/>
          </p:nvSpPr>
          <p:spPr bwMode="auto">
            <a:xfrm>
              <a:off x="3480" y="1968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902" name="Rectangle 45"/>
            <p:cNvSpPr>
              <a:spLocks noChangeArrowheads="1"/>
            </p:cNvSpPr>
            <p:nvPr/>
          </p:nvSpPr>
          <p:spPr bwMode="auto">
            <a:xfrm>
              <a:off x="4212" y="1968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903" name="Rectangle 46"/>
            <p:cNvSpPr>
              <a:spLocks noChangeArrowheads="1"/>
            </p:cNvSpPr>
            <p:nvPr/>
          </p:nvSpPr>
          <p:spPr bwMode="auto">
            <a:xfrm>
              <a:off x="4440" y="1968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904" name="Rectangle 47"/>
            <p:cNvSpPr>
              <a:spLocks noChangeArrowheads="1"/>
            </p:cNvSpPr>
            <p:nvPr/>
          </p:nvSpPr>
          <p:spPr bwMode="auto">
            <a:xfrm>
              <a:off x="5172" y="1968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905" name="Rectangle 48"/>
            <p:cNvSpPr>
              <a:spLocks noChangeArrowheads="1"/>
            </p:cNvSpPr>
            <p:nvPr/>
          </p:nvSpPr>
          <p:spPr bwMode="auto">
            <a:xfrm>
              <a:off x="5400" y="1968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906" name="Rectangle 49"/>
            <p:cNvSpPr>
              <a:spLocks noChangeArrowheads="1"/>
            </p:cNvSpPr>
            <p:nvPr/>
          </p:nvSpPr>
          <p:spPr bwMode="auto">
            <a:xfrm>
              <a:off x="6132" y="1968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857375" y="2378075"/>
            <a:ext cx="5373688" cy="979488"/>
            <a:chOff x="1560" y="2844"/>
            <a:chExt cx="4800" cy="876"/>
          </a:xfrm>
        </p:grpSpPr>
        <p:sp>
          <p:nvSpPr>
            <p:cNvPr id="35877" name="Rectangle 51"/>
            <p:cNvSpPr>
              <a:spLocks noChangeArrowheads="1"/>
            </p:cNvSpPr>
            <p:nvPr/>
          </p:nvSpPr>
          <p:spPr bwMode="auto">
            <a:xfrm>
              <a:off x="1560" y="2844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78" name="Rectangle 52"/>
            <p:cNvSpPr>
              <a:spLocks noChangeArrowheads="1"/>
            </p:cNvSpPr>
            <p:nvPr/>
          </p:nvSpPr>
          <p:spPr bwMode="auto">
            <a:xfrm>
              <a:off x="6132" y="3504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79" name="Rectangle 53"/>
            <p:cNvSpPr>
              <a:spLocks noChangeArrowheads="1"/>
            </p:cNvSpPr>
            <p:nvPr/>
          </p:nvSpPr>
          <p:spPr bwMode="auto">
            <a:xfrm>
              <a:off x="2292" y="2844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80" name="Rectangle 54"/>
            <p:cNvSpPr>
              <a:spLocks noChangeArrowheads="1"/>
            </p:cNvSpPr>
            <p:nvPr/>
          </p:nvSpPr>
          <p:spPr bwMode="auto">
            <a:xfrm>
              <a:off x="3024" y="2844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81" name="Rectangle 55"/>
            <p:cNvSpPr>
              <a:spLocks noChangeArrowheads="1"/>
            </p:cNvSpPr>
            <p:nvPr/>
          </p:nvSpPr>
          <p:spPr bwMode="auto">
            <a:xfrm>
              <a:off x="3756" y="2844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82" name="Rectangle 56"/>
            <p:cNvSpPr>
              <a:spLocks noChangeArrowheads="1"/>
            </p:cNvSpPr>
            <p:nvPr/>
          </p:nvSpPr>
          <p:spPr bwMode="auto">
            <a:xfrm>
              <a:off x="4488" y="2844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83" name="Rectangle 57"/>
            <p:cNvSpPr>
              <a:spLocks noChangeArrowheads="1"/>
            </p:cNvSpPr>
            <p:nvPr/>
          </p:nvSpPr>
          <p:spPr bwMode="auto">
            <a:xfrm>
              <a:off x="1560" y="3504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84" name="Rectangle 58"/>
            <p:cNvSpPr>
              <a:spLocks noChangeArrowheads="1"/>
            </p:cNvSpPr>
            <p:nvPr/>
          </p:nvSpPr>
          <p:spPr bwMode="auto">
            <a:xfrm>
              <a:off x="2292" y="3504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85" name="Rectangle 59"/>
            <p:cNvSpPr>
              <a:spLocks noChangeArrowheads="1"/>
            </p:cNvSpPr>
            <p:nvPr/>
          </p:nvSpPr>
          <p:spPr bwMode="auto">
            <a:xfrm>
              <a:off x="5904" y="3504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86" name="Rectangle 60"/>
            <p:cNvSpPr>
              <a:spLocks noChangeArrowheads="1"/>
            </p:cNvSpPr>
            <p:nvPr/>
          </p:nvSpPr>
          <p:spPr bwMode="auto">
            <a:xfrm>
              <a:off x="3024" y="3504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87" name="Rectangle 61"/>
            <p:cNvSpPr>
              <a:spLocks noChangeArrowheads="1"/>
            </p:cNvSpPr>
            <p:nvPr/>
          </p:nvSpPr>
          <p:spPr bwMode="auto">
            <a:xfrm>
              <a:off x="5676" y="3504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88" name="Rectangle 62"/>
            <p:cNvSpPr>
              <a:spLocks noChangeArrowheads="1"/>
            </p:cNvSpPr>
            <p:nvPr/>
          </p:nvSpPr>
          <p:spPr bwMode="auto">
            <a:xfrm>
              <a:off x="3756" y="3504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89" name="Rectangle 63"/>
            <p:cNvSpPr>
              <a:spLocks noChangeArrowheads="1"/>
            </p:cNvSpPr>
            <p:nvPr/>
          </p:nvSpPr>
          <p:spPr bwMode="auto">
            <a:xfrm>
              <a:off x="5448" y="3504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90" name="Rectangle 64"/>
            <p:cNvSpPr>
              <a:spLocks noChangeArrowheads="1"/>
            </p:cNvSpPr>
            <p:nvPr/>
          </p:nvSpPr>
          <p:spPr bwMode="auto">
            <a:xfrm>
              <a:off x="4488" y="3504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91" name="Rectangle 65"/>
            <p:cNvSpPr>
              <a:spLocks noChangeArrowheads="1"/>
            </p:cNvSpPr>
            <p:nvPr/>
          </p:nvSpPr>
          <p:spPr bwMode="auto">
            <a:xfrm>
              <a:off x="5220" y="3504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1357313" y="3857625"/>
            <a:ext cx="1285875" cy="1557338"/>
            <a:chOff x="1602" y="4664"/>
            <a:chExt cx="1080" cy="2004"/>
          </a:xfrm>
        </p:grpSpPr>
        <p:sp>
          <p:nvSpPr>
            <p:cNvPr id="35862" name="Rectangle 67"/>
            <p:cNvSpPr>
              <a:spLocks noChangeArrowheads="1"/>
            </p:cNvSpPr>
            <p:nvPr/>
          </p:nvSpPr>
          <p:spPr bwMode="auto">
            <a:xfrm rot="5400000">
              <a:off x="1344" y="4922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63" name="Rectangle 68"/>
            <p:cNvSpPr>
              <a:spLocks noChangeArrowheads="1"/>
            </p:cNvSpPr>
            <p:nvPr/>
          </p:nvSpPr>
          <p:spPr bwMode="auto">
            <a:xfrm>
              <a:off x="1602" y="5720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64" name="Rectangle 69"/>
            <p:cNvSpPr>
              <a:spLocks noChangeArrowheads="1"/>
            </p:cNvSpPr>
            <p:nvPr/>
          </p:nvSpPr>
          <p:spPr bwMode="auto">
            <a:xfrm rot="5400000">
              <a:off x="1560" y="4922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65" name="Rectangle 70"/>
            <p:cNvSpPr>
              <a:spLocks noChangeArrowheads="1"/>
            </p:cNvSpPr>
            <p:nvPr/>
          </p:nvSpPr>
          <p:spPr bwMode="auto">
            <a:xfrm rot="5400000">
              <a:off x="1776" y="4922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66" name="Rectangle 71"/>
            <p:cNvSpPr>
              <a:spLocks noChangeArrowheads="1"/>
            </p:cNvSpPr>
            <p:nvPr/>
          </p:nvSpPr>
          <p:spPr bwMode="auto">
            <a:xfrm rot="5400000">
              <a:off x="1992" y="4922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67" name="Rectangle 72"/>
            <p:cNvSpPr>
              <a:spLocks noChangeArrowheads="1"/>
            </p:cNvSpPr>
            <p:nvPr/>
          </p:nvSpPr>
          <p:spPr bwMode="auto">
            <a:xfrm rot="5400000">
              <a:off x="2208" y="4922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68" name="Rectangle 73"/>
            <p:cNvSpPr>
              <a:spLocks noChangeArrowheads="1"/>
            </p:cNvSpPr>
            <p:nvPr/>
          </p:nvSpPr>
          <p:spPr bwMode="auto">
            <a:xfrm rot="5400000">
              <a:off x="1344" y="6194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69" name="Rectangle 74"/>
            <p:cNvSpPr>
              <a:spLocks noChangeArrowheads="1"/>
            </p:cNvSpPr>
            <p:nvPr/>
          </p:nvSpPr>
          <p:spPr bwMode="auto">
            <a:xfrm rot="5400000">
              <a:off x="1560" y="6194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70" name="Rectangle 75"/>
            <p:cNvSpPr>
              <a:spLocks noChangeArrowheads="1"/>
            </p:cNvSpPr>
            <p:nvPr/>
          </p:nvSpPr>
          <p:spPr bwMode="auto">
            <a:xfrm rot="5400000">
              <a:off x="1776" y="6194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71" name="Rectangle 76"/>
            <p:cNvSpPr>
              <a:spLocks noChangeArrowheads="1"/>
            </p:cNvSpPr>
            <p:nvPr/>
          </p:nvSpPr>
          <p:spPr bwMode="auto">
            <a:xfrm rot="5400000">
              <a:off x="1992" y="6194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72" name="Rectangle 77"/>
            <p:cNvSpPr>
              <a:spLocks noChangeArrowheads="1"/>
            </p:cNvSpPr>
            <p:nvPr/>
          </p:nvSpPr>
          <p:spPr bwMode="auto">
            <a:xfrm rot="5400000">
              <a:off x="2208" y="6194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73" name="Rectangle 78"/>
            <p:cNvSpPr>
              <a:spLocks noChangeArrowheads="1"/>
            </p:cNvSpPr>
            <p:nvPr/>
          </p:nvSpPr>
          <p:spPr bwMode="auto">
            <a:xfrm>
              <a:off x="1818" y="5720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74" name="Rectangle 79"/>
            <p:cNvSpPr>
              <a:spLocks noChangeArrowheads="1"/>
            </p:cNvSpPr>
            <p:nvPr/>
          </p:nvSpPr>
          <p:spPr bwMode="auto">
            <a:xfrm>
              <a:off x="2034" y="5720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75" name="Rectangle 80"/>
            <p:cNvSpPr>
              <a:spLocks noChangeArrowheads="1"/>
            </p:cNvSpPr>
            <p:nvPr/>
          </p:nvSpPr>
          <p:spPr bwMode="auto">
            <a:xfrm>
              <a:off x="2250" y="5720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76" name="Rectangle 81"/>
            <p:cNvSpPr>
              <a:spLocks noChangeArrowheads="1"/>
            </p:cNvSpPr>
            <p:nvPr/>
          </p:nvSpPr>
          <p:spPr bwMode="auto">
            <a:xfrm>
              <a:off x="2454" y="5720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4929188" y="4214813"/>
            <a:ext cx="2643187" cy="1000125"/>
            <a:chOff x="7110" y="4448"/>
            <a:chExt cx="2160" cy="948"/>
          </a:xfrm>
        </p:grpSpPr>
        <p:sp>
          <p:nvSpPr>
            <p:cNvPr id="35847" name="Rectangle 83"/>
            <p:cNvSpPr>
              <a:spLocks noChangeArrowheads="1"/>
            </p:cNvSpPr>
            <p:nvPr/>
          </p:nvSpPr>
          <p:spPr bwMode="auto">
            <a:xfrm rot="5400000">
              <a:off x="6852" y="4922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48" name="Rectangle 84"/>
            <p:cNvSpPr>
              <a:spLocks noChangeArrowheads="1"/>
            </p:cNvSpPr>
            <p:nvPr/>
          </p:nvSpPr>
          <p:spPr bwMode="auto">
            <a:xfrm rot="5400000">
              <a:off x="7068" y="4922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49" name="Rectangle 85"/>
            <p:cNvSpPr>
              <a:spLocks noChangeArrowheads="1"/>
            </p:cNvSpPr>
            <p:nvPr/>
          </p:nvSpPr>
          <p:spPr bwMode="auto">
            <a:xfrm rot="5400000">
              <a:off x="7284" y="4922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50" name="Rectangle 86"/>
            <p:cNvSpPr>
              <a:spLocks noChangeArrowheads="1"/>
            </p:cNvSpPr>
            <p:nvPr/>
          </p:nvSpPr>
          <p:spPr bwMode="auto">
            <a:xfrm rot="5400000">
              <a:off x="7500" y="4922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51" name="Rectangle 87"/>
            <p:cNvSpPr>
              <a:spLocks noChangeArrowheads="1"/>
            </p:cNvSpPr>
            <p:nvPr/>
          </p:nvSpPr>
          <p:spPr bwMode="auto">
            <a:xfrm rot="5400000">
              <a:off x="7716" y="4922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52" name="Rectangle 88"/>
            <p:cNvSpPr>
              <a:spLocks noChangeArrowheads="1"/>
            </p:cNvSpPr>
            <p:nvPr/>
          </p:nvSpPr>
          <p:spPr bwMode="auto">
            <a:xfrm>
              <a:off x="8190" y="4448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53" name="Rectangle 89"/>
            <p:cNvSpPr>
              <a:spLocks noChangeArrowheads="1"/>
            </p:cNvSpPr>
            <p:nvPr/>
          </p:nvSpPr>
          <p:spPr bwMode="auto">
            <a:xfrm rot="5400000">
              <a:off x="7932" y="4922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54" name="Rectangle 90"/>
            <p:cNvSpPr>
              <a:spLocks noChangeArrowheads="1"/>
            </p:cNvSpPr>
            <p:nvPr/>
          </p:nvSpPr>
          <p:spPr bwMode="auto">
            <a:xfrm rot="5400000">
              <a:off x="8148" y="4922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55" name="Rectangle 91"/>
            <p:cNvSpPr>
              <a:spLocks noChangeArrowheads="1"/>
            </p:cNvSpPr>
            <p:nvPr/>
          </p:nvSpPr>
          <p:spPr bwMode="auto">
            <a:xfrm rot="5400000">
              <a:off x="8364" y="4922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56" name="Rectangle 92"/>
            <p:cNvSpPr>
              <a:spLocks noChangeArrowheads="1"/>
            </p:cNvSpPr>
            <p:nvPr/>
          </p:nvSpPr>
          <p:spPr bwMode="auto">
            <a:xfrm rot="5400000">
              <a:off x="8580" y="4922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57" name="Rectangle 93"/>
            <p:cNvSpPr>
              <a:spLocks noChangeArrowheads="1"/>
            </p:cNvSpPr>
            <p:nvPr/>
          </p:nvSpPr>
          <p:spPr bwMode="auto">
            <a:xfrm rot="5400000">
              <a:off x="8796" y="4922"/>
              <a:ext cx="732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58" name="Rectangle 94"/>
            <p:cNvSpPr>
              <a:spLocks noChangeArrowheads="1"/>
            </p:cNvSpPr>
            <p:nvPr/>
          </p:nvSpPr>
          <p:spPr bwMode="auto">
            <a:xfrm>
              <a:off x="8406" y="4448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59" name="Rectangle 95"/>
            <p:cNvSpPr>
              <a:spLocks noChangeArrowheads="1"/>
            </p:cNvSpPr>
            <p:nvPr/>
          </p:nvSpPr>
          <p:spPr bwMode="auto">
            <a:xfrm>
              <a:off x="8622" y="4448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60" name="Rectangle 96"/>
            <p:cNvSpPr>
              <a:spLocks noChangeArrowheads="1"/>
            </p:cNvSpPr>
            <p:nvPr/>
          </p:nvSpPr>
          <p:spPr bwMode="auto">
            <a:xfrm>
              <a:off x="8838" y="4448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5861" name="Rectangle 97"/>
            <p:cNvSpPr>
              <a:spLocks noChangeArrowheads="1"/>
            </p:cNvSpPr>
            <p:nvPr/>
          </p:nvSpPr>
          <p:spPr bwMode="auto">
            <a:xfrm>
              <a:off x="9042" y="4448"/>
              <a:ext cx="228" cy="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87338" y="76835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7B9899"/>
                </a:solidFill>
              </a:rPr>
              <a:t>Подготовка к работе с компетентностно-ориентированными заданиями:</a:t>
            </a:r>
            <a:br>
              <a:rPr lang="ru-RU" altLang="ru-RU" smtClean="0">
                <a:solidFill>
                  <a:srgbClr val="7B9899"/>
                </a:solidFill>
              </a:rPr>
            </a:br>
            <a:r>
              <a:rPr lang="ru-RU" altLang="ru-RU" smtClean="0">
                <a:solidFill>
                  <a:srgbClr val="7B9899"/>
                </a:solidFill>
              </a:rPr>
              <a:t>связь с жизненным опытом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Особое значение имеют задания, в основе которых лежит близкий для учащегося жизненный сюжет или понятная практическая проблема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2" name="Ниж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993775"/>
            <a:ext cx="700087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15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509588"/>
            <a:ext cx="36385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143000"/>
            <a:ext cx="561975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6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500188"/>
            <a:ext cx="4656138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8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57438"/>
            <a:ext cx="616585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44500"/>
            <a:ext cx="8661400" cy="758825"/>
          </a:xfrm>
        </p:spPr>
        <p:txBody>
          <a:bodyPr/>
          <a:lstStyle/>
          <a:p>
            <a:pPr>
              <a:defRPr/>
            </a:pPr>
            <a:r>
              <a:rPr lang="ru-RU" dirty="0"/>
              <a:t>Структура компетентностно-ориентированного задания по математике</a:t>
            </a:r>
          </a:p>
        </p:txBody>
      </p:sp>
      <p:graphicFrame>
        <p:nvGraphicFramePr>
          <p:cNvPr id="5" name="Объект 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13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2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  <p:sp>
        <p:nvSpPr>
          <p:cNvPr id="43013" name="Прямоугольник 9"/>
          <p:cNvSpPr>
            <a:spLocks noChangeArrowheads="1"/>
          </p:cNvSpPr>
          <p:nvPr/>
        </p:nvSpPr>
        <p:spPr bwMode="auto">
          <a:xfrm>
            <a:off x="6088063" y="6043613"/>
            <a:ext cx="276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Источник: И. Ю. Попович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Компоненты УМК: 1-4 классы</a:t>
            </a:r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  <p:grpSp>
        <p:nvGrpSpPr>
          <p:cNvPr id="16389" name="Группа 31"/>
          <p:cNvGrpSpPr>
            <a:grpSpLocks/>
          </p:cNvGrpSpPr>
          <p:nvPr/>
        </p:nvGrpSpPr>
        <p:grpSpPr bwMode="auto">
          <a:xfrm>
            <a:off x="0" y="2786063"/>
            <a:ext cx="9144000" cy="1500187"/>
            <a:chOff x="1049270" y="7996187"/>
            <a:chExt cx="19000855" cy="3122663"/>
          </a:xfrm>
        </p:grpSpPr>
        <p:grpSp>
          <p:nvGrpSpPr>
            <p:cNvPr id="16390" name="Группа 43"/>
            <p:cNvGrpSpPr>
              <a:grpSpLocks/>
            </p:cNvGrpSpPr>
            <p:nvPr/>
          </p:nvGrpSpPr>
          <p:grpSpPr bwMode="auto">
            <a:xfrm>
              <a:off x="1049338" y="7996238"/>
              <a:ext cx="19000787" cy="3122612"/>
              <a:chOff x="1049338" y="7996238"/>
              <a:chExt cx="19000787" cy="3122612"/>
            </a:xfrm>
          </p:grpSpPr>
          <p:pic>
            <p:nvPicPr>
              <p:cNvPr id="16416" name="Рисунок 60" descr="E:\Scan\Раб_т_1_2часть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1739" y="8067675"/>
                <a:ext cx="1714506" cy="2357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7" name="Рисунок 58" descr="E:\Scan\Учебник_1_часть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59" y="7996238"/>
                <a:ext cx="1500193" cy="2323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8" name="Рисунок 57" descr="E:\Scan\Учебник_1_часть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9338" y="7996238"/>
                <a:ext cx="1500193" cy="2323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9" name="Рисунок 55" descr="E:\Scan\Учебник_2_часть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3972" y="8281985"/>
                <a:ext cx="1571630" cy="2285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0" name="Рисунок 53" descr="E:\Scan\Учебник_2_часть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3651" y="8281985"/>
                <a:ext cx="1571630" cy="2285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1" name="Рисунок 50" descr="http://www.aversev.by/cache/imagecache/w140-h300-c-media-katalog-22168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93883" y="8281985"/>
                <a:ext cx="1545268" cy="2284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2" name="Рисунок 45" descr="/media/katalog/21944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6052" y="8210548"/>
                <a:ext cx="1785944" cy="2370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3" name="Рисунок 34" descr="E:\Scan\Стимул_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03444" y="8742402"/>
                <a:ext cx="1558919" cy="2311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4" name="Рисунок 3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86201" y="8505868"/>
                <a:ext cx="3563924" cy="256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5" name="Рисунок 41" descr="http://www.aversev.by/cache/imagecache/w140-h300-c-media-katalog-21786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1418" y="8067675"/>
                <a:ext cx="1500193" cy="2554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6" name="Рисунок 43" descr="http://www.aversev.by/cache/imagecache/w140-h300-c-media-katalog-22277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5731" y="8139112"/>
                <a:ext cx="1500193" cy="2620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7" name="Рисунок 44" descr="http://www.aversev.by/cache/imagecache/w140-h300-c-media-katalog-22278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8607" y="8437431"/>
                <a:ext cx="1428755" cy="2487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8" name="Рисунок 46" descr="http://www.aversev.by/cache/imagecache/w140-h300-c-media-katalog-22134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0365" y="8567733"/>
                <a:ext cx="1785944" cy="232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9" name="Рисунок 47" descr="http://www.aversev.by/cache/imagecache/w140-h300-c-media-katalog-21775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36373" y="8054034"/>
                <a:ext cx="1759582" cy="2299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30" name="Рисунок 48" descr="http://www.aversev.by/cache/imagecache/w140-h300-c-media-katalog-21945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50686" y="8241040"/>
                <a:ext cx="1785944" cy="232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31" name="Рисунок 49" descr="http://www.aversev.by/cache/imagecache/w140-h300-c-media-katalog-22133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65000" y="8496296"/>
                <a:ext cx="1831019" cy="2357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32" name="Рисунок 29" descr="E:\Scan\Пров_4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79313" y="8710606"/>
                <a:ext cx="1782757" cy="2344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33" name="Рисунок 51" descr="E:\Scan\Учебник_3_часть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402" y="8572346"/>
                <a:ext cx="1643068" cy="2352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34" name="Рисунок 52" descr="E:\Scan\Учебник_3_часть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9723" y="8572346"/>
                <a:ext cx="1643068" cy="2352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35" name="Рисунок 38" descr="E:\Scan\Учебник_4_часть2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575" y="8742363"/>
                <a:ext cx="1560513" cy="2366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36" name="Рисунок 31" descr="E:\Scan\Учебник_4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7850" y="8742363"/>
                <a:ext cx="1558925" cy="2360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37" name="Рисунок 21" descr="E:\Scan\Методичка_4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2900" y="8591550"/>
                <a:ext cx="1492250" cy="2527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38" name="Рисунок 25" descr="E:\Scan\Раб_т_4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4650" y="8742363"/>
                <a:ext cx="1782763" cy="2366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1" name="Группа 43"/>
            <p:cNvGrpSpPr>
              <a:grpSpLocks/>
            </p:cNvGrpSpPr>
            <p:nvPr/>
          </p:nvGrpSpPr>
          <p:grpSpPr bwMode="auto">
            <a:xfrm>
              <a:off x="1049270" y="7996187"/>
              <a:ext cx="19000787" cy="3122612"/>
              <a:chOff x="1049338" y="7996238"/>
              <a:chExt cx="19000787" cy="3122612"/>
            </a:xfrm>
          </p:grpSpPr>
          <p:pic>
            <p:nvPicPr>
              <p:cNvPr id="16392" name="Рисунок 60" descr="E:\Scan\Раб_т_1_2часть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1739" y="8067675"/>
                <a:ext cx="1714506" cy="2357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3" name="Рисунок 58" descr="E:\Scan\Учебник_1_часть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59" y="7996238"/>
                <a:ext cx="1500193" cy="2323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4" name="Рисунок 57" descr="E:\Scan\Учебник_1_часть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9338" y="7996238"/>
                <a:ext cx="1500193" cy="2323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5" name="Рисунок 55" descr="E:\Scan\Учебник_2_часть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3972" y="8281985"/>
                <a:ext cx="1571630" cy="2285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6" name="Рисунок 53" descr="E:\Scan\Учебник_2_часть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3651" y="8281985"/>
                <a:ext cx="1571630" cy="2285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7" name="Рисунок 50" descr="http://www.aversev.by/cache/imagecache/w140-h300-c-media-katalog-22168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93883" y="8281985"/>
                <a:ext cx="1545268" cy="2284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8" name="Рисунок 45" descr="/media/katalog/21944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6052" y="8210548"/>
                <a:ext cx="1785944" cy="2370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9" name="Рисунок 34" descr="E:\Scan\Стимул_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03444" y="8742402"/>
                <a:ext cx="1558919" cy="2311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0" name="Рисунок 3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86201" y="8505868"/>
                <a:ext cx="3563924" cy="256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1" name="Рисунок 41" descr="http://www.aversev.by/cache/imagecache/w140-h300-c-media-katalog-21786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1418" y="8067675"/>
                <a:ext cx="1500193" cy="2554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2" name="Рисунок 43" descr="http://www.aversev.by/cache/imagecache/w140-h300-c-media-katalog-22277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5731" y="8139112"/>
                <a:ext cx="1500193" cy="2620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3" name="Рисунок 44" descr="http://www.aversev.by/cache/imagecache/w140-h300-c-media-katalog-22278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8607" y="8437431"/>
                <a:ext cx="1428755" cy="2487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4" name="Рисунок 46" descr="http://www.aversev.by/cache/imagecache/w140-h300-c-media-katalog-22134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0365" y="8567733"/>
                <a:ext cx="1785944" cy="232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5" name="Рисунок 47" descr="http://www.aversev.by/cache/imagecache/w140-h300-c-media-katalog-21775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36373" y="8054034"/>
                <a:ext cx="1759582" cy="2299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6" name="Рисунок 48" descr="http://www.aversev.by/cache/imagecache/w140-h300-c-media-katalog-21945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50686" y="8241040"/>
                <a:ext cx="1785944" cy="232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7" name="Рисунок 49" descr="http://www.aversev.by/cache/imagecache/w140-h300-c-media-katalog-22133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65000" y="8496296"/>
                <a:ext cx="1831019" cy="2357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8" name="Рисунок 29" descr="E:\Scan\Пров_4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79313" y="8710606"/>
                <a:ext cx="1782757" cy="2344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9" name="Рисунок 51" descr="E:\Scan\Учебник_3_часть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402" y="8572346"/>
                <a:ext cx="1643068" cy="2352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0" name="Рисунок 52" descr="E:\Scan\Учебник_3_часть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9723" y="8572346"/>
                <a:ext cx="1643068" cy="2352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1" name="Рисунок 38" descr="E:\Scan\Учебник_4_часть2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575" y="8742363"/>
                <a:ext cx="1560513" cy="2366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2" name="Рисунок 31" descr="E:\Scan\Учебник_4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7850" y="8742363"/>
                <a:ext cx="1558925" cy="2360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3" name="Рисунок 21" descr="E:\Scan\Методичка_4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2900" y="8591550"/>
                <a:ext cx="1492250" cy="2527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4" name="Рисунок 25" descr="E:\Scan\Раб_т_4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4650" y="8742363"/>
                <a:ext cx="1782763" cy="2366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5" name="Рисунок 34" descr="E:\Scan\Стимул_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06232" y="8739724"/>
                <a:ext cx="1558918" cy="2311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Стимул: пример</a:t>
            </a:r>
          </a:p>
        </p:txBody>
      </p:sp>
      <p:sp>
        <p:nvSpPr>
          <p:cNvPr id="44035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ctr">
              <a:buFont typeface="Wingdings 2" pitchFamily="18" charset="2"/>
              <a:buNone/>
            </a:pPr>
            <a:r>
              <a:rPr lang="ru-RU" altLang="ru-RU" i="1" smtClean="0">
                <a:solidFill>
                  <a:srgbClr val="C00000"/>
                </a:solidFill>
              </a:rPr>
              <a:t>Родителям нужно покрасить пол в двух комнатах вашей квартиры. При этом родителям важно экономно использовать деньги, выделенные для ремонта. Помоги им выбрать подходящую краску.</a:t>
            </a:r>
            <a:endParaRPr lang="ru-RU" altLang="ru-RU" smtClean="0">
              <a:solidFill>
                <a:srgbClr val="C00000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44036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Задачная формулировка: пример 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sz="quarter" idx="1"/>
          </p:nvPr>
        </p:nvSpPr>
        <p:spPr>
          <a:xfrm>
            <a:off x="301625" y="1268413"/>
            <a:ext cx="8504238" cy="483076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altLang="ru-RU" sz="2400" i="1" u="sng" smtClean="0">
              <a:solidFill>
                <a:srgbClr val="C00000"/>
              </a:solidFill>
            </a:endParaRPr>
          </a:p>
          <a:p>
            <a:pPr marL="0" indent="0"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sz="2400" i="1" smtClean="0">
                <a:solidFill>
                  <a:srgbClr val="C00000"/>
                </a:solidFill>
              </a:rPr>
              <a:t>Родителям нравится краска № 2, краска № 3 и краска № 4. Больше всего им нравится краска № 3, и они хотят покрасить ею пол хотя бы в одной комнате. Пол в каждой комнате нужно красить краской одного вида. Цены на все виды красок одинаковые. Вся краска продаётся в банках по 1 кг. Какую краску и в каком количестве лучше приобрести родителям, чтобы потратить меньше всего денег?</a:t>
            </a:r>
            <a:endParaRPr lang="ru-RU" altLang="ru-RU" sz="2400" smtClean="0">
              <a:solidFill>
                <a:srgbClr val="C00000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45060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Источник: пример 1</a:t>
            </a:r>
          </a:p>
        </p:txBody>
      </p:sp>
      <p:sp>
        <p:nvSpPr>
          <p:cNvPr id="46083" name="Объект 2"/>
          <p:cNvSpPr>
            <a:spLocks noGrp="1"/>
          </p:cNvSpPr>
          <p:nvPr>
            <p:ph sz="quarter" idx="1"/>
          </p:nvPr>
        </p:nvSpPr>
        <p:spPr>
          <a:xfrm>
            <a:off x="301625" y="1268413"/>
            <a:ext cx="8504238" cy="483076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endParaRPr lang="ru-RU" altLang="ru-RU" sz="2400" i="1" u="sng" smtClean="0">
              <a:solidFill>
                <a:srgbClr val="C00000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46084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  <p:sp>
        <p:nvSpPr>
          <p:cNvPr id="46085" name="Прямоугольник 5"/>
          <p:cNvSpPr>
            <a:spLocks noChangeArrowheads="1"/>
          </p:cNvSpPr>
          <p:nvPr/>
        </p:nvSpPr>
        <p:spPr bwMode="auto">
          <a:xfrm>
            <a:off x="715963" y="1822450"/>
            <a:ext cx="7705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i="1">
                <a:latin typeface="Times New Roman" pitchFamily="18" charset="0"/>
                <a:ea typeface="Times New Roman" pitchFamily="18" charset="0"/>
                <a:cs typeface="Arial" charset="0"/>
              </a:rPr>
              <a:t>Источник 1.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 Расход красок пяти видов на покраску пола</a:t>
            </a:r>
            <a:endParaRPr lang="ru-RU" altLang="ru-RU" sz="2400">
              <a:ea typeface="Times New Roman" pitchFamily="18" charset="0"/>
              <a:cs typeface="Arial" charset="0"/>
            </a:endParaRPr>
          </a:p>
        </p:txBody>
      </p:sp>
      <p:pic>
        <p:nvPicPr>
          <p:cNvPr id="4608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489200"/>
            <a:ext cx="648017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Источник: пример 2</a:t>
            </a:r>
          </a:p>
        </p:txBody>
      </p:sp>
      <p:sp>
        <p:nvSpPr>
          <p:cNvPr id="47107" name="Объект 2"/>
          <p:cNvSpPr>
            <a:spLocks noGrp="1"/>
          </p:cNvSpPr>
          <p:nvPr>
            <p:ph sz="quarter" idx="1"/>
          </p:nvPr>
        </p:nvSpPr>
        <p:spPr>
          <a:xfrm>
            <a:off x="301625" y="1268413"/>
            <a:ext cx="8504238" cy="483076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endParaRPr lang="ru-RU" altLang="ru-RU" sz="2400" i="1" u="sng" smtClean="0">
              <a:solidFill>
                <a:srgbClr val="C00000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47108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  <p:sp>
        <p:nvSpPr>
          <p:cNvPr id="47109" name="Прямоугольник 5"/>
          <p:cNvSpPr>
            <a:spLocks noChangeArrowheads="1"/>
          </p:cNvSpPr>
          <p:nvPr/>
        </p:nvSpPr>
        <p:spPr bwMode="auto">
          <a:xfrm>
            <a:off x="715963" y="1822450"/>
            <a:ext cx="7705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i="1">
                <a:latin typeface="Times New Roman" pitchFamily="18" charset="0"/>
                <a:ea typeface="Times New Roman" pitchFamily="18" charset="0"/>
                <a:cs typeface="Arial" charset="0"/>
              </a:rPr>
              <a:t>Источник 2.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 План квартиры</a:t>
            </a:r>
            <a:endParaRPr lang="ru-RU" altLang="ru-RU" sz="2400">
              <a:ea typeface="Times New Roman" pitchFamily="18" charset="0"/>
              <a:cs typeface="Arial" charset="0"/>
            </a:endParaRPr>
          </a:p>
        </p:txBody>
      </p:sp>
      <p:pic>
        <p:nvPicPr>
          <p:cNvPr id="47110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82825"/>
            <a:ext cx="5676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55575"/>
            <a:ext cx="8534400" cy="511175"/>
          </a:xfrm>
        </p:spPr>
        <p:txBody>
          <a:bodyPr/>
          <a:lstStyle/>
          <a:p>
            <a:pPr>
              <a:defRPr/>
            </a:pPr>
            <a:r>
              <a:rPr lang="ru-RU" dirty="0"/>
              <a:t>Пример всего задания</a:t>
            </a:r>
          </a:p>
        </p:txBody>
      </p:sp>
      <p:sp>
        <p:nvSpPr>
          <p:cNvPr id="48131" name="Объект 2"/>
          <p:cNvSpPr>
            <a:spLocks noGrp="1"/>
          </p:cNvSpPr>
          <p:nvPr>
            <p:ph sz="quarter" idx="1"/>
          </p:nvPr>
        </p:nvSpPr>
        <p:spPr>
          <a:xfrm>
            <a:off x="301625" y="1268413"/>
            <a:ext cx="8504238" cy="483076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endParaRPr lang="ru-RU" altLang="ru-RU" sz="2400" i="1" u="sng" smtClean="0">
              <a:solidFill>
                <a:srgbClr val="C00000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48132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  <p:pic>
        <p:nvPicPr>
          <p:cNvPr id="4813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549275"/>
            <a:ext cx="42719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Другие примеры</a:t>
            </a:r>
          </a:p>
        </p:txBody>
      </p:sp>
      <p:sp>
        <p:nvSpPr>
          <p:cNvPr id="49155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9156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  <p:pic>
        <p:nvPicPr>
          <p:cNvPr id="49157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Другие примеры</a:t>
            </a:r>
          </a:p>
        </p:txBody>
      </p:sp>
      <p:sp>
        <p:nvSpPr>
          <p:cNvPr id="50179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50180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  <p:pic>
        <p:nvPicPr>
          <p:cNvPr id="50181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0"/>
            <a:ext cx="485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04813"/>
            <a:ext cx="8842375" cy="792162"/>
          </a:xfrm>
        </p:spPr>
        <p:txBody>
          <a:bodyPr/>
          <a:lstStyle/>
          <a:p>
            <a:pPr>
              <a:defRPr/>
            </a:pPr>
            <a:r>
              <a:rPr lang="ru-RU" dirty="0"/>
              <a:t>Подготовка к работе с компетентностно-ориентированными заданиями</a:t>
            </a:r>
          </a:p>
        </p:txBody>
      </p:sp>
      <p:sp>
        <p:nvSpPr>
          <p:cNvPr id="51203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r>
              <a:rPr lang="ru-RU" altLang="ru-RU" smtClean="0"/>
              <a:t>Особенность 1.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altLang="ru-RU" smtClean="0"/>
              <a:t>Непривычный для учащихся порядок расположения данных задачи и искомого (например, часть данных условия содержится в вопросе задачи, текст задачи представляет собой один большой вопрос и др.)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mtClean="0"/>
          </a:p>
          <a:p>
            <a:pPr marL="0" indent="0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51204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61963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ru-RU" dirty="0"/>
              <a:t>Примеры из учебного пособия по математике</a:t>
            </a:r>
          </a:p>
        </p:txBody>
      </p:sp>
      <p:pic>
        <p:nvPicPr>
          <p:cNvPr id="52227" name="Объект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3068638"/>
            <a:ext cx="6548438" cy="996950"/>
          </a:xfrm>
        </p:spPr>
      </p:pic>
      <p:sp>
        <p:nvSpPr>
          <p:cNvPr id="52228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04813"/>
            <a:ext cx="8842375" cy="792162"/>
          </a:xfrm>
        </p:spPr>
        <p:txBody>
          <a:bodyPr/>
          <a:lstStyle/>
          <a:p>
            <a:pPr>
              <a:defRPr/>
            </a:pPr>
            <a:r>
              <a:rPr lang="ru-RU" dirty="0"/>
              <a:t>Подготовка к работе с компетентностно-ориентированными заданиями</a:t>
            </a:r>
          </a:p>
        </p:txBody>
      </p:sp>
      <p:sp>
        <p:nvSpPr>
          <p:cNvPr id="53251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r>
              <a:rPr lang="ru-RU" altLang="ru-RU" smtClean="0"/>
              <a:t>Особенность 2.</a:t>
            </a:r>
          </a:p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  <a:p>
            <a:pPr marL="0" indent="0" algn="ctr">
              <a:buFont typeface="Wingdings 2" pitchFamily="18" charset="2"/>
              <a:buNone/>
            </a:pPr>
            <a:r>
              <a:rPr lang="ru-RU" altLang="ru-RU" smtClean="0"/>
              <a:t>Наличие в тексте задачи лишних данных, которые "зашумляют" поиск решения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mtClean="0"/>
          </a:p>
          <a:p>
            <a:pPr marL="0" indent="0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53252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53988" y="260350"/>
            <a:ext cx="8702675" cy="1296988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accent1"/>
                </a:solidFill>
                <a:latin typeface="Verdana" pitchFamily="34" charset="0"/>
              </a:rPr>
              <a:t>Международные исследования качества образовательных достижений учащихся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171450" y="1125538"/>
            <a:ext cx="8818563" cy="5075237"/>
          </a:xfrm>
        </p:spPr>
        <p:txBody>
          <a:bodyPr/>
          <a:lstStyle/>
          <a:p>
            <a:pPr marL="0" indent="0" algn="just" defTabSz="973138" eaLnBrk="1" hangingPunct="1">
              <a:spcBef>
                <a:spcPct val="50000"/>
              </a:spcBef>
              <a:buClr>
                <a:srgbClr val="800000"/>
              </a:buClr>
              <a:buFont typeface="Wingdings 2" pitchFamily="18" charset="2"/>
              <a:buNone/>
            </a:pPr>
            <a:endParaRPr lang="ru-RU" altLang="ru-RU" sz="2000" smtClean="0"/>
          </a:p>
          <a:p>
            <a:pPr marL="0" indent="0" algn="just" defTabSz="973138" eaLnBrk="1" hangingPunct="1">
              <a:spcBef>
                <a:spcPct val="50000"/>
              </a:spcBef>
              <a:buClr>
                <a:srgbClr val="800000"/>
              </a:buClr>
              <a:buFont typeface="Wingdings 2" pitchFamily="18" charset="2"/>
              <a:buNone/>
            </a:pPr>
            <a:endParaRPr lang="ru-RU" altLang="ru-RU" sz="2000" smtClean="0"/>
          </a:p>
          <a:p>
            <a:pPr marL="0" indent="0" algn="just" defTabSz="973138" eaLnBrk="1" hangingPunct="1">
              <a:spcBef>
                <a:spcPct val="50000"/>
              </a:spcBef>
              <a:buClr>
                <a:srgbClr val="800000"/>
              </a:buClr>
              <a:buFont typeface="Wingdings 2" pitchFamily="18" charset="2"/>
              <a:buNone/>
            </a:pPr>
            <a:r>
              <a:rPr lang="en-US" altLang="ru-RU" sz="2000" smtClean="0">
                <a:solidFill>
                  <a:srgbClr val="C00000"/>
                </a:solidFill>
              </a:rPr>
              <a:t>TIMSS</a:t>
            </a:r>
            <a:r>
              <a:rPr lang="en-US" altLang="ru-RU" sz="2000" smtClean="0"/>
              <a:t> </a:t>
            </a:r>
            <a:r>
              <a:rPr lang="ru-RU" altLang="ru-RU" sz="2000" smtClean="0"/>
              <a:t>(</a:t>
            </a:r>
            <a:r>
              <a:rPr lang="en-US" altLang="ru-RU" sz="2000" i="1" smtClean="0"/>
              <a:t>Trends in International Mathematics and Science Study) - </a:t>
            </a:r>
            <a:r>
              <a:rPr lang="ru-RU" altLang="ru-RU" sz="2000" smtClean="0"/>
              <a:t>международное мониторинговое исследование качества школьного математического и естественнонаучного образования (4, 8, 11 классы)</a:t>
            </a:r>
          </a:p>
          <a:p>
            <a:pPr marL="0" indent="0" algn="just" defTabSz="973138" eaLnBrk="1" hangingPunct="1">
              <a:spcBef>
                <a:spcPct val="50000"/>
              </a:spcBef>
              <a:buClr>
                <a:srgbClr val="800000"/>
              </a:buClr>
              <a:buFont typeface="Wingdings 2" pitchFamily="18" charset="2"/>
              <a:buNone/>
            </a:pPr>
            <a:r>
              <a:rPr lang="en-US" altLang="ru-RU" sz="2000" smtClean="0">
                <a:solidFill>
                  <a:srgbClr val="C00000"/>
                </a:solidFill>
              </a:rPr>
              <a:t>PISA</a:t>
            </a:r>
            <a:r>
              <a:rPr lang="en-US" altLang="ru-RU" sz="2000" smtClean="0"/>
              <a:t> </a:t>
            </a:r>
            <a:r>
              <a:rPr lang="ru-RU" altLang="ru-RU" sz="2000" smtClean="0"/>
              <a:t>  (</a:t>
            </a:r>
            <a:r>
              <a:rPr lang="en-US" altLang="ru-RU" sz="2000" i="1" smtClean="0"/>
              <a:t>Programme for International Student Assessment) - </a:t>
            </a:r>
            <a:r>
              <a:rPr lang="ru-RU" altLang="ru-RU" sz="2000" smtClean="0"/>
              <a:t>международная программа по оценке образовательных достижений учащихся  в области математики, чтения, естествознания (15-летние учащиеся)</a:t>
            </a:r>
          </a:p>
          <a:p>
            <a:pPr marL="0" indent="0" algn="just" defTabSz="973138" eaLnBrk="1" hangingPunct="1">
              <a:spcBef>
                <a:spcPct val="50000"/>
              </a:spcBef>
              <a:buClr>
                <a:srgbClr val="800000"/>
              </a:buClr>
              <a:buFont typeface="Wingdings 2" pitchFamily="18" charset="2"/>
              <a:buNone/>
            </a:pPr>
            <a:r>
              <a:rPr lang="en-US" altLang="ru-RU" sz="2000" smtClean="0">
                <a:solidFill>
                  <a:srgbClr val="C00000"/>
                </a:solidFill>
              </a:rPr>
              <a:t>PIRLS</a:t>
            </a:r>
            <a:r>
              <a:rPr lang="en-US" altLang="ru-RU" sz="2000" smtClean="0"/>
              <a:t>  (</a:t>
            </a:r>
            <a:r>
              <a:rPr lang="en-US" altLang="ru-RU" sz="2000" i="1" smtClean="0"/>
              <a:t>Progress in International Reading Literacy Study) - </a:t>
            </a:r>
            <a:r>
              <a:rPr lang="ru-RU" altLang="ru-RU" sz="2000" smtClean="0"/>
              <a:t>международное исследование качества чтения и понимания текста (4 класс)</a:t>
            </a:r>
          </a:p>
        </p:txBody>
      </p:sp>
      <p:sp>
        <p:nvSpPr>
          <p:cNvPr id="17412" name="Нижний колонтитул 1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61963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ru-RU" dirty="0"/>
              <a:t>Примеры из учебного пособия по математике</a:t>
            </a:r>
          </a:p>
        </p:txBody>
      </p:sp>
      <p:sp>
        <p:nvSpPr>
          <p:cNvPr id="54275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  <p:pic>
        <p:nvPicPr>
          <p:cNvPr id="54276" name="Объект 6"/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924175"/>
            <a:ext cx="7578725" cy="1098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04813"/>
            <a:ext cx="8842375" cy="792162"/>
          </a:xfrm>
        </p:spPr>
        <p:txBody>
          <a:bodyPr/>
          <a:lstStyle/>
          <a:p>
            <a:pPr>
              <a:defRPr/>
            </a:pPr>
            <a:r>
              <a:rPr lang="ru-RU" dirty="0"/>
              <a:t>Подготовка к работе с компетентностно-ориентированными заданиями</a:t>
            </a:r>
          </a:p>
        </p:txBody>
      </p:sp>
      <p:sp>
        <p:nvSpPr>
          <p:cNvPr id="55299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r>
              <a:rPr lang="ru-RU" altLang="ru-RU" smtClean="0"/>
              <a:t>Особенность 3.</a:t>
            </a:r>
          </a:p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  <a:p>
            <a:pPr marL="0" indent="0" algn="ctr">
              <a:buFont typeface="Wingdings 2" pitchFamily="18" charset="2"/>
              <a:buNone/>
            </a:pPr>
            <a:r>
              <a:rPr lang="ru-RU" altLang="ru-RU" smtClean="0"/>
              <a:t>Отсутствие в тексте задачи некоторых данных, которые предлагаются рядом с текстом в дополнительном источнике (таблице, диаграмме, другом тексте, схеме)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55300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61963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ru-RU" dirty="0"/>
              <a:t>Примеры из учебного пособия по математике</a:t>
            </a:r>
          </a:p>
        </p:txBody>
      </p:sp>
      <p:sp>
        <p:nvSpPr>
          <p:cNvPr id="56323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  <p:pic>
        <p:nvPicPr>
          <p:cNvPr id="56324" name="Объект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492375"/>
            <a:ext cx="6629400" cy="2744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04813"/>
            <a:ext cx="8842375" cy="792162"/>
          </a:xfrm>
        </p:spPr>
        <p:txBody>
          <a:bodyPr/>
          <a:lstStyle/>
          <a:p>
            <a:pPr>
              <a:defRPr/>
            </a:pPr>
            <a:r>
              <a:rPr lang="ru-RU" dirty="0"/>
              <a:t>Подготовка к работе с компетентностно-ориентированными заданиями</a:t>
            </a:r>
          </a:p>
        </p:txBody>
      </p:sp>
      <p:sp>
        <p:nvSpPr>
          <p:cNvPr id="57347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r>
              <a:rPr lang="ru-RU" altLang="ru-RU" smtClean="0"/>
              <a:t>Особенность 4.</a:t>
            </a:r>
          </a:p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  <a:p>
            <a:pPr marL="0" indent="0" algn="ctr">
              <a:buFont typeface="Wingdings 2" pitchFamily="18" charset="2"/>
              <a:buNone/>
            </a:pPr>
            <a:r>
              <a:rPr lang="ru-RU" altLang="ru-RU" smtClean="0"/>
              <a:t>Использование вопросов, ответом на которые являются не числовые данные</a:t>
            </a:r>
          </a:p>
        </p:txBody>
      </p:sp>
      <p:sp>
        <p:nvSpPr>
          <p:cNvPr id="57348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61963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ru-RU" dirty="0"/>
              <a:t>Примеры из учебного пособия по математике</a:t>
            </a:r>
          </a:p>
        </p:txBody>
      </p:sp>
      <p:sp>
        <p:nvSpPr>
          <p:cNvPr id="58371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  <p:pic>
        <p:nvPicPr>
          <p:cNvPr id="58372" name="Объект 6"/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150" y="2997200"/>
            <a:ext cx="6997700" cy="1389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61963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ru-RU" dirty="0"/>
              <a:t>К проекту нового учебного пособия по математике: структура занятия</a:t>
            </a:r>
          </a:p>
        </p:txBody>
      </p:sp>
      <p:sp>
        <p:nvSpPr>
          <p:cNvPr id="59395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  <p:sp>
        <p:nvSpPr>
          <p:cNvPr id="59396" name="Объект 7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9" name="Прямоугольник: скругленные углы 8">
            <a:extLst>
              <a:ext uri="{FF2B5EF4-FFF2-40B4-BE49-F238E27FC236}"/>
            </a:extLst>
          </p:cNvPr>
          <p:cNvSpPr/>
          <p:nvPr/>
        </p:nvSpPr>
        <p:spPr>
          <a:xfrm>
            <a:off x="684213" y="1628775"/>
            <a:ext cx="799147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1.Мотивационно-информационный блок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/>
            </a:extLst>
          </p:cNvPr>
          <p:cNvSpPr/>
          <p:nvPr/>
        </p:nvSpPr>
        <p:spPr>
          <a:xfrm>
            <a:off x="684213" y="2620963"/>
            <a:ext cx="7991475" cy="863600"/>
          </a:xfrm>
          <a:prstGeom prst="roundRect">
            <a:avLst/>
          </a:prstGeom>
          <a:solidFill>
            <a:srgbClr val="F7F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2.Апробационно-тренировочный блок</a:t>
            </a:r>
          </a:p>
        </p:txBody>
      </p:sp>
      <p:sp>
        <p:nvSpPr>
          <p:cNvPr id="59399" name="Объект 7"/>
          <p:cNvSpPr txBox="1">
            <a:spLocks/>
          </p:cNvSpPr>
          <p:nvPr/>
        </p:nvSpPr>
        <p:spPr bwMode="auto">
          <a:xfrm>
            <a:off x="301625" y="2214563"/>
            <a:ext cx="85042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eaLnBrk="0" fontAlgn="base" hangingPunct="0"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eaLnBrk="0" fontAlgn="base" hangingPunct="0">
              <a:spcAft>
                <a:spcPct val="0"/>
              </a:spcAft>
              <a:buClr>
                <a:srgbClr val="8FB08C"/>
              </a:buClr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eaLnBrk="0" fontAlgn="base" hangingPunct="0">
              <a:spcAft>
                <a:spcPct val="0"/>
              </a:spcAft>
              <a:buClr>
                <a:srgbClr val="8FB08C"/>
              </a:buClr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eaLnBrk="0" fontAlgn="base" hangingPunct="0">
              <a:spcAft>
                <a:spcPct val="0"/>
              </a:spcAft>
              <a:buClr>
                <a:srgbClr val="8FB08C"/>
              </a:buClr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ru-RU" alt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/>
            </a:extLst>
          </p:cNvPr>
          <p:cNvSpPr/>
          <p:nvPr/>
        </p:nvSpPr>
        <p:spPr>
          <a:xfrm>
            <a:off x="717550" y="3740150"/>
            <a:ext cx="7993063" cy="863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3.Проблемно-логический блок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/>
            </a:extLst>
          </p:cNvPr>
          <p:cNvSpPr/>
          <p:nvPr/>
        </p:nvSpPr>
        <p:spPr>
          <a:xfrm>
            <a:off x="717550" y="4770438"/>
            <a:ext cx="7993063" cy="8651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4.Рефлексивно-оценивающий блок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61963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ru-RU" dirty="0"/>
              <a:t>Мотивационно-информационный блок</a:t>
            </a:r>
          </a:p>
        </p:txBody>
      </p:sp>
      <p:sp>
        <p:nvSpPr>
          <p:cNvPr id="60419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  <p:sp>
        <p:nvSpPr>
          <p:cNvPr id="60420" name="Объект 7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60421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944688"/>
            <a:ext cx="802957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61963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Апробационно</a:t>
            </a:r>
            <a:r>
              <a:rPr lang="ru-RU" dirty="0"/>
              <a:t>-тренировочный блок</a:t>
            </a:r>
          </a:p>
        </p:txBody>
      </p:sp>
      <p:sp>
        <p:nvSpPr>
          <p:cNvPr id="61443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  <p:sp>
        <p:nvSpPr>
          <p:cNvPr id="61444" name="Объект 7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842375" cy="4878388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6144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5564188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61963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ru-RU" dirty="0"/>
              <a:t>Проблемно-логический блок</a:t>
            </a:r>
          </a:p>
        </p:txBody>
      </p:sp>
      <p:sp>
        <p:nvSpPr>
          <p:cNvPr id="62467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  <p:sp>
        <p:nvSpPr>
          <p:cNvPr id="62468" name="Объект 7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842375" cy="4878388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6246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03375"/>
            <a:ext cx="6683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494088"/>
            <a:ext cx="67087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61963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ru-RU" dirty="0"/>
              <a:t>Проблемно-логический блок</a:t>
            </a:r>
          </a:p>
        </p:txBody>
      </p:sp>
      <p:sp>
        <p:nvSpPr>
          <p:cNvPr id="63491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  <p:sp>
        <p:nvSpPr>
          <p:cNvPr id="63492" name="Объект 7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842375" cy="4878388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63493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220913"/>
            <a:ext cx="8145462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r>
              <a:rPr lang="ru-RU" altLang="ru-RU" smtClean="0"/>
              <a:t>В этих международных исследованиях используются задания, позволяющие проверить способность учащихся применять знания и умения в различных жизненных ситуациях</a:t>
            </a:r>
          </a:p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18436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61963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ru-RU" dirty="0"/>
              <a:t>Рефлексивно-оценивающий блок</a:t>
            </a:r>
          </a:p>
        </p:txBody>
      </p:sp>
      <p:sp>
        <p:nvSpPr>
          <p:cNvPr id="64515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  <p:sp>
        <p:nvSpPr>
          <p:cNvPr id="64516" name="Объект 7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842375" cy="4878388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64517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82867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61963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ru-RU" dirty="0"/>
              <a:t>Раздел: проекты</a:t>
            </a:r>
          </a:p>
        </p:txBody>
      </p:sp>
      <p:sp>
        <p:nvSpPr>
          <p:cNvPr id="65539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М.А.Урбан, БГПУ им. М.Танка</a:t>
            </a:r>
          </a:p>
        </p:txBody>
      </p:sp>
      <p:sp>
        <p:nvSpPr>
          <p:cNvPr id="65540" name="Объект 7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842375" cy="4878388"/>
          </a:xfrm>
        </p:spPr>
        <p:txBody>
          <a:bodyPr/>
          <a:lstStyle/>
          <a:p>
            <a:r>
              <a:rPr lang="ru-RU" altLang="ru-RU" smtClean="0"/>
              <a:t>Раздел в учебном пособии будет завершаться перечнем тем групповых проектов с краткими рекомендациями по работе над ними</a:t>
            </a:r>
          </a:p>
          <a:p>
            <a:endParaRPr lang="ru-RU" altLang="ru-RU" smtClean="0"/>
          </a:p>
          <a:p>
            <a:r>
              <a:rPr lang="ru-RU" altLang="ru-RU" smtClean="0"/>
              <a:t>В перечень тем планируется включить направления, связанные с идеями устойчивого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Пример задания: </a:t>
            </a:r>
            <a:r>
              <a:rPr lang="en-US" dirty="0"/>
              <a:t>TIMSS</a:t>
            </a:r>
            <a:r>
              <a:rPr lang="ru-RU" dirty="0"/>
              <a:t>-2015, Россия</a:t>
            </a:r>
          </a:p>
        </p:txBody>
      </p:sp>
      <p:sp>
        <p:nvSpPr>
          <p:cNvPr id="19459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t>М.А.Урбан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500063" y="5981700"/>
            <a:ext cx="8135937" cy="3667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Источник:</a:t>
            </a:r>
            <a:r>
              <a:rPr lang="en-US" dirty="0"/>
              <a:t>  http://www.centeroko.ru/timss15</a:t>
            </a:r>
            <a:r>
              <a:rPr lang="ru-RU" dirty="0"/>
              <a:t> </a:t>
            </a:r>
          </a:p>
        </p:txBody>
      </p:sp>
      <p:pic>
        <p:nvPicPr>
          <p:cNvPr id="19461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09988"/>
            <a:ext cx="22574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Объект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1644650"/>
            <a:ext cx="8504238" cy="4337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338138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ru-RU" dirty="0"/>
              <a:t>Кто в лидерах? </a:t>
            </a:r>
            <a:r>
              <a:rPr lang="en-US" dirty="0"/>
              <a:t>TIMSS-2015, </a:t>
            </a:r>
            <a:r>
              <a:rPr lang="ru-RU" dirty="0"/>
              <a:t>4 класс</a:t>
            </a:r>
            <a:r>
              <a:rPr lang="en-US" dirty="0"/>
              <a:t>,</a:t>
            </a:r>
            <a:r>
              <a:rPr lang="ru-RU" dirty="0"/>
              <a:t> математика</a:t>
            </a:r>
          </a:p>
        </p:txBody>
      </p:sp>
      <p:pic>
        <p:nvPicPr>
          <p:cNvPr id="20483" name="Рисунок 4" descr="G4_M_Overview_Chap_1_RUS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5763"/>
            <a:ext cx="4613275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Содержимое 5"/>
          <p:cNvSpPr>
            <a:spLocks noGrp="1"/>
          </p:cNvSpPr>
          <p:nvPr>
            <p:ph idx="1"/>
          </p:nvPr>
        </p:nvSpPr>
        <p:spPr>
          <a:xfrm>
            <a:off x="5957888" y="1958975"/>
            <a:ext cx="2728912" cy="363855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0485" name="Picture 11" descr="image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1765300"/>
            <a:ext cx="13176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 descr="image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1987550"/>
            <a:ext cx="133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5" descr="image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2211388"/>
            <a:ext cx="1333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6" descr="image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2417763"/>
            <a:ext cx="1333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7" descr="image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2662238"/>
            <a:ext cx="1333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8" descr="image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2868613"/>
            <a:ext cx="1333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9" descr="image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3130550"/>
            <a:ext cx="1317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2" descr="image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3327400"/>
            <a:ext cx="133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4" descr="image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3983038"/>
            <a:ext cx="1333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5" descr="image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3529013"/>
            <a:ext cx="1333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8396288" y="768350"/>
            <a:ext cx="647700" cy="665163"/>
            <a:chOff x="8845" y="281"/>
            <a:chExt cx="816" cy="685"/>
          </a:xfrm>
        </p:grpSpPr>
        <p:sp>
          <p:nvSpPr>
            <p:cNvPr id="20508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>
                <a:gd name="T0" fmla="*/ 0 w 816"/>
                <a:gd name="T1" fmla="*/ 684 h 685"/>
                <a:gd name="T2" fmla="*/ 816 w 816"/>
                <a:gd name="T3" fmla="*/ 684 h 685"/>
                <a:gd name="T4" fmla="*/ 816 w 816"/>
                <a:gd name="T5" fmla="*/ 0 h 685"/>
                <a:gd name="T6" fmla="*/ 0 w 816"/>
                <a:gd name="T7" fmla="*/ 0 h 685"/>
                <a:gd name="T8" fmla="*/ 0 w 816"/>
                <a:gd name="T9" fmla="*/ 684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0376" tIns="35188" rIns="70376" bIns="35188"/>
            <a:lstStyle/>
            <a:p>
              <a:endParaRPr lang="ru-RU"/>
            </a:p>
          </p:txBody>
        </p:sp>
        <p:grpSp>
          <p:nvGrpSpPr>
            <p:cNvPr id="20509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20525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89 w 727"/>
                  <a:gd name="T1" fmla="*/ 20 h 154"/>
                  <a:gd name="T2" fmla="*/ 53 w 727"/>
                  <a:gd name="T3" fmla="*/ 20 h 154"/>
                  <a:gd name="T4" fmla="*/ 53 w 727"/>
                  <a:gd name="T5" fmla="*/ 29 h 154"/>
                  <a:gd name="T6" fmla="*/ 53 w 727"/>
                  <a:gd name="T7" fmla="*/ 39 h 154"/>
                  <a:gd name="T8" fmla="*/ 53 w 727"/>
                  <a:gd name="T9" fmla="*/ 118 h 154"/>
                  <a:gd name="T10" fmla="*/ 53 w 727"/>
                  <a:gd name="T11" fmla="*/ 126 h 154"/>
                  <a:gd name="T12" fmla="*/ 52 w 727"/>
                  <a:gd name="T13" fmla="*/ 131 h 154"/>
                  <a:gd name="T14" fmla="*/ 52 w 727"/>
                  <a:gd name="T15" fmla="*/ 135 h 154"/>
                  <a:gd name="T16" fmla="*/ 51 w 727"/>
                  <a:gd name="T17" fmla="*/ 137 h 154"/>
                  <a:gd name="T18" fmla="*/ 27 w 727"/>
                  <a:gd name="T19" fmla="*/ 146 h 154"/>
                  <a:gd name="T20" fmla="*/ 27 w 727"/>
                  <a:gd name="T21" fmla="*/ 149 h 154"/>
                  <a:gd name="T22" fmla="*/ 48 w 727"/>
                  <a:gd name="T23" fmla="*/ 148 h 154"/>
                  <a:gd name="T24" fmla="*/ 67 w 727"/>
                  <a:gd name="T25" fmla="*/ 148 h 154"/>
                  <a:gd name="T26" fmla="*/ 111 w 727"/>
                  <a:gd name="T27" fmla="*/ 148 h 154"/>
                  <a:gd name="T28" fmla="*/ 114 w 727"/>
                  <a:gd name="T29" fmla="*/ 146 h 154"/>
                  <a:gd name="T30" fmla="*/ 92 w 727"/>
                  <a:gd name="T31" fmla="*/ 138 h 154"/>
                  <a:gd name="T32" fmla="*/ 90 w 727"/>
                  <a:gd name="T33" fmla="*/ 137 h 154"/>
                  <a:gd name="T34" fmla="*/ 89 w 727"/>
                  <a:gd name="T35" fmla="*/ 131 h 154"/>
                  <a:gd name="T36" fmla="*/ 88 w 727"/>
                  <a:gd name="T37" fmla="*/ 118 h 154"/>
                  <a:gd name="T38" fmla="*/ 88 w 727"/>
                  <a:gd name="T39" fmla="*/ 39 h 154"/>
                  <a:gd name="T40" fmla="*/ 88 w 727"/>
                  <a:gd name="T41" fmla="*/ 29 h 154"/>
                  <a:gd name="T42" fmla="*/ 89 w 727"/>
                  <a:gd name="T43" fmla="*/ 20 h 1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26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111 w 727"/>
                  <a:gd name="T1" fmla="*/ 148 h 154"/>
                  <a:gd name="T2" fmla="*/ 67 w 727"/>
                  <a:gd name="T3" fmla="*/ 148 h 154"/>
                  <a:gd name="T4" fmla="*/ 87 w 727"/>
                  <a:gd name="T5" fmla="*/ 148 h 154"/>
                  <a:gd name="T6" fmla="*/ 107 w 727"/>
                  <a:gd name="T7" fmla="*/ 149 h 154"/>
                  <a:gd name="T8" fmla="*/ 111 w 727"/>
                  <a:gd name="T9" fmla="*/ 14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27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1 w 727"/>
                  <a:gd name="T1" fmla="*/ 3 h 154"/>
                  <a:gd name="T2" fmla="*/ 0 w 727"/>
                  <a:gd name="T3" fmla="*/ 45 h 154"/>
                  <a:gd name="T4" fmla="*/ 3 w 727"/>
                  <a:gd name="T5" fmla="*/ 45 h 154"/>
                  <a:gd name="T6" fmla="*/ 10 w 727"/>
                  <a:gd name="T7" fmla="*/ 27 h 154"/>
                  <a:gd name="T8" fmla="*/ 12 w 727"/>
                  <a:gd name="T9" fmla="*/ 20 h 154"/>
                  <a:gd name="T10" fmla="*/ 142 w 727"/>
                  <a:gd name="T11" fmla="*/ 20 h 154"/>
                  <a:gd name="T12" fmla="*/ 142 w 727"/>
                  <a:gd name="T13" fmla="*/ 5 h 154"/>
                  <a:gd name="T14" fmla="*/ 82 w 727"/>
                  <a:gd name="T15" fmla="*/ 5 h 154"/>
                  <a:gd name="T16" fmla="*/ 59 w 727"/>
                  <a:gd name="T17" fmla="*/ 5 h 154"/>
                  <a:gd name="T18" fmla="*/ 38 w 727"/>
                  <a:gd name="T19" fmla="*/ 4 h 154"/>
                  <a:gd name="T20" fmla="*/ 1 w 727"/>
                  <a:gd name="T21" fmla="*/ 3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28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142 w 727"/>
                  <a:gd name="T1" fmla="*/ 20 h 154"/>
                  <a:gd name="T2" fmla="*/ 129 w 727"/>
                  <a:gd name="T3" fmla="*/ 20 h 154"/>
                  <a:gd name="T4" fmla="*/ 132 w 727"/>
                  <a:gd name="T5" fmla="*/ 27 h 154"/>
                  <a:gd name="T6" fmla="*/ 138 w 727"/>
                  <a:gd name="T7" fmla="*/ 45 h 154"/>
                  <a:gd name="T8" fmla="*/ 142 w 727"/>
                  <a:gd name="T9" fmla="*/ 45 h 154"/>
                  <a:gd name="T10" fmla="*/ 142 w 727"/>
                  <a:gd name="T11" fmla="*/ 20 h 1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29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142 w 727"/>
                  <a:gd name="T1" fmla="*/ 3 h 154"/>
                  <a:gd name="T2" fmla="*/ 102 w 727"/>
                  <a:gd name="T3" fmla="*/ 5 h 154"/>
                  <a:gd name="T4" fmla="*/ 82 w 727"/>
                  <a:gd name="T5" fmla="*/ 5 h 154"/>
                  <a:gd name="T6" fmla="*/ 142 w 727"/>
                  <a:gd name="T7" fmla="*/ 5 h 154"/>
                  <a:gd name="T8" fmla="*/ 142 w 727"/>
                  <a:gd name="T9" fmla="*/ 3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30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152 w 727"/>
                  <a:gd name="T1" fmla="*/ 3 h 154"/>
                  <a:gd name="T2" fmla="*/ 150 w 727"/>
                  <a:gd name="T3" fmla="*/ 6 h 154"/>
                  <a:gd name="T4" fmla="*/ 174 w 727"/>
                  <a:gd name="T5" fmla="*/ 16 h 154"/>
                  <a:gd name="T6" fmla="*/ 174 w 727"/>
                  <a:gd name="T7" fmla="*/ 136 h 154"/>
                  <a:gd name="T8" fmla="*/ 150 w 727"/>
                  <a:gd name="T9" fmla="*/ 146 h 154"/>
                  <a:gd name="T10" fmla="*/ 150 w 727"/>
                  <a:gd name="T11" fmla="*/ 149 h 154"/>
                  <a:gd name="T12" fmla="*/ 170 w 727"/>
                  <a:gd name="T13" fmla="*/ 148 h 154"/>
                  <a:gd name="T14" fmla="*/ 190 w 727"/>
                  <a:gd name="T15" fmla="*/ 148 h 154"/>
                  <a:gd name="T16" fmla="*/ 231 w 727"/>
                  <a:gd name="T17" fmla="*/ 148 h 154"/>
                  <a:gd name="T18" fmla="*/ 232 w 727"/>
                  <a:gd name="T19" fmla="*/ 146 h 154"/>
                  <a:gd name="T20" fmla="*/ 216 w 727"/>
                  <a:gd name="T21" fmla="*/ 139 h 154"/>
                  <a:gd name="T22" fmla="*/ 211 w 727"/>
                  <a:gd name="T23" fmla="*/ 137 h 154"/>
                  <a:gd name="T24" fmla="*/ 209 w 727"/>
                  <a:gd name="T25" fmla="*/ 122 h 154"/>
                  <a:gd name="T26" fmla="*/ 208 w 727"/>
                  <a:gd name="T27" fmla="*/ 110 h 154"/>
                  <a:gd name="T28" fmla="*/ 208 w 727"/>
                  <a:gd name="T29" fmla="*/ 16 h 154"/>
                  <a:gd name="T30" fmla="*/ 232 w 727"/>
                  <a:gd name="T31" fmla="*/ 6 h 154"/>
                  <a:gd name="T32" fmla="*/ 232 w 727"/>
                  <a:gd name="T33" fmla="*/ 5 h 154"/>
                  <a:gd name="T34" fmla="*/ 192 w 727"/>
                  <a:gd name="T35" fmla="*/ 5 h 154"/>
                  <a:gd name="T36" fmla="*/ 172 w 727"/>
                  <a:gd name="T37" fmla="*/ 4 h 154"/>
                  <a:gd name="T38" fmla="*/ 152 w 727"/>
                  <a:gd name="T39" fmla="*/ 3 h 1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31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231 w 727"/>
                  <a:gd name="T1" fmla="*/ 148 h 154"/>
                  <a:gd name="T2" fmla="*/ 190 w 727"/>
                  <a:gd name="T3" fmla="*/ 148 h 154"/>
                  <a:gd name="T4" fmla="*/ 210 w 727"/>
                  <a:gd name="T5" fmla="*/ 148 h 154"/>
                  <a:gd name="T6" fmla="*/ 230 w 727"/>
                  <a:gd name="T7" fmla="*/ 149 h 154"/>
                  <a:gd name="T8" fmla="*/ 231 w 727"/>
                  <a:gd name="T9" fmla="*/ 14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32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232 w 727"/>
                  <a:gd name="T1" fmla="*/ 3 h 154"/>
                  <a:gd name="T2" fmla="*/ 212 w 727"/>
                  <a:gd name="T3" fmla="*/ 4 h 154"/>
                  <a:gd name="T4" fmla="*/ 192 w 727"/>
                  <a:gd name="T5" fmla="*/ 5 h 154"/>
                  <a:gd name="T6" fmla="*/ 232 w 727"/>
                  <a:gd name="T7" fmla="*/ 5 h 154"/>
                  <a:gd name="T8" fmla="*/ 232 w 727"/>
                  <a:gd name="T9" fmla="*/ 3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33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248 w 727"/>
                  <a:gd name="T1" fmla="*/ 3 h 154"/>
                  <a:gd name="T2" fmla="*/ 248 w 727"/>
                  <a:gd name="T3" fmla="*/ 6 h 154"/>
                  <a:gd name="T4" fmla="*/ 271 w 727"/>
                  <a:gd name="T5" fmla="*/ 16 h 154"/>
                  <a:gd name="T6" fmla="*/ 271 w 727"/>
                  <a:gd name="T7" fmla="*/ 17 h 154"/>
                  <a:gd name="T8" fmla="*/ 272 w 727"/>
                  <a:gd name="T9" fmla="*/ 26 h 154"/>
                  <a:gd name="T10" fmla="*/ 271 w 727"/>
                  <a:gd name="T11" fmla="*/ 33 h 154"/>
                  <a:gd name="T12" fmla="*/ 270 w 727"/>
                  <a:gd name="T13" fmla="*/ 48 h 154"/>
                  <a:gd name="T14" fmla="*/ 268 w 727"/>
                  <a:gd name="T15" fmla="*/ 68 h 154"/>
                  <a:gd name="T16" fmla="*/ 264 w 727"/>
                  <a:gd name="T17" fmla="*/ 92 h 154"/>
                  <a:gd name="T18" fmla="*/ 260 w 727"/>
                  <a:gd name="T19" fmla="*/ 120 h 154"/>
                  <a:gd name="T20" fmla="*/ 258 w 727"/>
                  <a:gd name="T21" fmla="*/ 136 h 154"/>
                  <a:gd name="T22" fmla="*/ 257 w 727"/>
                  <a:gd name="T23" fmla="*/ 138 h 154"/>
                  <a:gd name="T24" fmla="*/ 253 w 727"/>
                  <a:gd name="T25" fmla="*/ 140 h 154"/>
                  <a:gd name="T26" fmla="*/ 238 w 727"/>
                  <a:gd name="T27" fmla="*/ 146 h 154"/>
                  <a:gd name="T28" fmla="*/ 238 w 727"/>
                  <a:gd name="T29" fmla="*/ 149 h 154"/>
                  <a:gd name="T30" fmla="*/ 257 w 727"/>
                  <a:gd name="T31" fmla="*/ 148 h 154"/>
                  <a:gd name="T32" fmla="*/ 300 w 727"/>
                  <a:gd name="T33" fmla="*/ 148 h 154"/>
                  <a:gd name="T34" fmla="*/ 300 w 727"/>
                  <a:gd name="T35" fmla="*/ 146 h 154"/>
                  <a:gd name="T36" fmla="*/ 284 w 727"/>
                  <a:gd name="T37" fmla="*/ 140 h 154"/>
                  <a:gd name="T38" fmla="*/ 280 w 727"/>
                  <a:gd name="T39" fmla="*/ 138 h 154"/>
                  <a:gd name="T40" fmla="*/ 278 w 727"/>
                  <a:gd name="T41" fmla="*/ 137 h 154"/>
                  <a:gd name="T42" fmla="*/ 278 w 727"/>
                  <a:gd name="T43" fmla="*/ 129 h 154"/>
                  <a:gd name="T44" fmla="*/ 279 w 727"/>
                  <a:gd name="T45" fmla="*/ 118 h 154"/>
                  <a:gd name="T46" fmla="*/ 281 w 727"/>
                  <a:gd name="T47" fmla="*/ 98 h 154"/>
                  <a:gd name="T48" fmla="*/ 283 w 727"/>
                  <a:gd name="T49" fmla="*/ 75 h 154"/>
                  <a:gd name="T50" fmla="*/ 286 w 727"/>
                  <a:gd name="T51" fmla="*/ 52 h 154"/>
                  <a:gd name="T52" fmla="*/ 288 w 727"/>
                  <a:gd name="T53" fmla="*/ 43 h 154"/>
                  <a:gd name="T54" fmla="*/ 327 w 727"/>
                  <a:gd name="T55" fmla="*/ 43 h 154"/>
                  <a:gd name="T56" fmla="*/ 322 w 727"/>
                  <a:gd name="T57" fmla="*/ 34 h 154"/>
                  <a:gd name="T58" fmla="*/ 312 w 727"/>
                  <a:gd name="T59" fmla="*/ 12 h 154"/>
                  <a:gd name="T60" fmla="*/ 303 w 727"/>
                  <a:gd name="T61" fmla="*/ 5 h 154"/>
                  <a:gd name="T62" fmla="*/ 276 w 727"/>
                  <a:gd name="T63" fmla="*/ 5 h 154"/>
                  <a:gd name="T64" fmla="*/ 248 w 727"/>
                  <a:gd name="T65" fmla="*/ 3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34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300 w 727"/>
                  <a:gd name="T1" fmla="*/ 148 h 154"/>
                  <a:gd name="T2" fmla="*/ 279 w 727"/>
                  <a:gd name="T3" fmla="*/ 148 h 154"/>
                  <a:gd name="T4" fmla="*/ 300 w 727"/>
                  <a:gd name="T5" fmla="*/ 149 h 154"/>
                  <a:gd name="T6" fmla="*/ 300 w 727"/>
                  <a:gd name="T7" fmla="*/ 148 h 1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35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327 w 727"/>
                  <a:gd name="T1" fmla="*/ 43 h 154"/>
                  <a:gd name="T2" fmla="*/ 288 w 727"/>
                  <a:gd name="T3" fmla="*/ 43 h 154"/>
                  <a:gd name="T4" fmla="*/ 296 w 727"/>
                  <a:gd name="T5" fmla="*/ 62 h 154"/>
                  <a:gd name="T6" fmla="*/ 304 w 727"/>
                  <a:gd name="T7" fmla="*/ 80 h 154"/>
                  <a:gd name="T8" fmla="*/ 312 w 727"/>
                  <a:gd name="T9" fmla="*/ 98 h 154"/>
                  <a:gd name="T10" fmla="*/ 320 w 727"/>
                  <a:gd name="T11" fmla="*/ 116 h 154"/>
                  <a:gd name="T12" fmla="*/ 328 w 727"/>
                  <a:gd name="T13" fmla="*/ 135 h 154"/>
                  <a:gd name="T14" fmla="*/ 344 w 727"/>
                  <a:gd name="T15" fmla="*/ 149 h 154"/>
                  <a:gd name="T16" fmla="*/ 351 w 727"/>
                  <a:gd name="T17" fmla="*/ 131 h 154"/>
                  <a:gd name="T18" fmla="*/ 359 w 727"/>
                  <a:gd name="T19" fmla="*/ 112 h 154"/>
                  <a:gd name="T20" fmla="*/ 367 w 727"/>
                  <a:gd name="T21" fmla="*/ 94 h 154"/>
                  <a:gd name="T22" fmla="*/ 375 w 727"/>
                  <a:gd name="T23" fmla="*/ 77 h 154"/>
                  <a:gd name="T24" fmla="*/ 357 w 727"/>
                  <a:gd name="T25" fmla="*/ 77 h 154"/>
                  <a:gd name="T26" fmla="*/ 345 w 727"/>
                  <a:gd name="T27" fmla="*/ 69 h 154"/>
                  <a:gd name="T28" fmla="*/ 333 w 727"/>
                  <a:gd name="T29" fmla="*/ 54 h 154"/>
                  <a:gd name="T30" fmla="*/ 327 w 727"/>
                  <a:gd name="T31" fmla="*/ 43 h 1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36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427 w 727"/>
                  <a:gd name="T1" fmla="*/ 39 h 154"/>
                  <a:gd name="T2" fmla="*/ 392 w 727"/>
                  <a:gd name="T3" fmla="*/ 39 h 154"/>
                  <a:gd name="T4" fmla="*/ 395 w 727"/>
                  <a:gd name="T5" fmla="*/ 62 h 154"/>
                  <a:gd name="T6" fmla="*/ 397 w 727"/>
                  <a:gd name="T7" fmla="*/ 83 h 154"/>
                  <a:gd name="T8" fmla="*/ 400 w 727"/>
                  <a:gd name="T9" fmla="*/ 106 h 154"/>
                  <a:gd name="T10" fmla="*/ 401 w 727"/>
                  <a:gd name="T11" fmla="*/ 125 h 154"/>
                  <a:gd name="T12" fmla="*/ 402 w 727"/>
                  <a:gd name="T13" fmla="*/ 136 h 154"/>
                  <a:gd name="T14" fmla="*/ 400 w 727"/>
                  <a:gd name="T15" fmla="*/ 138 h 154"/>
                  <a:gd name="T16" fmla="*/ 397 w 727"/>
                  <a:gd name="T17" fmla="*/ 139 h 154"/>
                  <a:gd name="T18" fmla="*/ 379 w 727"/>
                  <a:gd name="T19" fmla="*/ 146 h 154"/>
                  <a:gd name="T20" fmla="*/ 379 w 727"/>
                  <a:gd name="T21" fmla="*/ 149 h 154"/>
                  <a:gd name="T22" fmla="*/ 404 w 727"/>
                  <a:gd name="T23" fmla="*/ 148 h 154"/>
                  <a:gd name="T24" fmla="*/ 459 w 727"/>
                  <a:gd name="T25" fmla="*/ 148 h 154"/>
                  <a:gd name="T26" fmla="*/ 461 w 727"/>
                  <a:gd name="T27" fmla="*/ 146 h 154"/>
                  <a:gd name="T28" fmla="*/ 444 w 727"/>
                  <a:gd name="T29" fmla="*/ 139 h 154"/>
                  <a:gd name="T30" fmla="*/ 440 w 727"/>
                  <a:gd name="T31" fmla="*/ 137 h 154"/>
                  <a:gd name="T32" fmla="*/ 440 w 727"/>
                  <a:gd name="T33" fmla="*/ 136 h 154"/>
                  <a:gd name="T34" fmla="*/ 439 w 727"/>
                  <a:gd name="T35" fmla="*/ 136 h 154"/>
                  <a:gd name="T36" fmla="*/ 438 w 727"/>
                  <a:gd name="T37" fmla="*/ 129 h 154"/>
                  <a:gd name="T38" fmla="*/ 435 w 727"/>
                  <a:gd name="T39" fmla="*/ 106 h 154"/>
                  <a:gd name="T40" fmla="*/ 431 w 727"/>
                  <a:gd name="T41" fmla="*/ 82 h 154"/>
                  <a:gd name="T42" fmla="*/ 429 w 727"/>
                  <a:gd name="T43" fmla="*/ 60 h 154"/>
                  <a:gd name="T44" fmla="*/ 427 w 727"/>
                  <a:gd name="T45" fmla="*/ 41 h 154"/>
                  <a:gd name="T46" fmla="*/ 427 w 727"/>
                  <a:gd name="T47" fmla="*/ 39 h 1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37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459 w 727"/>
                  <a:gd name="T1" fmla="*/ 148 h 154"/>
                  <a:gd name="T2" fmla="*/ 417 w 727"/>
                  <a:gd name="T3" fmla="*/ 148 h 154"/>
                  <a:gd name="T4" fmla="*/ 437 w 727"/>
                  <a:gd name="T5" fmla="*/ 148 h 154"/>
                  <a:gd name="T6" fmla="*/ 457 w 727"/>
                  <a:gd name="T7" fmla="*/ 149 h 154"/>
                  <a:gd name="T8" fmla="*/ 459 w 727"/>
                  <a:gd name="T9" fmla="*/ 14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38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389 w 727"/>
                  <a:gd name="T1" fmla="*/ 3 h 154"/>
                  <a:gd name="T2" fmla="*/ 381 w 727"/>
                  <a:gd name="T3" fmla="*/ 23 h 154"/>
                  <a:gd name="T4" fmla="*/ 373 w 727"/>
                  <a:gd name="T5" fmla="*/ 41 h 154"/>
                  <a:gd name="T6" fmla="*/ 365 w 727"/>
                  <a:gd name="T7" fmla="*/ 59 h 154"/>
                  <a:gd name="T8" fmla="*/ 357 w 727"/>
                  <a:gd name="T9" fmla="*/ 77 h 154"/>
                  <a:gd name="T10" fmla="*/ 375 w 727"/>
                  <a:gd name="T11" fmla="*/ 77 h 154"/>
                  <a:gd name="T12" fmla="*/ 392 w 727"/>
                  <a:gd name="T13" fmla="*/ 39 h 154"/>
                  <a:gd name="T14" fmla="*/ 392 w 727"/>
                  <a:gd name="T15" fmla="*/ 39 h 154"/>
                  <a:gd name="T16" fmla="*/ 427 w 727"/>
                  <a:gd name="T17" fmla="*/ 39 h 154"/>
                  <a:gd name="T18" fmla="*/ 426 w 727"/>
                  <a:gd name="T19" fmla="*/ 26 h 154"/>
                  <a:gd name="T20" fmla="*/ 426 w 727"/>
                  <a:gd name="T21" fmla="*/ 17 h 154"/>
                  <a:gd name="T22" fmla="*/ 426 w 727"/>
                  <a:gd name="T23" fmla="*/ 15 h 154"/>
                  <a:gd name="T24" fmla="*/ 429 w 727"/>
                  <a:gd name="T25" fmla="*/ 14 h 154"/>
                  <a:gd name="T26" fmla="*/ 448 w 727"/>
                  <a:gd name="T27" fmla="*/ 6 h 154"/>
                  <a:gd name="T28" fmla="*/ 448 w 727"/>
                  <a:gd name="T29" fmla="*/ 5 h 154"/>
                  <a:gd name="T30" fmla="*/ 406 w 727"/>
                  <a:gd name="T31" fmla="*/ 5 h 154"/>
                  <a:gd name="T32" fmla="*/ 396 w 727"/>
                  <a:gd name="T33" fmla="*/ 4 h 154"/>
                  <a:gd name="T34" fmla="*/ 389 w 727"/>
                  <a:gd name="T35" fmla="*/ 3 h 1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39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302 w 727"/>
                  <a:gd name="T1" fmla="*/ 4 h 154"/>
                  <a:gd name="T2" fmla="*/ 291 w 727"/>
                  <a:gd name="T3" fmla="*/ 5 h 154"/>
                  <a:gd name="T4" fmla="*/ 303 w 727"/>
                  <a:gd name="T5" fmla="*/ 5 h 154"/>
                  <a:gd name="T6" fmla="*/ 302 w 727"/>
                  <a:gd name="T7" fmla="*/ 4 h 1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40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448 w 727"/>
                  <a:gd name="T1" fmla="*/ 3 h 154"/>
                  <a:gd name="T2" fmla="*/ 423 w 727"/>
                  <a:gd name="T3" fmla="*/ 5 h 154"/>
                  <a:gd name="T4" fmla="*/ 448 w 727"/>
                  <a:gd name="T5" fmla="*/ 5 h 154"/>
                  <a:gd name="T6" fmla="*/ 448 w 727"/>
                  <a:gd name="T7" fmla="*/ 3 h 1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41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484 w 727"/>
                  <a:gd name="T1" fmla="*/ 106 h 154"/>
                  <a:gd name="T2" fmla="*/ 480 w 727"/>
                  <a:gd name="T3" fmla="*/ 106 h 154"/>
                  <a:gd name="T4" fmla="*/ 479 w 727"/>
                  <a:gd name="T5" fmla="*/ 146 h 154"/>
                  <a:gd name="T6" fmla="*/ 492 w 727"/>
                  <a:gd name="T7" fmla="*/ 150 h 154"/>
                  <a:gd name="T8" fmla="*/ 514 w 727"/>
                  <a:gd name="T9" fmla="*/ 153 h 154"/>
                  <a:gd name="T10" fmla="*/ 538 w 727"/>
                  <a:gd name="T11" fmla="*/ 151 h 154"/>
                  <a:gd name="T12" fmla="*/ 560 w 727"/>
                  <a:gd name="T13" fmla="*/ 145 h 154"/>
                  <a:gd name="T14" fmla="*/ 567 w 727"/>
                  <a:gd name="T15" fmla="*/ 141 h 154"/>
                  <a:gd name="T16" fmla="*/ 511 w 727"/>
                  <a:gd name="T17" fmla="*/ 141 h 154"/>
                  <a:gd name="T18" fmla="*/ 496 w 727"/>
                  <a:gd name="T19" fmla="*/ 137 h 154"/>
                  <a:gd name="T20" fmla="*/ 494 w 727"/>
                  <a:gd name="T21" fmla="*/ 132 h 154"/>
                  <a:gd name="T22" fmla="*/ 484 w 727"/>
                  <a:gd name="T23" fmla="*/ 10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42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553 w 727"/>
                  <a:gd name="T1" fmla="*/ 0 h 154"/>
                  <a:gd name="T2" fmla="*/ 543 w 727"/>
                  <a:gd name="T3" fmla="*/ 0 h 154"/>
                  <a:gd name="T4" fmla="*/ 517 w 727"/>
                  <a:gd name="T5" fmla="*/ 2 h 154"/>
                  <a:gd name="T6" fmla="*/ 497 w 727"/>
                  <a:gd name="T7" fmla="*/ 10 h 154"/>
                  <a:gd name="T8" fmla="*/ 483 w 727"/>
                  <a:gd name="T9" fmla="*/ 25 h 154"/>
                  <a:gd name="T10" fmla="*/ 485 w 727"/>
                  <a:gd name="T11" fmla="*/ 50 h 154"/>
                  <a:gd name="T12" fmla="*/ 495 w 727"/>
                  <a:gd name="T13" fmla="*/ 68 h 154"/>
                  <a:gd name="T14" fmla="*/ 510 w 727"/>
                  <a:gd name="T15" fmla="*/ 80 h 154"/>
                  <a:gd name="T16" fmla="*/ 525 w 727"/>
                  <a:gd name="T17" fmla="*/ 90 h 154"/>
                  <a:gd name="T18" fmla="*/ 539 w 727"/>
                  <a:gd name="T19" fmla="*/ 99 h 154"/>
                  <a:gd name="T20" fmla="*/ 547 w 727"/>
                  <a:gd name="T21" fmla="*/ 109 h 154"/>
                  <a:gd name="T22" fmla="*/ 541 w 727"/>
                  <a:gd name="T23" fmla="*/ 132 h 154"/>
                  <a:gd name="T24" fmla="*/ 524 w 727"/>
                  <a:gd name="T25" fmla="*/ 140 h 154"/>
                  <a:gd name="T26" fmla="*/ 511 w 727"/>
                  <a:gd name="T27" fmla="*/ 141 h 154"/>
                  <a:gd name="T28" fmla="*/ 567 w 727"/>
                  <a:gd name="T29" fmla="*/ 141 h 154"/>
                  <a:gd name="T30" fmla="*/ 578 w 727"/>
                  <a:gd name="T31" fmla="*/ 134 h 154"/>
                  <a:gd name="T32" fmla="*/ 587 w 727"/>
                  <a:gd name="T33" fmla="*/ 116 h 154"/>
                  <a:gd name="T34" fmla="*/ 582 w 727"/>
                  <a:gd name="T35" fmla="*/ 93 h 154"/>
                  <a:gd name="T36" fmla="*/ 570 w 727"/>
                  <a:gd name="T37" fmla="*/ 78 h 154"/>
                  <a:gd name="T38" fmla="*/ 554 w 727"/>
                  <a:gd name="T39" fmla="*/ 68 h 154"/>
                  <a:gd name="T40" fmla="*/ 538 w 727"/>
                  <a:gd name="T41" fmla="*/ 59 h 154"/>
                  <a:gd name="T42" fmla="*/ 524 w 727"/>
                  <a:gd name="T43" fmla="*/ 50 h 154"/>
                  <a:gd name="T44" fmla="*/ 517 w 727"/>
                  <a:gd name="T45" fmla="*/ 38 h 154"/>
                  <a:gd name="T46" fmla="*/ 517 w 727"/>
                  <a:gd name="T47" fmla="*/ 19 h 154"/>
                  <a:gd name="T48" fmla="*/ 530 w 727"/>
                  <a:gd name="T49" fmla="*/ 12 h 154"/>
                  <a:gd name="T50" fmla="*/ 581 w 727"/>
                  <a:gd name="T51" fmla="*/ 12 h 154"/>
                  <a:gd name="T52" fmla="*/ 581 w 727"/>
                  <a:gd name="T53" fmla="*/ 5 h 154"/>
                  <a:gd name="T54" fmla="*/ 567 w 727"/>
                  <a:gd name="T55" fmla="*/ 2 h 154"/>
                  <a:gd name="T56" fmla="*/ 553 w 727"/>
                  <a:gd name="T57" fmla="*/ 0 h 1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43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581 w 727"/>
                  <a:gd name="T1" fmla="*/ 12 h 154"/>
                  <a:gd name="T2" fmla="*/ 555 w 727"/>
                  <a:gd name="T3" fmla="*/ 12 h 154"/>
                  <a:gd name="T4" fmla="*/ 565 w 727"/>
                  <a:gd name="T5" fmla="*/ 15 h 154"/>
                  <a:gd name="T6" fmla="*/ 576 w 727"/>
                  <a:gd name="T7" fmla="*/ 44 h 154"/>
                  <a:gd name="T8" fmla="*/ 580 w 727"/>
                  <a:gd name="T9" fmla="*/ 44 h 154"/>
                  <a:gd name="T10" fmla="*/ 581 w 727"/>
                  <a:gd name="T11" fmla="*/ 12 h 1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44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624 w 727"/>
                  <a:gd name="T1" fmla="*/ 106 h 154"/>
                  <a:gd name="T2" fmla="*/ 620 w 727"/>
                  <a:gd name="T3" fmla="*/ 106 h 154"/>
                  <a:gd name="T4" fmla="*/ 618 w 727"/>
                  <a:gd name="T5" fmla="*/ 146 h 154"/>
                  <a:gd name="T6" fmla="*/ 631 w 727"/>
                  <a:gd name="T7" fmla="*/ 150 h 154"/>
                  <a:gd name="T8" fmla="*/ 653 w 727"/>
                  <a:gd name="T9" fmla="*/ 153 h 154"/>
                  <a:gd name="T10" fmla="*/ 677 w 727"/>
                  <a:gd name="T11" fmla="*/ 151 h 154"/>
                  <a:gd name="T12" fmla="*/ 700 w 727"/>
                  <a:gd name="T13" fmla="*/ 145 h 154"/>
                  <a:gd name="T14" fmla="*/ 706 w 727"/>
                  <a:gd name="T15" fmla="*/ 141 h 154"/>
                  <a:gd name="T16" fmla="*/ 650 w 727"/>
                  <a:gd name="T17" fmla="*/ 141 h 154"/>
                  <a:gd name="T18" fmla="*/ 635 w 727"/>
                  <a:gd name="T19" fmla="*/ 137 h 154"/>
                  <a:gd name="T20" fmla="*/ 633 w 727"/>
                  <a:gd name="T21" fmla="*/ 132 h 154"/>
                  <a:gd name="T22" fmla="*/ 624 w 727"/>
                  <a:gd name="T23" fmla="*/ 10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45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692 w 727"/>
                  <a:gd name="T1" fmla="*/ 0 h 154"/>
                  <a:gd name="T2" fmla="*/ 682 w 727"/>
                  <a:gd name="T3" fmla="*/ 0 h 154"/>
                  <a:gd name="T4" fmla="*/ 656 w 727"/>
                  <a:gd name="T5" fmla="*/ 2 h 154"/>
                  <a:gd name="T6" fmla="*/ 636 w 727"/>
                  <a:gd name="T7" fmla="*/ 10 h 154"/>
                  <a:gd name="T8" fmla="*/ 622 w 727"/>
                  <a:gd name="T9" fmla="*/ 25 h 154"/>
                  <a:gd name="T10" fmla="*/ 625 w 727"/>
                  <a:gd name="T11" fmla="*/ 50 h 154"/>
                  <a:gd name="T12" fmla="*/ 635 w 727"/>
                  <a:gd name="T13" fmla="*/ 68 h 154"/>
                  <a:gd name="T14" fmla="*/ 649 w 727"/>
                  <a:gd name="T15" fmla="*/ 80 h 154"/>
                  <a:gd name="T16" fmla="*/ 664 w 727"/>
                  <a:gd name="T17" fmla="*/ 90 h 154"/>
                  <a:gd name="T18" fmla="*/ 678 w 727"/>
                  <a:gd name="T19" fmla="*/ 99 h 154"/>
                  <a:gd name="T20" fmla="*/ 687 w 727"/>
                  <a:gd name="T21" fmla="*/ 109 h 154"/>
                  <a:gd name="T22" fmla="*/ 681 w 727"/>
                  <a:gd name="T23" fmla="*/ 132 h 154"/>
                  <a:gd name="T24" fmla="*/ 663 w 727"/>
                  <a:gd name="T25" fmla="*/ 140 h 154"/>
                  <a:gd name="T26" fmla="*/ 650 w 727"/>
                  <a:gd name="T27" fmla="*/ 141 h 154"/>
                  <a:gd name="T28" fmla="*/ 706 w 727"/>
                  <a:gd name="T29" fmla="*/ 141 h 154"/>
                  <a:gd name="T30" fmla="*/ 717 w 727"/>
                  <a:gd name="T31" fmla="*/ 134 h 154"/>
                  <a:gd name="T32" fmla="*/ 726 w 727"/>
                  <a:gd name="T33" fmla="*/ 116 h 154"/>
                  <a:gd name="T34" fmla="*/ 722 w 727"/>
                  <a:gd name="T35" fmla="*/ 93 h 154"/>
                  <a:gd name="T36" fmla="*/ 709 w 727"/>
                  <a:gd name="T37" fmla="*/ 78 h 154"/>
                  <a:gd name="T38" fmla="*/ 693 w 727"/>
                  <a:gd name="T39" fmla="*/ 68 h 154"/>
                  <a:gd name="T40" fmla="*/ 677 w 727"/>
                  <a:gd name="T41" fmla="*/ 59 h 154"/>
                  <a:gd name="T42" fmla="*/ 663 w 727"/>
                  <a:gd name="T43" fmla="*/ 50 h 154"/>
                  <a:gd name="T44" fmla="*/ 656 w 727"/>
                  <a:gd name="T45" fmla="*/ 38 h 154"/>
                  <a:gd name="T46" fmla="*/ 656 w 727"/>
                  <a:gd name="T47" fmla="*/ 19 h 154"/>
                  <a:gd name="T48" fmla="*/ 669 w 727"/>
                  <a:gd name="T49" fmla="*/ 12 h 154"/>
                  <a:gd name="T50" fmla="*/ 720 w 727"/>
                  <a:gd name="T51" fmla="*/ 12 h 154"/>
                  <a:gd name="T52" fmla="*/ 720 w 727"/>
                  <a:gd name="T53" fmla="*/ 5 h 154"/>
                  <a:gd name="T54" fmla="*/ 706 w 727"/>
                  <a:gd name="T55" fmla="*/ 2 h 154"/>
                  <a:gd name="T56" fmla="*/ 692 w 727"/>
                  <a:gd name="T57" fmla="*/ 0 h 1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46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>
                  <a:gd name="T0" fmla="*/ 720 w 727"/>
                  <a:gd name="T1" fmla="*/ 12 h 154"/>
                  <a:gd name="T2" fmla="*/ 694 w 727"/>
                  <a:gd name="T3" fmla="*/ 12 h 154"/>
                  <a:gd name="T4" fmla="*/ 704 w 727"/>
                  <a:gd name="T5" fmla="*/ 15 h 154"/>
                  <a:gd name="T6" fmla="*/ 705 w 727"/>
                  <a:gd name="T7" fmla="*/ 18 h 154"/>
                  <a:gd name="T8" fmla="*/ 715 w 727"/>
                  <a:gd name="T9" fmla="*/ 44 h 154"/>
                  <a:gd name="T10" fmla="*/ 719 w 727"/>
                  <a:gd name="T11" fmla="*/ 44 h 154"/>
                  <a:gd name="T12" fmla="*/ 720 w 727"/>
                  <a:gd name="T13" fmla="*/ 12 h 1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</p:grpSp>
        <p:grpSp>
          <p:nvGrpSpPr>
            <p:cNvPr id="20510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20512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>
                  <a:gd name="T0" fmla="*/ 156 w 725"/>
                  <a:gd name="T1" fmla="*/ 37 h 254"/>
                  <a:gd name="T2" fmla="*/ 45 w 725"/>
                  <a:gd name="T3" fmla="*/ 37 h 254"/>
                  <a:gd name="T4" fmla="*/ 74 w 725"/>
                  <a:gd name="T5" fmla="*/ 39 h 254"/>
                  <a:gd name="T6" fmla="*/ 94 w 725"/>
                  <a:gd name="T7" fmla="*/ 48 h 254"/>
                  <a:gd name="T8" fmla="*/ 104 w 725"/>
                  <a:gd name="T9" fmla="*/ 63 h 254"/>
                  <a:gd name="T10" fmla="*/ 102 w 725"/>
                  <a:gd name="T11" fmla="*/ 84 h 254"/>
                  <a:gd name="T12" fmla="*/ 97 w 725"/>
                  <a:gd name="T13" fmla="*/ 105 h 254"/>
                  <a:gd name="T14" fmla="*/ 88 w 725"/>
                  <a:gd name="T15" fmla="*/ 124 h 254"/>
                  <a:gd name="T16" fmla="*/ 77 w 725"/>
                  <a:gd name="T17" fmla="*/ 142 h 254"/>
                  <a:gd name="T18" fmla="*/ 64 w 725"/>
                  <a:gd name="T19" fmla="*/ 159 h 254"/>
                  <a:gd name="T20" fmla="*/ 50 w 725"/>
                  <a:gd name="T21" fmla="*/ 175 h 254"/>
                  <a:gd name="T22" fmla="*/ 35 w 725"/>
                  <a:gd name="T23" fmla="*/ 190 h 254"/>
                  <a:gd name="T24" fmla="*/ 21 w 725"/>
                  <a:gd name="T25" fmla="*/ 203 h 254"/>
                  <a:gd name="T26" fmla="*/ 8 w 725"/>
                  <a:gd name="T27" fmla="*/ 216 h 254"/>
                  <a:gd name="T28" fmla="*/ 0 w 725"/>
                  <a:gd name="T29" fmla="*/ 250 h 254"/>
                  <a:gd name="T30" fmla="*/ 17 w 725"/>
                  <a:gd name="T31" fmla="*/ 249 h 254"/>
                  <a:gd name="T32" fmla="*/ 37 w 725"/>
                  <a:gd name="T33" fmla="*/ 248 h 254"/>
                  <a:gd name="T34" fmla="*/ 58 w 725"/>
                  <a:gd name="T35" fmla="*/ 247 h 254"/>
                  <a:gd name="T36" fmla="*/ 79 w 725"/>
                  <a:gd name="T37" fmla="*/ 247 h 254"/>
                  <a:gd name="T38" fmla="*/ 162 w 725"/>
                  <a:gd name="T39" fmla="*/ 247 h 254"/>
                  <a:gd name="T40" fmla="*/ 171 w 725"/>
                  <a:gd name="T41" fmla="*/ 227 h 254"/>
                  <a:gd name="T42" fmla="*/ 172 w 725"/>
                  <a:gd name="T43" fmla="*/ 211 h 254"/>
                  <a:gd name="T44" fmla="*/ 172 w 725"/>
                  <a:gd name="T45" fmla="*/ 204 h 254"/>
                  <a:gd name="T46" fmla="*/ 59 w 725"/>
                  <a:gd name="T47" fmla="*/ 204 h 254"/>
                  <a:gd name="T48" fmla="*/ 59 w 725"/>
                  <a:gd name="T49" fmla="*/ 203 h 254"/>
                  <a:gd name="T50" fmla="*/ 73 w 725"/>
                  <a:gd name="T51" fmla="*/ 191 h 254"/>
                  <a:gd name="T52" fmla="*/ 89 w 725"/>
                  <a:gd name="T53" fmla="*/ 178 h 254"/>
                  <a:gd name="T54" fmla="*/ 106 w 725"/>
                  <a:gd name="T55" fmla="*/ 164 h 254"/>
                  <a:gd name="T56" fmla="*/ 122 w 725"/>
                  <a:gd name="T57" fmla="*/ 149 h 254"/>
                  <a:gd name="T58" fmla="*/ 137 w 725"/>
                  <a:gd name="T59" fmla="*/ 133 h 254"/>
                  <a:gd name="T60" fmla="*/ 150 w 725"/>
                  <a:gd name="T61" fmla="*/ 116 h 254"/>
                  <a:gd name="T62" fmla="*/ 159 w 725"/>
                  <a:gd name="T63" fmla="*/ 98 h 254"/>
                  <a:gd name="T64" fmla="*/ 165 w 725"/>
                  <a:gd name="T65" fmla="*/ 80 h 254"/>
                  <a:gd name="T66" fmla="*/ 162 w 725"/>
                  <a:gd name="T67" fmla="*/ 53 h 254"/>
                  <a:gd name="T68" fmla="*/ 156 w 725"/>
                  <a:gd name="T69" fmla="*/ 37 h 2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13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>
                  <a:gd name="T0" fmla="*/ 162 w 725"/>
                  <a:gd name="T1" fmla="*/ 247 h 254"/>
                  <a:gd name="T2" fmla="*/ 79 w 725"/>
                  <a:gd name="T3" fmla="*/ 247 h 254"/>
                  <a:gd name="T4" fmla="*/ 103 w 725"/>
                  <a:gd name="T5" fmla="*/ 247 h 254"/>
                  <a:gd name="T6" fmla="*/ 124 w 725"/>
                  <a:gd name="T7" fmla="*/ 247 h 254"/>
                  <a:gd name="T8" fmla="*/ 143 w 725"/>
                  <a:gd name="T9" fmla="*/ 248 h 254"/>
                  <a:gd name="T10" fmla="*/ 161 w 725"/>
                  <a:gd name="T11" fmla="*/ 249 h 254"/>
                  <a:gd name="T12" fmla="*/ 162 w 725"/>
                  <a:gd name="T13" fmla="*/ 247 h 2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14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>
                  <a:gd name="T0" fmla="*/ 168 w 725"/>
                  <a:gd name="T1" fmla="*/ 165 h 254"/>
                  <a:gd name="T2" fmla="*/ 151 w 725"/>
                  <a:gd name="T3" fmla="*/ 196 h 254"/>
                  <a:gd name="T4" fmla="*/ 149 w 725"/>
                  <a:gd name="T5" fmla="*/ 200 h 254"/>
                  <a:gd name="T6" fmla="*/ 144 w 725"/>
                  <a:gd name="T7" fmla="*/ 201 h 254"/>
                  <a:gd name="T8" fmla="*/ 140 w 725"/>
                  <a:gd name="T9" fmla="*/ 201 h 254"/>
                  <a:gd name="T10" fmla="*/ 59 w 725"/>
                  <a:gd name="T11" fmla="*/ 204 h 254"/>
                  <a:gd name="T12" fmla="*/ 172 w 725"/>
                  <a:gd name="T13" fmla="*/ 204 h 254"/>
                  <a:gd name="T14" fmla="*/ 172 w 725"/>
                  <a:gd name="T15" fmla="*/ 195 h 254"/>
                  <a:gd name="T16" fmla="*/ 173 w 725"/>
                  <a:gd name="T17" fmla="*/ 173 h 254"/>
                  <a:gd name="T18" fmla="*/ 168 w 725"/>
                  <a:gd name="T19" fmla="*/ 165 h 2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15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>
                  <a:gd name="T0" fmla="*/ 102 w 725"/>
                  <a:gd name="T1" fmla="*/ 0 h 254"/>
                  <a:gd name="T2" fmla="*/ 77 w 725"/>
                  <a:gd name="T3" fmla="*/ 2 h 254"/>
                  <a:gd name="T4" fmla="*/ 56 w 725"/>
                  <a:gd name="T5" fmla="*/ 6 h 254"/>
                  <a:gd name="T6" fmla="*/ 37 w 725"/>
                  <a:gd name="T7" fmla="*/ 14 h 254"/>
                  <a:gd name="T8" fmla="*/ 22 w 725"/>
                  <a:gd name="T9" fmla="*/ 24 h 254"/>
                  <a:gd name="T10" fmla="*/ 8 w 725"/>
                  <a:gd name="T11" fmla="*/ 37 h 254"/>
                  <a:gd name="T12" fmla="*/ 11 w 725"/>
                  <a:gd name="T13" fmla="*/ 58 h 254"/>
                  <a:gd name="T14" fmla="*/ 27 w 725"/>
                  <a:gd name="T15" fmla="*/ 45 h 254"/>
                  <a:gd name="T16" fmla="*/ 45 w 725"/>
                  <a:gd name="T17" fmla="*/ 37 h 254"/>
                  <a:gd name="T18" fmla="*/ 156 w 725"/>
                  <a:gd name="T19" fmla="*/ 37 h 254"/>
                  <a:gd name="T20" fmla="*/ 154 w 725"/>
                  <a:gd name="T21" fmla="*/ 31 h 254"/>
                  <a:gd name="T22" fmla="*/ 140 w 725"/>
                  <a:gd name="T23" fmla="*/ 16 h 254"/>
                  <a:gd name="T24" fmla="*/ 122 w 725"/>
                  <a:gd name="T25" fmla="*/ 6 h 254"/>
                  <a:gd name="T26" fmla="*/ 102 w 725"/>
                  <a:gd name="T27" fmla="*/ 0 h 2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16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>
                  <a:gd name="T0" fmla="*/ 296 w 725"/>
                  <a:gd name="T1" fmla="*/ 0 h 254"/>
                  <a:gd name="T2" fmla="*/ 272 w 725"/>
                  <a:gd name="T3" fmla="*/ 3 h 254"/>
                  <a:gd name="T4" fmla="*/ 252 w 725"/>
                  <a:gd name="T5" fmla="*/ 11 h 254"/>
                  <a:gd name="T6" fmla="*/ 236 w 725"/>
                  <a:gd name="T7" fmla="*/ 24 h 254"/>
                  <a:gd name="T8" fmla="*/ 222 w 725"/>
                  <a:gd name="T9" fmla="*/ 41 h 254"/>
                  <a:gd name="T10" fmla="*/ 212 w 725"/>
                  <a:gd name="T11" fmla="*/ 61 h 254"/>
                  <a:gd name="T12" fmla="*/ 204 w 725"/>
                  <a:gd name="T13" fmla="*/ 82 h 254"/>
                  <a:gd name="T14" fmla="*/ 200 w 725"/>
                  <a:gd name="T15" fmla="*/ 104 h 254"/>
                  <a:gd name="T16" fmla="*/ 198 w 725"/>
                  <a:gd name="T17" fmla="*/ 127 h 254"/>
                  <a:gd name="T18" fmla="*/ 198 w 725"/>
                  <a:gd name="T19" fmla="*/ 134 h 254"/>
                  <a:gd name="T20" fmla="*/ 199 w 725"/>
                  <a:gd name="T21" fmla="*/ 155 h 254"/>
                  <a:gd name="T22" fmla="*/ 204 w 725"/>
                  <a:gd name="T23" fmla="*/ 177 h 254"/>
                  <a:gd name="T24" fmla="*/ 211 w 725"/>
                  <a:gd name="T25" fmla="*/ 199 h 254"/>
                  <a:gd name="T26" fmla="*/ 222 w 725"/>
                  <a:gd name="T27" fmla="*/ 218 h 254"/>
                  <a:gd name="T28" fmla="*/ 237 w 725"/>
                  <a:gd name="T29" fmla="*/ 234 h 254"/>
                  <a:gd name="T30" fmla="*/ 255 w 725"/>
                  <a:gd name="T31" fmla="*/ 245 h 254"/>
                  <a:gd name="T32" fmla="*/ 276 w 725"/>
                  <a:gd name="T33" fmla="*/ 252 h 254"/>
                  <a:gd name="T34" fmla="*/ 302 w 725"/>
                  <a:gd name="T35" fmla="*/ 249 h 254"/>
                  <a:gd name="T36" fmla="*/ 324 w 725"/>
                  <a:gd name="T37" fmla="*/ 241 h 254"/>
                  <a:gd name="T38" fmla="*/ 338 w 725"/>
                  <a:gd name="T39" fmla="*/ 231 h 254"/>
                  <a:gd name="T40" fmla="*/ 303 w 725"/>
                  <a:gd name="T41" fmla="*/ 231 h 254"/>
                  <a:gd name="T42" fmla="*/ 285 w 725"/>
                  <a:gd name="T43" fmla="*/ 226 h 254"/>
                  <a:gd name="T44" fmla="*/ 272 w 725"/>
                  <a:gd name="T45" fmla="*/ 212 h 254"/>
                  <a:gd name="T46" fmla="*/ 263 w 725"/>
                  <a:gd name="T47" fmla="*/ 191 h 254"/>
                  <a:gd name="T48" fmla="*/ 257 w 725"/>
                  <a:gd name="T49" fmla="*/ 167 h 254"/>
                  <a:gd name="T50" fmla="*/ 255 w 725"/>
                  <a:gd name="T51" fmla="*/ 142 h 254"/>
                  <a:gd name="T52" fmla="*/ 254 w 725"/>
                  <a:gd name="T53" fmla="*/ 120 h 254"/>
                  <a:gd name="T54" fmla="*/ 254 w 725"/>
                  <a:gd name="T55" fmla="*/ 103 h 254"/>
                  <a:gd name="T56" fmla="*/ 254 w 725"/>
                  <a:gd name="T57" fmla="*/ 86 h 254"/>
                  <a:gd name="T58" fmla="*/ 254 w 725"/>
                  <a:gd name="T59" fmla="*/ 82 h 254"/>
                  <a:gd name="T60" fmla="*/ 256 w 725"/>
                  <a:gd name="T61" fmla="*/ 59 h 254"/>
                  <a:gd name="T62" fmla="*/ 264 w 725"/>
                  <a:gd name="T63" fmla="*/ 36 h 254"/>
                  <a:gd name="T64" fmla="*/ 277 w 725"/>
                  <a:gd name="T65" fmla="*/ 22 h 254"/>
                  <a:gd name="T66" fmla="*/ 350 w 725"/>
                  <a:gd name="T67" fmla="*/ 22 h 254"/>
                  <a:gd name="T68" fmla="*/ 336 w 725"/>
                  <a:gd name="T69" fmla="*/ 10 h 254"/>
                  <a:gd name="T70" fmla="*/ 317 w 725"/>
                  <a:gd name="T71" fmla="*/ 2 h 254"/>
                  <a:gd name="T72" fmla="*/ 296 w 725"/>
                  <a:gd name="T73" fmla="*/ 0 h 2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17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>
                  <a:gd name="T0" fmla="*/ 350 w 725"/>
                  <a:gd name="T1" fmla="*/ 22 h 254"/>
                  <a:gd name="T2" fmla="*/ 277 w 725"/>
                  <a:gd name="T3" fmla="*/ 22 h 254"/>
                  <a:gd name="T4" fmla="*/ 296 w 725"/>
                  <a:gd name="T5" fmla="*/ 27 h 254"/>
                  <a:gd name="T6" fmla="*/ 310 w 725"/>
                  <a:gd name="T7" fmla="*/ 41 h 254"/>
                  <a:gd name="T8" fmla="*/ 319 w 725"/>
                  <a:gd name="T9" fmla="*/ 62 h 254"/>
                  <a:gd name="T10" fmla="*/ 325 w 725"/>
                  <a:gd name="T11" fmla="*/ 86 h 254"/>
                  <a:gd name="T12" fmla="*/ 328 w 725"/>
                  <a:gd name="T13" fmla="*/ 111 h 254"/>
                  <a:gd name="T14" fmla="*/ 330 w 725"/>
                  <a:gd name="T15" fmla="*/ 134 h 254"/>
                  <a:gd name="T16" fmla="*/ 330 w 725"/>
                  <a:gd name="T17" fmla="*/ 142 h 254"/>
                  <a:gd name="T18" fmla="*/ 330 w 725"/>
                  <a:gd name="T19" fmla="*/ 155 h 254"/>
                  <a:gd name="T20" fmla="*/ 329 w 725"/>
                  <a:gd name="T21" fmla="*/ 179 h 254"/>
                  <a:gd name="T22" fmla="*/ 325 w 725"/>
                  <a:gd name="T23" fmla="*/ 203 h 254"/>
                  <a:gd name="T24" fmla="*/ 317 w 725"/>
                  <a:gd name="T25" fmla="*/ 222 h 254"/>
                  <a:gd name="T26" fmla="*/ 303 w 725"/>
                  <a:gd name="T27" fmla="*/ 231 h 254"/>
                  <a:gd name="T28" fmla="*/ 338 w 725"/>
                  <a:gd name="T29" fmla="*/ 231 h 254"/>
                  <a:gd name="T30" fmla="*/ 342 w 725"/>
                  <a:gd name="T31" fmla="*/ 229 h 254"/>
                  <a:gd name="T32" fmla="*/ 357 w 725"/>
                  <a:gd name="T33" fmla="*/ 213 h 254"/>
                  <a:gd name="T34" fmla="*/ 368 w 725"/>
                  <a:gd name="T35" fmla="*/ 194 h 254"/>
                  <a:gd name="T36" fmla="*/ 376 w 725"/>
                  <a:gd name="T37" fmla="*/ 174 h 254"/>
                  <a:gd name="T38" fmla="*/ 382 w 725"/>
                  <a:gd name="T39" fmla="*/ 153 h 254"/>
                  <a:gd name="T40" fmla="*/ 385 w 725"/>
                  <a:gd name="T41" fmla="*/ 132 h 254"/>
                  <a:gd name="T42" fmla="*/ 384 w 725"/>
                  <a:gd name="T43" fmla="*/ 106 h 254"/>
                  <a:gd name="T44" fmla="*/ 380 w 725"/>
                  <a:gd name="T45" fmla="*/ 81 h 254"/>
                  <a:gd name="T46" fmla="*/ 373 w 725"/>
                  <a:gd name="T47" fmla="*/ 59 h 254"/>
                  <a:gd name="T48" fmla="*/ 364 w 725"/>
                  <a:gd name="T49" fmla="*/ 39 h 254"/>
                  <a:gd name="T50" fmla="*/ 351 w 725"/>
                  <a:gd name="T51" fmla="*/ 23 h 254"/>
                  <a:gd name="T52" fmla="*/ 350 w 725"/>
                  <a:gd name="T53" fmla="*/ 22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18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>
                  <a:gd name="T0" fmla="*/ 466 w 725"/>
                  <a:gd name="T1" fmla="*/ 5 h 254"/>
                  <a:gd name="T2" fmla="*/ 403 w 725"/>
                  <a:gd name="T3" fmla="*/ 6 h 254"/>
                  <a:gd name="T4" fmla="*/ 403 w 725"/>
                  <a:gd name="T5" fmla="*/ 11 h 254"/>
                  <a:gd name="T6" fmla="*/ 442 w 725"/>
                  <a:gd name="T7" fmla="*/ 27 h 254"/>
                  <a:gd name="T8" fmla="*/ 447 w 725"/>
                  <a:gd name="T9" fmla="*/ 29 h 254"/>
                  <a:gd name="T10" fmla="*/ 447 w 725"/>
                  <a:gd name="T11" fmla="*/ 34 h 254"/>
                  <a:gd name="T12" fmla="*/ 447 w 725"/>
                  <a:gd name="T13" fmla="*/ 39 h 254"/>
                  <a:gd name="T14" fmla="*/ 448 w 725"/>
                  <a:gd name="T15" fmla="*/ 59 h 254"/>
                  <a:gd name="T16" fmla="*/ 448 w 725"/>
                  <a:gd name="T17" fmla="*/ 79 h 254"/>
                  <a:gd name="T18" fmla="*/ 449 w 725"/>
                  <a:gd name="T19" fmla="*/ 89 h 254"/>
                  <a:gd name="T20" fmla="*/ 449 w 725"/>
                  <a:gd name="T21" fmla="*/ 151 h 254"/>
                  <a:gd name="T22" fmla="*/ 449 w 725"/>
                  <a:gd name="T23" fmla="*/ 171 h 254"/>
                  <a:gd name="T24" fmla="*/ 448 w 725"/>
                  <a:gd name="T25" fmla="*/ 191 h 254"/>
                  <a:gd name="T26" fmla="*/ 448 w 725"/>
                  <a:gd name="T27" fmla="*/ 222 h 254"/>
                  <a:gd name="T28" fmla="*/ 403 w 725"/>
                  <a:gd name="T29" fmla="*/ 244 h 254"/>
                  <a:gd name="T30" fmla="*/ 403 w 725"/>
                  <a:gd name="T31" fmla="*/ 250 h 254"/>
                  <a:gd name="T32" fmla="*/ 443 w 725"/>
                  <a:gd name="T33" fmla="*/ 247 h 254"/>
                  <a:gd name="T34" fmla="*/ 463 w 725"/>
                  <a:gd name="T35" fmla="*/ 247 h 254"/>
                  <a:gd name="T36" fmla="*/ 547 w 725"/>
                  <a:gd name="T37" fmla="*/ 247 h 254"/>
                  <a:gd name="T38" fmla="*/ 550 w 725"/>
                  <a:gd name="T39" fmla="*/ 244 h 254"/>
                  <a:gd name="T40" fmla="*/ 507 w 725"/>
                  <a:gd name="T41" fmla="*/ 223 h 254"/>
                  <a:gd name="T42" fmla="*/ 505 w 725"/>
                  <a:gd name="T43" fmla="*/ 219 h 254"/>
                  <a:gd name="T44" fmla="*/ 505 w 725"/>
                  <a:gd name="T45" fmla="*/ 211 h 254"/>
                  <a:gd name="T46" fmla="*/ 504 w 725"/>
                  <a:gd name="T47" fmla="*/ 191 h 254"/>
                  <a:gd name="T48" fmla="*/ 503 w 725"/>
                  <a:gd name="T49" fmla="*/ 171 h 254"/>
                  <a:gd name="T50" fmla="*/ 503 w 725"/>
                  <a:gd name="T51" fmla="*/ 151 h 254"/>
                  <a:gd name="T52" fmla="*/ 503 w 725"/>
                  <a:gd name="T53" fmla="*/ 141 h 254"/>
                  <a:gd name="T54" fmla="*/ 503 w 725"/>
                  <a:gd name="T55" fmla="*/ 99 h 254"/>
                  <a:gd name="T56" fmla="*/ 503 w 725"/>
                  <a:gd name="T57" fmla="*/ 79 h 254"/>
                  <a:gd name="T58" fmla="*/ 503 w 725"/>
                  <a:gd name="T59" fmla="*/ 69 h 254"/>
                  <a:gd name="T60" fmla="*/ 503 w 725"/>
                  <a:gd name="T61" fmla="*/ 49 h 254"/>
                  <a:gd name="T62" fmla="*/ 504 w 725"/>
                  <a:gd name="T63" fmla="*/ 27 h 254"/>
                  <a:gd name="T64" fmla="*/ 504 w 725"/>
                  <a:gd name="T65" fmla="*/ 10 h 254"/>
                  <a:gd name="T66" fmla="*/ 488 w 725"/>
                  <a:gd name="T67" fmla="*/ 7 h 254"/>
                  <a:gd name="T68" fmla="*/ 466 w 725"/>
                  <a:gd name="T69" fmla="*/ 5 h 2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19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>
                  <a:gd name="T0" fmla="*/ 547 w 725"/>
                  <a:gd name="T1" fmla="*/ 247 h 254"/>
                  <a:gd name="T2" fmla="*/ 463 w 725"/>
                  <a:gd name="T3" fmla="*/ 247 h 254"/>
                  <a:gd name="T4" fmla="*/ 489 w 725"/>
                  <a:gd name="T5" fmla="*/ 247 h 254"/>
                  <a:gd name="T6" fmla="*/ 510 w 725"/>
                  <a:gd name="T7" fmla="*/ 247 h 254"/>
                  <a:gd name="T8" fmla="*/ 528 w 725"/>
                  <a:gd name="T9" fmla="*/ 248 h 254"/>
                  <a:gd name="T10" fmla="*/ 545 w 725"/>
                  <a:gd name="T11" fmla="*/ 249 h 254"/>
                  <a:gd name="T12" fmla="*/ 547 w 725"/>
                  <a:gd name="T13" fmla="*/ 247 h 2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20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>
                  <a:gd name="T0" fmla="*/ 712 w 725"/>
                  <a:gd name="T1" fmla="*/ 115 h 254"/>
                  <a:gd name="T2" fmla="*/ 598 w 725"/>
                  <a:gd name="T3" fmla="*/ 115 h 254"/>
                  <a:gd name="T4" fmla="*/ 621 w 725"/>
                  <a:gd name="T5" fmla="*/ 117 h 254"/>
                  <a:gd name="T6" fmla="*/ 642 w 725"/>
                  <a:gd name="T7" fmla="*/ 124 h 254"/>
                  <a:gd name="T8" fmla="*/ 658 w 725"/>
                  <a:gd name="T9" fmla="*/ 138 h 254"/>
                  <a:gd name="T10" fmla="*/ 665 w 725"/>
                  <a:gd name="T11" fmla="*/ 160 h 254"/>
                  <a:gd name="T12" fmla="*/ 660 w 725"/>
                  <a:gd name="T13" fmla="*/ 181 h 254"/>
                  <a:gd name="T14" fmla="*/ 649 w 725"/>
                  <a:gd name="T15" fmla="*/ 199 h 254"/>
                  <a:gd name="T16" fmla="*/ 633 w 725"/>
                  <a:gd name="T17" fmla="*/ 213 h 254"/>
                  <a:gd name="T18" fmla="*/ 613 w 725"/>
                  <a:gd name="T19" fmla="*/ 224 h 254"/>
                  <a:gd name="T20" fmla="*/ 592 w 725"/>
                  <a:gd name="T21" fmla="*/ 232 h 254"/>
                  <a:gd name="T22" fmla="*/ 571 w 725"/>
                  <a:gd name="T23" fmla="*/ 236 h 254"/>
                  <a:gd name="T24" fmla="*/ 567 w 725"/>
                  <a:gd name="T25" fmla="*/ 253 h 254"/>
                  <a:gd name="T26" fmla="*/ 587 w 725"/>
                  <a:gd name="T27" fmla="*/ 250 h 254"/>
                  <a:gd name="T28" fmla="*/ 609 w 725"/>
                  <a:gd name="T29" fmla="*/ 247 h 254"/>
                  <a:gd name="T30" fmla="*/ 632 w 725"/>
                  <a:gd name="T31" fmla="*/ 242 h 254"/>
                  <a:gd name="T32" fmla="*/ 654 w 725"/>
                  <a:gd name="T33" fmla="*/ 235 h 254"/>
                  <a:gd name="T34" fmla="*/ 674 w 725"/>
                  <a:gd name="T35" fmla="*/ 226 h 254"/>
                  <a:gd name="T36" fmla="*/ 693 w 725"/>
                  <a:gd name="T37" fmla="*/ 214 h 254"/>
                  <a:gd name="T38" fmla="*/ 708 w 725"/>
                  <a:gd name="T39" fmla="*/ 200 h 254"/>
                  <a:gd name="T40" fmla="*/ 719 w 725"/>
                  <a:gd name="T41" fmla="*/ 182 h 254"/>
                  <a:gd name="T42" fmla="*/ 724 w 725"/>
                  <a:gd name="T43" fmla="*/ 160 h 254"/>
                  <a:gd name="T44" fmla="*/ 721 w 725"/>
                  <a:gd name="T45" fmla="*/ 134 h 254"/>
                  <a:gd name="T46" fmla="*/ 712 w 725"/>
                  <a:gd name="T47" fmla="*/ 115 h 2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21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>
                  <a:gd name="T0" fmla="*/ 598 w 725"/>
                  <a:gd name="T1" fmla="*/ 3 h 254"/>
                  <a:gd name="T2" fmla="*/ 592 w 725"/>
                  <a:gd name="T3" fmla="*/ 23 h 254"/>
                  <a:gd name="T4" fmla="*/ 587 w 725"/>
                  <a:gd name="T5" fmla="*/ 42 h 254"/>
                  <a:gd name="T6" fmla="*/ 582 w 725"/>
                  <a:gd name="T7" fmla="*/ 62 h 254"/>
                  <a:gd name="T8" fmla="*/ 578 w 725"/>
                  <a:gd name="T9" fmla="*/ 82 h 254"/>
                  <a:gd name="T10" fmla="*/ 574 w 725"/>
                  <a:gd name="T11" fmla="*/ 101 h 254"/>
                  <a:gd name="T12" fmla="*/ 580 w 725"/>
                  <a:gd name="T13" fmla="*/ 116 h 254"/>
                  <a:gd name="T14" fmla="*/ 589 w 725"/>
                  <a:gd name="T15" fmla="*/ 115 h 254"/>
                  <a:gd name="T16" fmla="*/ 712 w 725"/>
                  <a:gd name="T17" fmla="*/ 115 h 254"/>
                  <a:gd name="T18" fmla="*/ 711 w 725"/>
                  <a:gd name="T19" fmla="*/ 113 h 254"/>
                  <a:gd name="T20" fmla="*/ 697 w 725"/>
                  <a:gd name="T21" fmla="*/ 98 h 254"/>
                  <a:gd name="T22" fmla="*/ 678 w 725"/>
                  <a:gd name="T23" fmla="*/ 88 h 254"/>
                  <a:gd name="T24" fmla="*/ 658 w 725"/>
                  <a:gd name="T25" fmla="*/ 82 h 254"/>
                  <a:gd name="T26" fmla="*/ 648 w 725"/>
                  <a:gd name="T27" fmla="*/ 81 h 254"/>
                  <a:gd name="T28" fmla="*/ 605 w 725"/>
                  <a:gd name="T29" fmla="*/ 81 h 254"/>
                  <a:gd name="T30" fmla="*/ 612 w 725"/>
                  <a:gd name="T31" fmla="*/ 49 h 254"/>
                  <a:gd name="T32" fmla="*/ 722 w 725"/>
                  <a:gd name="T33" fmla="*/ 49 h 254"/>
                  <a:gd name="T34" fmla="*/ 722 w 725"/>
                  <a:gd name="T35" fmla="*/ 6 h 254"/>
                  <a:gd name="T36" fmla="*/ 662 w 725"/>
                  <a:gd name="T37" fmla="*/ 6 h 254"/>
                  <a:gd name="T38" fmla="*/ 638 w 725"/>
                  <a:gd name="T39" fmla="*/ 5 h 254"/>
                  <a:gd name="T40" fmla="*/ 616 w 725"/>
                  <a:gd name="T41" fmla="*/ 4 h 254"/>
                  <a:gd name="T42" fmla="*/ 598 w 725"/>
                  <a:gd name="T43" fmla="*/ 3 h 2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22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>
                  <a:gd name="T0" fmla="*/ 621 w 725"/>
                  <a:gd name="T1" fmla="*/ 79 h 254"/>
                  <a:gd name="T2" fmla="*/ 605 w 725"/>
                  <a:gd name="T3" fmla="*/ 81 h 254"/>
                  <a:gd name="T4" fmla="*/ 648 w 725"/>
                  <a:gd name="T5" fmla="*/ 81 h 254"/>
                  <a:gd name="T6" fmla="*/ 636 w 725"/>
                  <a:gd name="T7" fmla="*/ 80 h 254"/>
                  <a:gd name="T8" fmla="*/ 621 w 725"/>
                  <a:gd name="T9" fmla="*/ 79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23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>
                  <a:gd name="T0" fmla="*/ 722 w 725"/>
                  <a:gd name="T1" fmla="*/ 49 h 254"/>
                  <a:gd name="T2" fmla="*/ 713 w 725"/>
                  <a:gd name="T3" fmla="*/ 49 h 254"/>
                  <a:gd name="T4" fmla="*/ 716 w 725"/>
                  <a:gd name="T5" fmla="*/ 52 h 254"/>
                  <a:gd name="T6" fmla="*/ 716 w 725"/>
                  <a:gd name="T7" fmla="*/ 58 h 254"/>
                  <a:gd name="T8" fmla="*/ 722 w 725"/>
                  <a:gd name="T9" fmla="*/ 58 h 254"/>
                  <a:gd name="T10" fmla="*/ 722 w 725"/>
                  <a:gd name="T11" fmla="*/ 49 h 2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  <p:sp>
            <p:nvSpPr>
              <p:cNvPr id="20524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>
                  <a:gd name="T0" fmla="*/ 722 w 725"/>
                  <a:gd name="T1" fmla="*/ 3 h 254"/>
                  <a:gd name="T2" fmla="*/ 704 w 725"/>
                  <a:gd name="T3" fmla="*/ 4 h 254"/>
                  <a:gd name="T4" fmla="*/ 683 w 725"/>
                  <a:gd name="T5" fmla="*/ 5 h 254"/>
                  <a:gd name="T6" fmla="*/ 662 w 725"/>
                  <a:gd name="T7" fmla="*/ 6 h 254"/>
                  <a:gd name="T8" fmla="*/ 722 w 725"/>
                  <a:gd name="T9" fmla="*/ 6 h 254"/>
                  <a:gd name="T10" fmla="*/ 722 w 725"/>
                  <a:gd name="T11" fmla="*/ 3 h 2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0376" tIns="35188" rIns="70376" bIns="35188"/>
              <a:lstStyle/>
              <a:p>
                <a:endParaRPr lang="ru-RU"/>
              </a:p>
            </p:txBody>
          </p:sp>
        </p:grpSp>
        <p:sp>
          <p:nvSpPr>
            <p:cNvPr id="20511" name="Freeform 48"/>
            <p:cNvSpPr>
              <a:spLocks/>
            </p:cNvSpPr>
            <p:nvPr/>
          </p:nvSpPr>
          <p:spPr bwMode="auto">
            <a:xfrm>
              <a:off x="8875" y="563"/>
              <a:ext cx="743" cy="20"/>
            </a:xfrm>
            <a:custGeom>
              <a:avLst/>
              <a:gdLst>
                <a:gd name="T0" fmla="*/ 0 w 743"/>
                <a:gd name="T1" fmla="*/ 0 h 20"/>
                <a:gd name="T2" fmla="*/ 742 w 743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0376" tIns="35188" rIns="70376" bIns="35188"/>
            <a:lstStyle/>
            <a:p>
              <a:endParaRPr lang="ru-RU"/>
            </a:p>
          </p:txBody>
        </p:sp>
      </p:grpSp>
      <p:pic>
        <p:nvPicPr>
          <p:cNvPr id="20496" name="Рисунок 63" descr="IEA Hom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781050"/>
            <a:ext cx="13573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33513"/>
            <a:ext cx="1773238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2098675"/>
            <a:ext cx="3248025" cy="2222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9" name="AutoShape 5"/>
          <p:cNvSpPr>
            <a:spLocks/>
          </p:cNvSpPr>
          <p:nvPr/>
        </p:nvSpPr>
        <p:spPr bwMode="auto">
          <a:xfrm>
            <a:off x="6567488" y="1711325"/>
            <a:ext cx="358775" cy="387350"/>
          </a:xfrm>
          <a:prstGeom prst="leftBrace">
            <a:avLst>
              <a:gd name="adj1" fmla="val 60825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3755" tIns="41877" rIns="83755" bIns="41877" anchor="ctr"/>
          <a:lstStyle/>
          <a:p>
            <a:pPr eaLnBrk="1" hangingPunct="1"/>
            <a:endParaRPr lang="ru-RU" altLang="ru-RU"/>
          </a:p>
        </p:txBody>
      </p:sp>
      <p:sp>
        <p:nvSpPr>
          <p:cNvPr id="20500" name="AutoShape 7"/>
          <p:cNvSpPr>
            <a:spLocks/>
          </p:cNvSpPr>
          <p:nvPr/>
        </p:nvSpPr>
        <p:spPr bwMode="auto">
          <a:xfrm>
            <a:off x="6567488" y="2320925"/>
            <a:ext cx="398462" cy="3865563"/>
          </a:xfrm>
          <a:prstGeom prst="leftBrace">
            <a:avLst>
              <a:gd name="adj1" fmla="val 37996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3755" tIns="41877" rIns="83755" bIns="41877" anchor="ctr"/>
          <a:lstStyle/>
          <a:p>
            <a:pPr eaLnBrk="1" hangingPunct="1"/>
            <a:endParaRPr lang="ru-RU" altLang="ru-RU"/>
          </a:p>
        </p:txBody>
      </p:sp>
      <p:sp>
        <p:nvSpPr>
          <p:cNvPr id="70" name="AutoShape 4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flipH="1">
            <a:off x="5126038" y="1579563"/>
            <a:ext cx="1441450" cy="52705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231" b="1" dirty="0">
                <a:solidFill>
                  <a:schemeClr val="bg1"/>
                </a:solidFill>
                <a:latin typeface="Arial Narrow" pitchFamily="34" charset="0"/>
              </a:rPr>
              <a:t>5 стран  </a:t>
            </a:r>
            <a:endParaRPr lang="en-GB" sz="1231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1" name="AutoShape 4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flipH="1">
            <a:off x="4959350" y="2355850"/>
            <a:ext cx="1884363" cy="52705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231" b="1" dirty="0">
                <a:solidFill>
                  <a:schemeClr val="bg1"/>
                </a:solidFill>
                <a:latin typeface="Arial Narrow" pitchFamily="34" charset="0"/>
              </a:rPr>
              <a:t>2 страны (=)</a:t>
            </a:r>
            <a:endParaRPr lang="en-GB" sz="1231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503" name="Picture 16" descr="image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1766888"/>
            <a:ext cx="19367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AutoShape 4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flipH="1">
            <a:off x="5014913" y="3975100"/>
            <a:ext cx="1663700" cy="52705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231" b="1" dirty="0">
                <a:solidFill>
                  <a:schemeClr val="bg1"/>
                </a:solidFill>
                <a:latin typeface="Arial Narrow" pitchFamily="34" charset="0"/>
              </a:rPr>
              <a:t>42 страны  </a:t>
            </a:r>
            <a:endParaRPr lang="en-GB" sz="1231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505" name="Picture 31" descr="image0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4149725"/>
            <a:ext cx="1936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  <p:pic>
        <p:nvPicPr>
          <p:cNvPr id="20507" name="Рисунок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49963"/>
            <a:ext cx="8151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Сингапур: модельный метод обучения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endParaRPr lang="ru-RU" altLang="ru-RU" smtClean="0"/>
          </a:p>
          <a:p>
            <a:pPr marL="0" indent="0" algn="just">
              <a:buFont typeface="Wingdings 2" pitchFamily="18" charset="2"/>
              <a:buNone/>
            </a:pPr>
            <a:r>
              <a:rPr lang="ru-RU" altLang="ru-RU" smtClean="0"/>
              <a:t>Грамотно сконструированная серия </a:t>
            </a:r>
            <a:r>
              <a:rPr lang="ru-RU" altLang="ru-RU" smtClean="0">
                <a:solidFill>
                  <a:srgbClr val="FF0000"/>
                </a:solidFill>
              </a:rPr>
              <a:t>визуальных репрезентаций</a:t>
            </a:r>
            <a:r>
              <a:rPr lang="ru-RU" altLang="ru-RU" smtClean="0"/>
              <a:t>, в которых конкретные предметы заменяются их </a:t>
            </a:r>
            <a:r>
              <a:rPr lang="ru-RU" altLang="ru-RU" smtClean="0">
                <a:solidFill>
                  <a:srgbClr val="FF0000"/>
                </a:solidFill>
              </a:rPr>
              <a:t>схематическим представлениями</a:t>
            </a:r>
            <a:r>
              <a:rPr lang="ru-RU" altLang="ru-RU" smtClean="0"/>
              <a:t>, в современной научно-методической школе Сингапура признается «ядром» модельного метода обучения («</a:t>
            </a:r>
            <a:r>
              <a:rPr lang="ru-RU" altLang="ru-RU" i="1" smtClean="0"/>
              <a:t>model method»</a:t>
            </a:r>
            <a:r>
              <a:rPr lang="ru-RU" altLang="ru-RU" smtClean="0"/>
              <a:t>) </a:t>
            </a:r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874713"/>
            <a:ext cx="8534400" cy="647700"/>
          </a:xfrm>
        </p:spPr>
        <p:txBody>
          <a:bodyPr/>
          <a:lstStyle/>
          <a:p>
            <a:pPr>
              <a:defRPr/>
            </a:pPr>
            <a:r>
              <a:rPr lang="ru-RU" dirty="0"/>
              <a:t>Математика в Сингапуре:</a:t>
            </a:r>
            <a:br>
              <a:rPr lang="ru-RU" dirty="0"/>
            </a:br>
            <a:r>
              <a:rPr lang="ru-RU" dirty="0"/>
              <a:t>«полосовое моделирование»</a:t>
            </a:r>
            <a:br>
              <a:rPr lang="ru-RU" dirty="0"/>
            </a:br>
            <a:r>
              <a:rPr lang="ru-RU" i="1" dirty="0"/>
              <a:t>(</a:t>
            </a:r>
            <a:r>
              <a:rPr lang="en-US" i="1" dirty="0"/>
              <a:t>bar-modelling)</a:t>
            </a:r>
            <a:endParaRPr lang="ru-RU" dirty="0"/>
          </a:p>
        </p:txBody>
      </p:sp>
      <p:sp>
        <p:nvSpPr>
          <p:cNvPr id="22531" name="Объект 2"/>
          <p:cNvSpPr>
            <a:spLocks noGrp="1"/>
          </p:cNvSpPr>
          <p:nvPr>
            <p:ph sz="quarter" idx="1"/>
          </p:nvPr>
        </p:nvSpPr>
        <p:spPr>
          <a:xfrm>
            <a:off x="301625" y="1816100"/>
            <a:ext cx="8504238" cy="4572000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22532" name="Рисунок 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827213"/>
            <a:ext cx="41148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611188" y="295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alt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4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898900"/>
            <a:ext cx="41751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М.А.Урбан</a:t>
            </a:r>
          </a:p>
        </p:txBody>
      </p:sp>
      <p:sp>
        <p:nvSpPr>
          <p:cNvPr id="22536" name="Прямоугольник 2"/>
          <p:cNvSpPr>
            <a:spLocks noChangeArrowheads="1"/>
          </p:cNvSpPr>
          <p:nvPr/>
        </p:nvSpPr>
        <p:spPr bwMode="auto">
          <a:xfrm>
            <a:off x="325438" y="5475288"/>
            <a:ext cx="8662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Calibri" pitchFamily="34" charset="0"/>
              </a:rPr>
              <a:t>Source: Lee, Ngan Hoe. Mathematical modeling: from theory to practice / Lee Ngan Hoe, Ng Kit Ee Dawn. – Series on mathematics education. – Vol. 8. – Singapore : World Scientific Publishing Co. Pte. Ltd. – 2015. – 256 p.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876</Words>
  <Application>Microsoft Office PowerPoint</Application>
  <PresentationFormat>Экран (4:3)</PresentationFormat>
  <Paragraphs>191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Официальная</vt:lpstr>
      <vt:lpstr>Учебное пособие по математике для начальной школы:  от учебного моделирования к компетентностному подходу</vt:lpstr>
      <vt:lpstr>План</vt:lpstr>
      <vt:lpstr>Компоненты УМК: 1-4 классы</vt:lpstr>
      <vt:lpstr>Международные исследования качества образовательных достижений учащихся</vt:lpstr>
      <vt:lpstr>Презентация PowerPoint</vt:lpstr>
      <vt:lpstr>Пример задания: TIMSS-2015, Россия</vt:lpstr>
      <vt:lpstr>Кто в лидерах? TIMSS-2015, 4 класс, математика</vt:lpstr>
      <vt:lpstr>Сингапур: модельный метод обучения</vt:lpstr>
      <vt:lpstr>Математика в Сингапуре: «полосовое моделирование» (bar-modelling)</vt:lpstr>
      <vt:lpstr>Виды учебных моделей</vt:lpstr>
      <vt:lpstr>Учебное моделирование как «переход»</vt:lpstr>
      <vt:lpstr>Предметные модели и иллюстрации</vt:lpstr>
      <vt:lpstr>Виды заданий для обучения умению моделировать</vt:lpstr>
      <vt:lpstr>Соотнесение моделей</vt:lpstr>
      <vt:lpstr>Соотнесение моделей</vt:lpstr>
      <vt:lpstr>Выбор моделей</vt:lpstr>
      <vt:lpstr>Выбор моделей</vt:lpstr>
      <vt:lpstr>Дополнение моделей</vt:lpstr>
      <vt:lpstr>Дополнение моделей</vt:lpstr>
      <vt:lpstr>Построение моделей</vt:lpstr>
      <vt:lpstr>Преобразование моделей: практикум</vt:lpstr>
      <vt:lpstr>Презентация PowerPoint</vt:lpstr>
      <vt:lpstr>Подготовка к работе с компетентностно-ориентированными заданиями: связь с жизненным опытом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компетентностно-ориентированного задания по математике</vt:lpstr>
      <vt:lpstr>Стимул: пример</vt:lpstr>
      <vt:lpstr>Задачная формулировка: пример </vt:lpstr>
      <vt:lpstr>Источник: пример 1</vt:lpstr>
      <vt:lpstr>Источник: пример 2</vt:lpstr>
      <vt:lpstr>Пример всего задания</vt:lpstr>
      <vt:lpstr>Другие примеры</vt:lpstr>
      <vt:lpstr>Другие примеры</vt:lpstr>
      <vt:lpstr>Подготовка к работе с компетентностно-ориентированными заданиями</vt:lpstr>
      <vt:lpstr>Примеры из учебного пособия по математике</vt:lpstr>
      <vt:lpstr>Подготовка к работе с компетентностно-ориентированными заданиями</vt:lpstr>
      <vt:lpstr>Примеры из учебного пособия по математике</vt:lpstr>
      <vt:lpstr>Подготовка к работе с компетентностно-ориентированными заданиями</vt:lpstr>
      <vt:lpstr>Примеры из учебного пособия по математике</vt:lpstr>
      <vt:lpstr>Подготовка к работе с компетентностно-ориентированными заданиями</vt:lpstr>
      <vt:lpstr>Примеры из учебного пособия по математике</vt:lpstr>
      <vt:lpstr>К проекту нового учебного пособия по математике: структура занятия</vt:lpstr>
      <vt:lpstr>Мотивационно-информационный блок</vt:lpstr>
      <vt:lpstr>Апробационно-тренировочный блок</vt:lpstr>
      <vt:lpstr>Проблемно-логический блок</vt:lpstr>
      <vt:lpstr>Проблемно-логический блок</vt:lpstr>
      <vt:lpstr>Рефлексивно-оценивающий блок</vt:lpstr>
      <vt:lpstr>Раздел: проекты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стимулирующих занятий по математике  в системе обучения на I ступени  общего среднего образования</dc:title>
  <dc:creator>L30-134</dc:creator>
  <cp:lastModifiedBy>Пользователь Windows</cp:lastModifiedBy>
  <cp:revision>45</cp:revision>
  <dcterms:created xsi:type="dcterms:W3CDTF">2016-10-16T09:10:10Z</dcterms:created>
  <dcterms:modified xsi:type="dcterms:W3CDTF">2018-06-26T09:35:09Z</dcterms:modified>
</cp:coreProperties>
</file>